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87" r:id="rId4"/>
    <p:sldMasterId id="2147483692" r:id="rId5"/>
  </p:sldMasterIdLst>
  <p:notesMasterIdLst>
    <p:notesMasterId r:id="rId35"/>
  </p:notesMasterIdLst>
  <p:handoutMasterIdLst>
    <p:handoutMasterId r:id="rId36"/>
  </p:handoutMasterIdLst>
  <p:sldIdLst>
    <p:sldId id="288" r:id="rId6"/>
    <p:sldId id="311" r:id="rId7"/>
    <p:sldId id="312" r:id="rId8"/>
    <p:sldId id="313" r:id="rId9"/>
    <p:sldId id="314" r:id="rId10"/>
    <p:sldId id="317" r:id="rId11"/>
    <p:sldId id="316" r:id="rId12"/>
    <p:sldId id="315" r:id="rId13"/>
    <p:sldId id="270" r:id="rId14"/>
    <p:sldId id="275" r:id="rId15"/>
    <p:sldId id="276" r:id="rId16"/>
    <p:sldId id="292" r:id="rId17"/>
    <p:sldId id="272" r:id="rId18"/>
    <p:sldId id="318" r:id="rId19"/>
    <p:sldId id="293" r:id="rId20"/>
    <p:sldId id="303" r:id="rId21"/>
    <p:sldId id="304" r:id="rId22"/>
    <p:sldId id="305" r:id="rId23"/>
    <p:sldId id="306" r:id="rId24"/>
    <p:sldId id="307" r:id="rId25"/>
    <p:sldId id="308" r:id="rId26"/>
    <p:sldId id="279" r:id="rId27"/>
    <p:sldId id="280" r:id="rId28"/>
    <p:sldId id="309" r:id="rId29"/>
    <p:sldId id="281" r:id="rId30"/>
    <p:sldId id="282" r:id="rId31"/>
    <p:sldId id="283" r:id="rId32"/>
    <p:sldId id="284" r:id="rId33"/>
    <p:sldId id="285"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82" autoAdjust="0"/>
  </p:normalViewPr>
  <p:slideViewPr>
    <p:cSldViewPr>
      <p:cViewPr>
        <p:scale>
          <a:sx n="74" d="100"/>
          <a:sy n="74" d="100"/>
        </p:scale>
        <p:origin x="-2694" y="-9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17" cy="4652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7845" y="0"/>
            <a:ext cx="3043616" cy="465232"/>
          </a:xfrm>
          <a:prstGeom prst="rect">
            <a:avLst/>
          </a:prstGeom>
        </p:spPr>
        <p:txBody>
          <a:bodyPr vert="horz" lIns="91440" tIns="45720" rIns="91440" bIns="45720" rtlCol="0"/>
          <a:lstStyle>
            <a:lvl1pPr algn="r">
              <a:defRPr sz="1200"/>
            </a:lvl1pPr>
          </a:lstStyle>
          <a:p>
            <a:fld id="{5BD8EAC1-3397-4BF8-B866-A61907F7DDB1}" type="datetimeFigureOut">
              <a:rPr lang="en-GB" smtClean="0"/>
              <a:t>26/04/2017</a:t>
            </a:fld>
            <a:endParaRPr lang="en-GB" dirty="0"/>
          </a:p>
        </p:txBody>
      </p:sp>
      <p:sp>
        <p:nvSpPr>
          <p:cNvPr id="4" name="Footer Placeholder 3"/>
          <p:cNvSpPr>
            <a:spLocks noGrp="1"/>
          </p:cNvSpPr>
          <p:nvPr>
            <p:ph type="ftr" sz="quarter" idx="2"/>
          </p:nvPr>
        </p:nvSpPr>
        <p:spPr>
          <a:xfrm>
            <a:off x="0" y="8842382"/>
            <a:ext cx="3043617" cy="4652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7845" y="8842382"/>
            <a:ext cx="3043616" cy="465232"/>
          </a:xfrm>
          <a:prstGeom prst="rect">
            <a:avLst/>
          </a:prstGeom>
        </p:spPr>
        <p:txBody>
          <a:bodyPr vert="horz" lIns="91440" tIns="45720" rIns="91440" bIns="45720" rtlCol="0" anchor="b"/>
          <a:lstStyle>
            <a:lvl1pPr algn="r">
              <a:defRPr sz="1200"/>
            </a:lvl1pPr>
          </a:lstStyle>
          <a:p>
            <a:fld id="{6122501C-74DE-4230-A2BB-2AF94FA273CE}" type="slidenum">
              <a:rPr lang="en-GB" smtClean="0"/>
              <a:t>‹#›</a:t>
            </a:fld>
            <a:endParaRPr lang="en-GB" dirty="0"/>
          </a:p>
        </p:txBody>
      </p:sp>
    </p:spTree>
    <p:extLst>
      <p:ext uri="{BB962C8B-B14F-4D97-AF65-F5344CB8AC3E}">
        <p14:creationId xmlns:p14="http://schemas.microsoft.com/office/powerpoint/2010/main" val="2688394912"/>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ax="4656" units="cm"/>
          <inkml:channel name="Y" type="integer" max="1824" units="cm"/>
          <inkml:channel name="T" type="integer" max="2.14748E9" units="dev"/>
        </inkml:traceFormat>
        <inkml:channelProperties>
          <inkml:channelProperty channel="X" name="resolution" value="179.07692" units="1/cm"/>
          <inkml:channelProperty channel="Y" name="resolution" value="105.43353" units="1/cm"/>
          <inkml:channelProperty channel="T" name="resolution" value="1" units="1/dev"/>
        </inkml:channelProperties>
      </inkml:inkSource>
      <inkml:timestamp xml:id="ts0" timeString="2017-01-25T14:51:27.985"/>
    </inkml:context>
    <inkml:brush xml:id="br0">
      <inkml:brushProperty name="width" value="0.05292" units="cm"/>
      <inkml:brushProperty name="height" value="0.05292" units="cm"/>
      <inkml:brushProperty name="color" value="#FF0000"/>
    </inkml:brush>
  </inkml:definitions>
  <inkml:trace contextRef="#ctx0" brushRef="#br0">17022 13212 0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78132" y="0"/>
            <a:ext cx="3043343" cy="465455"/>
          </a:xfrm>
          <a:prstGeom prst="rect">
            <a:avLst/>
          </a:prstGeom>
        </p:spPr>
        <p:txBody>
          <a:bodyPr vert="horz" lIns="91440" tIns="45720" rIns="91440" bIns="45720" rtlCol="0"/>
          <a:lstStyle>
            <a:lvl1pPr algn="r">
              <a:defRPr sz="1200"/>
            </a:lvl1pPr>
          </a:lstStyle>
          <a:p>
            <a:fld id="{F07EA170-458A-434E-9162-FC76D31DEF8C}" type="datetimeFigureOut">
              <a:rPr lang="en-GB" smtClean="0"/>
              <a:t>26/04/2017</a:t>
            </a:fld>
            <a:endParaRPr lang="en-GB" dirty="0"/>
          </a:p>
        </p:txBody>
      </p:sp>
      <p:sp>
        <p:nvSpPr>
          <p:cNvPr id="4" name="Slide Image Placeholder 3"/>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42030"/>
            <a:ext cx="3043343" cy="4654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1440" tIns="45720" rIns="91440" bIns="45720" rtlCol="0" anchor="b"/>
          <a:lstStyle>
            <a:lvl1pPr algn="r">
              <a:defRPr sz="1200"/>
            </a:lvl1pPr>
          </a:lstStyle>
          <a:p>
            <a:fld id="{7C7BA61B-1E9F-455D-BEC1-716AF5AC85BA}" type="slidenum">
              <a:rPr lang="en-GB" smtClean="0"/>
              <a:t>‹#›</a:t>
            </a:fld>
            <a:endParaRPr lang="en-GB" dirty="0"/>
          </a:p>
        </p:txBody>
      </p:sp>
    </p:spTree>
    <p:extLst>
      <p:ext uri="{BB962C8B-B14F-4D97-AF65-F5344CB8AC3E}">
        <p14:creationId xmlns:p14="http://schemas.microsoft.com/office/powerpoint/2010/main" val="2472904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C7BA61B-1E9F-455D-BEC1-716AF5AC85BA}" type="slidenum">
              <a:rPr lang="en-GB" smtClean="0"/>
              <a:t>10</a:t>
            </a:fld>
            <a:endParaRPr lang="en-GB" dirty="0"/>
          </a:p>
        </p:txBody>
      </p:sp>
    </p:spTree>
    <p:extLst>
      <p:ext uri="{BB962C8B-B14F-4D97-AF65-F5344CB8AC3E}">
        <p14:creationId xmlns:p14="http://schemas.microsoft.com/office/powerpoint/2010/main" val="1668669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1375"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920652-D428-44E8-92C8-E45C1A17986C}" type="slidenum">
              <a:rPr lang="en-GB">
                <a:solidFill>
                  <a:prstClr val="black"/>
                </a:solidFill>
              </a:rPr>
              <a:pPr/>
              <a:t>25</a:t>
            </a:fld>
            <a:endParaRPr lang="en-GB" dirty="0">
              <a:solidFill>
                <a:prstClr val="black"/>
              </a:solidFill>
            </a:endParaRPr>
          </a:p>
        </p:txBody>
      </p:sp>
    </p:spTree>
    <p:extLst>
      <p:ext uri="{BB962C8B-B14F-4D97-AF65-F5344CB8AC3E}">
        <p14:creationId xmlns:p14="http://schemas.microsoft.com/office/powerpoint/2010/main" val="1643873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1375"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920652-D428-44E8-92C8-E45C1A17986C}" type="slidenum">
              <a:rPr lang="en-GB">
                <a:solidFill>
                  <a:prstClr val="black"/>
                </a:solidFill>
              </a:rPr>
              <a:pPr/>
              <a:t>26</a:t>
            </a:fld>
            <a:endParaRPr lang="en-GB" dirty="0">
              <a:solidFill>
                <a:prstClr val="black"/>
              </a:solidFill>
            </a:endParaRPr>
          </a:p>
        </p:txBody>
      </p:sp>
    </p:spTree>
    <p:extLst>
      <p:ext uri="{BB962C8B-B14F-4D97-AF65-F5344CB8AC3E}">
        <p14:creationId xmlns:p14="http://schemas.microsoft.com/office/powerpoint/2010/main" val="3315711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1375"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920652-D428-44E8-92C8-E45C1A17986C}" type="slidenum">
              <a:rPr lang="en-GB">
                <a:solidFill>
                  <a:prstClr val="black"/>
                </a:solidFill>
              </a:rPr>
              <a:pPr/>
              <a:t>27</a:t>
            </a:fld>
            <a:endParaRPr lang="en-GB" dirty="0">
              <a:solidFill>
                <a:prstClr val="black"/>
              </a:solidFill>
            </a:endParaRPr>
          </a:p>
        </p:txBody>
      </p:sp>
    </p:spTree>
    <p:extLst>
      <p:ext uri="{BB962C8B-B14F-4D97-AF65-F5344CB8AC3E}">
        <p14:creationId xmlns:p14="http://schemas.microsoft.com/office/powerpoint/2010/main" val="3371601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1375"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920652-D428-44E8-92C8-E45C1A17986C}" type="slidenum">
              <a:rPr lang="en-GB">
                <a:solidFill>
                  <a:prstClr val="black"/>
                </a:solidFill>
              </a:rPr>
              <a:pPr/>
              <a:t>28</a:t>
            </a:fld>
            <a:endParaRPr lang="en-GB" dirty="0">
              <a:solidFill>
                <a:prstClr val="black"/>
              </a:solidFill>
            </a:endParaRPr>
          </a:p>
        </p:txBody>
      </p:sp>
    </p:spTree>
    <p:extLst>
      <p:ext uri="{BB962C8B-B14F-4D97-AF65-F5344CB8AC3E}">
        <p14:creationId xmlns:p14="http://schemas.microsoft.com/office/powerpoint/2010/main" val="2748544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1375"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920652-D428-44E8-92C8-E45C1A17986C}" type="slidenum">
              <a:rPr lang="en-GB">
                <a:solidFill>
                  <a:prstClr val="black"/>
                </a:solidFill>
              </a:rPr>
              <a:pPr/>
              <a:t>29</a:t>
            </a:fld>
            <a:endParaRPr lang="en-GB" dirty="0">
              <a:solidFill>
                <a:prstClr val="black"/>
              </a:solidFill>
            </a:endParaRPr>
          </a:p>
        </p:txBody>
      </p:sp>
    </p:spTree>
    <p:extLst>
      <p:ext uri="{BB962C8B-B14F-4D97-AF65-F5344CB8AC3E}">
        <p14:creationId xmlns:p14="http://schemas.microsoft.com/office/powerpoint/2010/main" val="283100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C7BA61B-1E9F-455D-BEC1-716AF5AC85BA}" type="slidenum">
              <a:rPr lang="en-GB" smtClean="0"/>
              <a:t>11</a:t>
            </a:fld>
            <a:endParaRPr lang="en-GB" dirty="0"/>
          </a:p>
        </p:txBody>
      </p:sp>
    </p:spTree>
    <p:extLst>
      <p:ext uri="{BB962C8B-B14F-4D97-AF65-F5344CB8AC3E}">
        <p14:creationId xmlns:p14="http://schemas.microsoft.com/office/powerpoint/2010/main" val="2133021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E6C059-B489-47FC-9A83-D460498C8B13}" type="slidenum">
              <a:rPr lang="en-GB" altLang="en-US">
                <a:solidFill>
                  <a:prstClr val="black"/>
                </a:solidFill>
              </a:rPr>
              <a:pPr eaLnBrk="1" hangingPunct="1"/>
              <a:t>13</a:t>
            </a:fld>
            <a:endParaRPr lang="en-GB" alt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a:p>
            <a:pPr eaLnBrk="1" hangingPunct="1">
              <a:spcBef>
                <a:spcPct val="0"/>
              </a:spcBef>
            </a:pPr>
            <a:endParaRPr lang="en-GB"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E8F2A76-1EEB-4697-A514-BB5A891B1E3B}" type="slidenum">
              <a:rPr lang="en-GB" altLang="en-US"/>
              <a:pPr/>
              <a:t>19</a:t>
            </a:fld>
            <a:endParaRPr lang="en-GB"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a:p>
            <a:pPr eaLnBrk="1" hangingPunct="1">
              <a:spcBef>
                <a:spcPct val="0"/>
              </a:spcBef>
            </a:pPr>
            <a:endParaRPr lang="en-GB"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59D45C3-1803-4D5D-BB1A-9CA42A5575CE}" type="slidenum">
              <a:rPr lang="en-GB" altLang="en-US"/>
              <a:pPr/>
              <a:t>20</a:t>
            </a:fld>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a:p>
            <a:pPr eaLnBrk="1" hangingPunct="1">
              <a:spcBef>
                <a:spcPct val="0"/>
              </a:spcBef>
            </a:pPr>
            <a:endParaRPr lang="en-GB" alt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5181736-F241-4858-9146-43C610F018D6}" type="slidenum">
              <a:rPr lang="en-GB" altLang="en-US"/>
              <a:pPr/>
              <a:t>21</a:t>
            </a:fld>
            <a:endParaRPr lang="en-GB"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1375"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920652-D428-44E8-92C8-E45C1A17986C}" type="slidenum">
              <a:rPr lang="en-GB">
                <a:solidFill>
                  <a:prstClr val="black"/>
                </a:solidFill>
              </a:rPr>
              <a:pPr/>
              <a:t>22</a:t>
            </a:fld>
            <a:endParaRPr lang="en-GB" dirty="0">
              <a:solidFill>
                <a:prstClr val="black"/>
              </a:solidFill>
            </a:endParaRPr>
          </a:p>
        </p:txBody>
      </p:sp>
    </p:spTree>
    <p:extLst>
      <p:ext uri="{BB962C8B-B14F-4D97-AF65-F5344CB8AC3E}">
        <p14:creationId xmlns:p14="http://schemas.microsoft.com/office/powerpoint/2010/main" val="3206420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1375" cy="3489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920652-D428-44E8-92C8-E45C1A17986C}" type="slidenum">
              <a:rPr lang="en-GB">
                <a:solidFill>
                  <a:prstClr val="black"/>
                </a:solidFill>
              </a:rPr>
              <a:pPr/>
              <a:t>23</a:t>
            </a:fld>
            <a:endParaRPr lang="en-GB" dirty="0">
              <a:solidFill>
                <a:prstClr val="black"/>
              </a:solidFill>
            </a:endParaRPr>
          </a:p>
        </p:txBody>
      </p:sp>
    </p:spTree>
    <p:extLst>
      <p:ext uri="{BB962C8B-B14F-4D97-AF65-F5344CB8AC3E}">
        <p14:creationId xmlns:p14="http://schemas.microsoft.com/office/powerpoint/2010/main" val="255610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a:p>
            <a:pPr eaLnBrk="1" hangingPunct="1">
              <a:spcBef>
                <a:spcPct val="0"/>
              </a:spcBef>
            </a:pPr>
            <a:endParaRPr lang="en-GB" alt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2094188-193B-49E7-824D-0196B26CF5A1}" type="slidenum">
              <a:rPr lang="en-GB" altLang="en-US"/>
              <a:pPr/>
              <a:t>24</a:t>
            </a:fld>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99654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7052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38540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705077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4568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54943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65347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11115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46212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575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2980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49246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71037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14153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5238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72707" name="Title Placeholder 1"/>
          <p:cNvSpPr>
            <a:spLocks noGrp="1"/>
          </p:cNvSpPr>
          <p:nvPr>
            <p:ph type="ctrTitle"/>
          </p:nvPr>
        </p:nvSpPr>
        <p:spPr>
          <a:xfrm>
            <a:off x="457200" y="3079750"/>
            <a:ext cx="7772400" cy="1400175"/>
          </a:xfrm>
        </p:spPr>
        <p:txBody>
          <a:bodyPr lIns="0" tIns="0" rIns="0" bIns="0"/>
          <a:lstStyle>
            <a:lvl1pPr>
              <a:defRPr sz="3600" smtClean="0">
                <a:latin typeface="Arial" charset="0"/>
              </a:defRPr>
            </a:lvl1pPr>
          </a:lstStyle>
          <a:p>
            <a:pPr lvl="0"/>
            <a:r>
              <a:rPr lang="en-GB" noProof="0" smtClean="0"/>
              <a:t>Click to edit Master title style</a:t>
            </a:r>
          </a:p>
        </p:txBody>
      </p:sp>
      <p:sp>
        <p:nvSpPr>
          <p:cNvPr id="72708" name="Text Placeholder 2"/>
          <p:cNvSpPr>
            <a:spLocks noGrp="1"/>
          </p:cNvSpPr>
          <p:nvPr>
            <p:ph type="subTitle" idx="1"/>
          </p:nvPr>
        </p:nvSpPr>
        <p:spPr>
          <a:xfrm>
            <a:off x="457200" y="5194300"/>
            <a:ext cx="6400800" cy="1087438"/>
          </a:xfrm>
        </p:spPr>
        <p:txBody>
          <a:bodyPr lIns="0" tIns="0" rIns="0" bIns="0"/>
          <a:lstStyle>
            <a:lvl1pPr marL="0" indent="0">
              <a:buFont typeface="Arial" charset="0"/>
              <a:buNone/>
              <a:defRPr sz="1600" smtClean="0">
                <a:latin typeface="Arial" charset="0"/>
              </a:defRPr>
            </a:lvl1pPr>
          </a:lstStyle>
          <a:p>
            <a:pPr lvl="0"/>
            <a:r>
              <a:rPr lang="en-GB" noProof="0" smtClean="0"/>
              <a:t>Click to edit Master subtitle style</a:t>
            </a:r>
          </a:p>
        </p:txBody>
      </p:sp>
      <p:sp>
        <p:nvSpPr>
          <p:cNvPr id="9" name="Rectangle 8"/>
          <p:cNvSpPr>
            <a:spLocks noChangeArrowheads="1"/>
          </p:cNvSpPr>
          <p:nvPr/>
        </p:nvSpPr>
        <p:spPr bwMode="auto">
          <a:xfrm>
            <a:off x="8874125" y="3079750"/>
            <a:ext cx="269875" cy="3778250"/>
          </a:xfrm>
          <a:prstGeom prst="rect">
            <a:avLst/>
          </a:prstGeom>
          <a:solidFill>
            <a:srgbClr val="00C0B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defTabSz="457200">
              <a:defRPr/>
            </a:pPr>
            <a:endParaRPr lang="en-US" dirty="0">
              <a:solidFill>
                <a:prstClr val="white"/>
              </a:solidFill>
              <a:latin typeface="Arial" charset="0"/>
            </a:endParaRPr>
          </a:p>
        </p:txBody>
      </p:sp>
      <p:pic>
        <p:nvPicPr>
          <p:cNvPr id="72712" name="Picture 8" descr="DWP_3262_SML_A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433388"/>
            <a:ext cx="863600"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81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Cover WHIT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269875" cy="3778250"/>
          </a:xfrm>
          <a:prstGeom prst="rect">
            <a:avLst/>
          </a:prstGeom>
          <a:solidFill>
            <a:srgbClr val="00C0B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defTabSz="457200">
              <a:defRPr/>
            </a:pPr>
            <a:endParaRPr lang="en-US" dirty="0">
              <a:solidFill>
                <a:prstClr val="white"/>
              </a:solidFill>
              <a:latin typeface="Arial" charset="0"/>
            </a:endParaRPr>
          </a:p>
        </p:txBody>
      </p:sp>
      <p:sp>
        <p:nvSpPr>
          <p:cNvPr id="5" name="Line 7"/>
          <p:cNvSpPr>
            <a:spLocks noChangeShapeType="1"/>
          </p:cNvSpPr>
          <p:nvPr/>
        </p:nvSpPr>
        <p:spPr bwMode="auto">
          <a:xfrm>
            <a:off x="296863" y="6502400"/>
            <a:ext cx="8539162" cy="0"/>
          </a:xfrm>
          <a:prstGeom prst="line">
            <a:avLst/>
          </a:prstGeom>
          <a:noFill/>
          <a:ln w="9525">
            <a:solidFill>
              <a:srgbClr val="00C0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57200" fontAlgn="base">
              <a:spcBef>
                <a:spcPct val="0"/>
              </a:spcBef>
              <a:spcAft>
                <a:spcPct val="0"/>
              </a:spcAft>
            </a:pPr>
            <a:endParaRPr lang="en-GB" dirty="0" smtClean="0">
              <a:solidFill>
                <a:prstClr val="black"/>
              </a:solidFill>
              <a:latin typeface="Arial" charset="0"/>
            </a:endParaRPr>
          </a:p>
        </p:txBody>
      </p:sp>
      <p:sp>
        <p:nvSpPr>
          <p:cNvPr id="6" name="Slide Number Placeholder 5"/>
          <p:cNvSpPr txBox="1">
            <a:spLocks/>
          </p:cNvSpPr>
          <p:nvPr/>
        </p:nvSpPr>
        <p:spPr bwMode="auto">
          <a:xfrm>
            <a:off x="8328025" y="6535738"/>
            <a:ext cx="508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fontAlgn="base">
              <a:lnSpc>
                <a:spcPct val="110000"/>
              </a:lnSpc>
              <a:spcBef>
                <a:spcPct val="50000"/>
              </a:spcBef>
              <a:spcAft>
                <a:spcPct val="0"/>
              </a:spcAft>
              <a:buClr>
                <a:srgbClr val="000000"/>
              </a:buClr>
            </a:pPr>
            <a:fld id="{AC536C4C-1365-4039-BF47-6A49BD73EF5B}" type="slidenum">
              <a:rPr lang="en-GB" sz="1000" b="1" smtClean="0">
                <a:solidFill>
                  <a:prstClr val="black"/>
                </a:solidFill>
                <a:cs typeface="Arial" charset="0"/>
              </a:rPr>
              <a:pPr algn="r" fontAlgn="base">
                <a:lnSpc>
                  <a:spcPct val="110000"/>
                </a:lnSpc>
                <a:spcBef>
                  <a:spcPct val="50000"/>
                </a:spcBef>
                <a:spcAft>
                  <a:spcPct val="0"/>
                </a:spcAft>
                <a:buClr>
                  <a:srgbClr val="000000"/>
                </a:buClr>
              </a:pPr>
              <a:t>‹#›</a:t>
            </a:fld>
            <a:endParaRPr lang="en-GB" sz="1000" b="1" dirty="0" smtClean="0">
              <a:solidFill>
                <a:prstClr val="black"/>
              </a:solidFill>
              <a:cs typeface="Arial" charset="0"/>
            </a:endParaRPr>
          </a:p>
        </p:txBody>
      </p:sp>
      <p:sp>
        <p:nvSpPr>
          <p:cNvPr id="7" name="Text Box 9"/>
          <p:cNvSpPr txBox="1">
            <a:spLocks noChangeArrowheads="1"/>
          </p:cNvSpPr>
          <p:nvPr/>
        </p:nvSpPr>
        <p:spPr bwMode="auto">
          <a:xfrm>
            <a:off x="296863" y="6526213"/>
            <a:ext cx="18478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fontAlgn="base">
              <a:spcBef>
                <a:spcPct val="0"/>
              </a:spcBef>
              <a:spcAft>
                <a:spcPct val="0"/>
              </a:spcAft>
            </a:pPr>
            <a:r>
              <a:rPr lang="en-GB" sz="1000" dirty="0" smtClean="0">
                <a:solidFill>
                  <a:prstClr val="black"/>
                </a:solidFill>
              </a:rPr>
              <a:t>Department for Work &amp; Pensions</a:t>
            </a:r>
          </a:p>
        </p:txBody>
      </p:sp>
      <p:sp>
        <p:nvSpPr>
          <p:cNvPr id="2" name="Title 1"/>
          <p:cNvSpPr>
            <a:spLocks noGrp="1"/>
          </p:cNvSpPr>
          <p:nvPr>
            <p:ph type="ctrTitle"/>
          </p:nvPr>
        </p:nvSpPr>
        <p:spPr>
          <a:xfrm>
            <a:off x="452912" y="1146815"/>
            <a:ext cx="7428345" cy="2293071"/>
          </a:xfrm>
        </p:spPr>
        <p:txBody>
          <a:bodyPr>
            <a:noAutofit/>
          </a:bodyPr>
          <a:lstStyle>
            <a:lvl1pPr>
              <a:defRPr sz="5400">
                <a:solidFill>
                  <a:schemeClr val="accent4"/>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463798" y="3537856"/>
            <a:ext cx="6400800" cy="1752600"/>
          </a:xfrm>
        </p:spPr>
        <p:txBody>
          <a:bodyPr rtlCol="0">
            <a:noAutofit/>
          </a:bodyPr>
          <a:lstStyle>
            <a:lvl1pPr marL="0" indent="0" algn="l" defTabSz="457200" rtl="0" eaLnBrk="1" latinLnBrk="0" hangingPunct="1">
              <a:spcBef>
                <a:spcPct val="0"/>
              </a:spcBef>
              <a:buNone/>
              <a:defRPr lang="en-US" sz="1800" kern="1200" dirty="0">
                <a:solidFill>
                  <a:schemeClr val="tx1"/>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Click to edit Master subtitle style</a:t>
            </a:r>
            <a:endParaRPr lang="en-US" dirty="0"/>
          </a:p>
        </p:txBody>
      </p:sp>
    </p:spTree>
    <p:extLst>
      <p:ext uri="{BB962C8B-B14F-4D97-AF65-F5344CB8AC3E}">
        <p14:creationId xmlns:p14="http://schemas.microsoft.com/office/powerpoint/2010/main" val="28876875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72707" name="Title Placeholder 1"/>
          <p:cNvSpPr>
            <a:spLocks noGrp="1"/>
          </p:cNvSpPr>
          <p:nvPr>
            <p:ph type="ctrTitle"/>
          </p:nvPr>
        </p:nvSpPr>
        <p:spPr>
          <a:xfrm>
            <a:off x="457200" y="3079750"/>
            <a:ext cx="7772400" cy="1400175"/>
          </a:xfrm>
        </p:spPr>
        <p:txBody>
          <a:bodyPr lIns="0" tIns="0" rIns="0" bIns="0"/>
          <a:lstStyle>
            <a:lvl1pPr>
              <a:defRPr sz="3600" smtClean="0">
                <a:latin typeface="Arial" charset="0"/>
              </a:defRPr>
            </a:lvl1pPr>
          </a:lstStyle>
          <a:p>
            <a:pPr lvl="0"/>
            <a:r>
              <a:rPr lang="en-GB" noProof="0" smtClean="0"/>
              <a:t>Click to edit Master title style</a:t>
            </a:r>
          </a:p>
        </p:txBody>
      </p:sp>
      <p:sp>
        <p:nvSpPr>
          <p:cNvPr id="72708" name="Text Placeholder 2"/>
          <p:cNvSpPr>
            <a:spLocks noGrp="1"/>
          </p:cNvSpPr>
          <p:nvPr>
            <p:ph type="subTitle" idx="1"/>
          </p:nvPr>
        </p:nvSpPr>
        <p:spPr>
          <a:xfrm>
            <a:off x="457200" y="5194300"/>
            <a:ext cx="6400800" cy="1087438"/>
          </a:xfrm>
        </p:spPr>
        <p:txBody>
          <a:bodyPr lIns="0" tIns="0" rIns="0" bIns="0"/>
          <a:lstStyle>
            <a:lvl1pPr marL="0" indent="0">
              <a:buFont typeface="Arial" charset="0"/>
              <a:buNone/>
              <a:defRPr sz="1600" smtClean="0">
                <a:latin typeface="Arial" charset="0"/>
              </a:defRPr>
            </a:lvl1pPr>
          </a:lstStyle>
          <a:p>
            <a:pPr lvl="0"/>
            <a:r>
              <a:rPr lang="en-GB" noProof="0" smtClean="0"/>
              <a:t>Click to edit Master subtitle style</a:t>
            </a:r>
          </a:p>
        </p:txBody>
      </p:sp>
      <p:sp>
        <p:nvSpPr>
          <p:cNvPr id="9" name="Rectangle 8"/>
          <p:cNvSpPr>
            <a:spLocks noChangeArrowheads="1"/>
          </p:cNvSpPr>
          <p:nvPr/>
        </p:nvSpPr>
        <p:spPr bwMode="auto">
          <a:xfrm>
            <a:off x="8874125" y="3079750"/>
            <a:ext cx="269875" cy="3778250"/>
          </a:xfrm>
          <a:prstGeom prst="rect">
            <a:avLst/>
          </a:prstGeom>
          <a:solidFill>
            <a:srgbClr val="00C0B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defTabSz="457200">
              <a:defRPr/>
            </a:pPr>
            <a:endParaRPr lang="en-US" dirty="0">
              <a:solidFill>
                <a:prstClr val="white"/>
              </a:solidFill>
              <a:latin typeface="Arial" charset="0"/>
            </a:endParaRPr>
          </a:p>
        </p:txBody>
      </p:sp>
    </p:spTree>
    <p:extLst>
      <p:ext uri="{BB962C8B-B14F-4D97-AF65-F5344CB8AC3E}">
        <p14:creationId xmlns:p14="http://schemas.microsoft.com/office/powerpoint/2010/main" val="1328109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Cover WHIT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269875" cy="3778250"/>
          </a:xfrm>
          <a:prstGeom prst="rect">
            <a:avLst/>
          </a:prstGeom>
          <a:solidFill>
            <a:srgbClr val="00C0B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defTabSz="457200">
              <a:defRPr/>
            </a:pPr>
            <a:endParaRPr lang="en-US" dirty="0">
              <a:solidFill>
                <a:prstClr val="white"/>
              </a:solidFill>
              <a:latin typeface="Arial" charset="0"/>
            </a:endParaRPr>
          </a:p>
        </p:txBody>
      </p:sp>
      <p:sp>
        <p:nvSpPr>
          <p:cNvPr id="5" name="Line 7"/>
          <p:cNvSpPr>
            <a:spLocks noChangeShapeType="1"/>
          </p:cNvSpPr>
          <p:nvPr/>
        </p:nvSpPr>
        <p:spPr bwMode="auto">
          <a:xfrm>
            <a:off x="296863" y="6502400"/>
            <a:ext cx="8539162" cy="0"/>
          </a:xfrm>
          <a:prstGeom prst="line">
            <a:avLst/>
          </a:prstGeom>
          <a:noFill/>
          <a:ln w="9525">
            <a:solidFill>
              <a:srgbClr val="00C0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57200" fontAlgn="base">
              <a:spcBef>
                <a:spcPct val="0"/>
              </a:spcBef>
              <a:spcAft>
                <a:spcPct val="0"/>
              </a:spcAft>
            </a:pPr>
            <a:endParaRPr lang="en-GB" dirty="0">
              <a:solidFill>
                <a:prstClr val="black"/>
              </a:solidFill>
              <a:latin typeface="Arial" charset="0"/>
            </a:endParaRPr>
          </a:p>
        </p:txBody>
      </p:sp>
      <p:sp>
        <p:nvSpPr>
          <p:cNvPr id="6" name="Slide Number Placeholder 5"/>
          <p:cNvSpPr txBox="1">
            <a:spLocks/>
          </p:cNvSpPr>
          <p:nvPr/>
        </p:nvSpPr>
        <p:spPr bwMode="auto">
          <a:xfrm>
            <a:off x="8328025" y="6535738"/>
            <a:ext cx="508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fontAlgn="base">
              <a:lnSpc>
                <a:spcPct val="110000"/>
              </a:lnSpc>
              <a:spcBef>
                <a:spcPct val="50000"/>
              </a:spcBef>
              <a:spcAft>
                <a:spcPct val="0"/>
              </a:spcAft>
              <a:buClr>
                <a:srgbClr val="000000"/>
              </a:buClr>
            </a:pPr>
            <a:fld id="{376D376F-9BB7-4A83-BCD5-AA77F3C71A74}" type="slidenum">
              <a:rPr lang="en-GB" sz="1000" b="1">
                <a:solidFill>
                  <a:prstClr val="black"/>
                </a:solidFill>
                <a:cs typeface="Arial" charset="0"/>
              </a:rPr>
              <a:pPr algn="r" fontAlgn="base">
                <a:lnSpc>
                  <a:spcPct val="110000"/>
                </a:lnSpc>
                <a:spcBef>
                  <a:spcPct val="50000"/>
                </a:spcBef>
                <a:spcAft>
                  <a:spcPct val="0"/>
                </a:spcAft>
                <a:buClr>
                  <a:srgbClr val="000000"/>
                </a:buClr>
              </a:pPr>
              <a:t>‹#›</a:t>
            </a:fld>
            <a:endParaRPr lang="en-GB" sz="1000" b="1" dirty="0">
              <a:solidFill>
                <a:prstClr val="black"/>
              </a:solidFill>
              <a:cs typeface="Arial" charset="0"/>
            </a:endParaRPr>
          </a:p>
        </p:txBody>
      </p:sp>
      <p:sp>
        <p:nvSpPr>
          <p:cNvPr id="7" name="Text Box 9"/>
          <p:cNvSpPr txBox="1">
            <a:spLocks noChangeArrowheads="1"/>
          </p:cNvSpPr>
          <p:nvPr/>
        </p:nvSpPr>
        <p:spPr bwMode="auto">
          <a:xfrm>
            <a:off x="296863" y="6526213"/>
            <a:ext cx="18478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fontAlgn="base">
              <a:spcBef>
                <a:spcPct val="0"/>
              </a:spcBef>
              <a:spcAft>
                <a:spcPct val="0"/>
              </a:spcAft>
            </a:pPr>
            <a:r>
              <a:rPr lang="en-GB" sz="1000" dirty="0">
                <a:solidFill>
                  <a:prstClr val="black"/>
                </a:solidFill>
              </a:rPr>
              <a:t>Department for Work &amp; Pensions</a:t>
            </a:r>
          </a:p>
        </p:txBody>
      </p:sp>
      <p:sp>
        <p:nvSpPr>
          <p:cNvPr id="2" name="Title 1"/>
          <p:cNvSpPr>
            <a:spLocks noGrp="1"/>
          </p:cNvSpPr>
          <p:nvPr>
            <p:ph type="ctrTitle"/>
          </p:nvPr>
        </p:nvSpPr>
        <p:spPr>
          <a:xfrm>
            <a:off x="452912" y="1146815"/>
            <a:ext cx="7428345" cy="2293071"/>
          </a:xfrm>
        </p:spPr>
        <p:txBody>
          <a:bodyPr>
            <a:noAutofit/>
          </a:bodyPr>
          <a:lstStyle>
            <a:lvl1pPr>
              <a:defRPr sz="5400">
                <a:solidFill>
                  <a:schemeClr val="accent4"/>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463798" y="3537856"/>
            <a:ext cx="6400800" cy="1752600"/>
          </a:xfrm>
        </p:spPr>
        <p:txBody>
          <a:bodyPr rtlCol="0">
            <a:noAutofit/>
          </a:bodyPr>
          <a:lstStyle>
            <a:lvl1pPr marL="0" indent="0" algn="l" defTabSz="457200" rtl="0" eaLnBrk="1" latinLnBrk="0" hangingPunct="1">
              <a:spcBef>
                <a:spcPct val="0"/>
              </a:spcBef>
              <a:buNone/>
              <a:defRPr lang="en-US" sz="1800" kern="1200" dirty="0">
                <a:solidFill>
                  <a:schemeClr val="tx1"/>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Click to edit Master subtitle style</a:t>
            </a:r>
            <a:endParaRPr lang="en-US" dirty="0"/>
          </a:p>
        </p:txBody>
      </p:sp>
    </p:spTree>
    <p:extLst>
      <p:ext uri="{BB962C8B-B14F-4D97-AF65-F5344CB8AC3E}">
        <p14:creationId xmlns:p14="http://schemas.microsoft.com/office/powerpoint/2010/main" val="26987080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430803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Cover WHITE">
    <p:spTree>
      <p:nvGrpSpPr>
        <p:cNvPr id="1" name=""/>
        <p:cNvGrpSpPr/>
        <p:nvPr/>
      </p:nvGrpSpPr>
      <p:grpSpPr>
        <a:xfrm>
          <a:off x="0" y="0"/>
          <a:ext cx="0" cy="0"/>
          <a:chOff x="0" y="0"/>
          <a:chExt cx="0" cy="0"/>
        </a:xfrm>
      </p:grpSpPr>
      <p:sp>
        <p:nvSpPr>
          <p:cNvPr id="4" name="Slide Number Placeholder 5"/>
          <p:cNvSpPr txBox="1">
            <a:spLocks/>
          </p:cNvSpPr>
          <p:nvPr/>
        </p:nvSpPr>
        <p:spPr bwMode="auto">
          <a:xfrm>
            <a:off x="8328025" y="6535738"/>
            <a:ext cx="508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fontAlgn="base" hangingPunct="1">
              <a:lnSpc>
                <a:spcPct val="110000"/>
              </a:lnSpc>
              <a:spcBef>
                <a:spcPct val="50000"/>
              </a:spcBef>
              <a:spcAft>
                <a:spcPct val="0"/>
              </a:spcAft>
              <a:buClr>
                <a:srgbClr val="000000"/>
              </a:buClr>
              <a:defRPr/>
            </a:pPr>
            <a:fld id="{223D6E9C-1791-411D-B3FC-9E581D603846}" type="slidenum">
              <a:rPr lang="en-GB" altLang="en-US" sz="1000" b="1" smtClean="0">
                <a:solidFill>
                  <a:prstClr val="black"/>
                </a:solidFill>
                <a:cs typeface="Arial" panose="020B0604020202020204" pitchFamily="34" charset="0"/>
              </a:rPr>
              <a:pPr algn="r" eaLnBrk="1" fontAlgn="base" hangingPunct="1">
                <a:lnSpc>
                  <a:spcPct val="110000"/>
                </a:lnSpc>
                <a:spcBef>
                  <a:spcPct val="50000"/>
                </a:spcBef>
                <a:spcAft>
                  <a:spcPct val="0"/>
                </a:spcAft>
                <a:buClr>
                  <a:srgbClr val="000000"/>
                </a:buClr>
                <a:defRPr/>
              </a:pPr>
              <a:t>‹#›</a:t>
            </a:fld>
            <a:endParaRPr lang="en-GB" altLang="en-US" sz="1000" b="1" dirty="0" smtClean="0">
              <a:solidFill>
                <a:prstClr val="black"/>
              </a:solidFill>
              <a:cs typeface="Arial" panose="020B0604020202020204" pitchFamily="34" charset="0"/>
            </a:endParaRPr>
          </a:p>
        </p:txBody>
      </p:sp>
      <p:sp>
        <p:nvSpPr>
          <p:cNvPr id="2" name="Title 1"/>
          <p:cNvSpPr>
            <a:spLocks noGrp="1"/>
          </p:cNvSpPr>
          <p:nvPr>
            <p:ph type="ctrTitle"/>
          </p:nvPr>
        </p:nvSpPr>
        <p:spPr>
          <a:xfrm>
            <a:off x="452912" y="1146815"/>
            <a:ext cx="7428345" cy="2293071"/>
          </a:xfrm>
        </p:spPr>
        <p:txBody>
          <a:bodyPr>
            <a:noAutofit/>
          </a:bodyPr>
          <a:lstStyle>
            <a:lvl1pPr>
              <a:defRPr sz="5400">
                <a:solidFill>
                  <a:srgbClr val="000099"/>
                </a:solidFill>
              </a:defRPr>
            </a:lvl1pPr>
          </a:lstStyle>
          <a:p>
            <a:r>
              <a:rPr lang="en-GB" dirty="0" smtClean="0"/>
              <a:t>Click to edit Master title style</a:t>
            </a:r>
            <a:endParaRPr lang="en-US" dirty="0"/>
          </a:p>
        </p:txBody>
      </p:sp>
    </p:spTree>
    <p:extLst>
      <p:ext uri="{BB962C8B-B14F-4D97-AF65-F5344CB8AC3E}">
        <p14:creationId xmlns:p14="http://schemas.microsoft.com/office/powerpoint/2010/main" val="2356517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5401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174037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53963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629894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6425"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7425"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131620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157686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683673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7472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10435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570318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185151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414338"/>
            <a:ext cx="2057400" cy="57118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6425" y="414338"/>
            <a:ext cx="6019800" cy="5711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8212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168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614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96278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48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844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4026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4.xml"/><Relationship Id="rId4"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9" name="Rectangle 3"/>
          <p:cNvSpPr>
            <a:spLocks noChangeArrowheads="1"/>
          </p:cNvSpPr>
          <p:nvPr userDrawn="1"/>
        </p:nvSpPr>
        <p:spPr bwMode="auto">
          <a:xfrm>
            <a:off x="0" y="0"/>
            <a:ext cx="269875" cy="3778250"/>
          </a:xfrm>
          <a:prstGeom prst="rect">
            <a:avLst/>
          </a:prstGeom>
          <a:solidFill>
            <a:srgbClr val="00C0B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defTabSz="457200">
              <a:defRPr>
                <a:solidFill>
                  <a:schemeClr val="tx1"/>
                </a:solidFill>
                <a:latin typeface="Arial" charset="0"/>
              </a:defRPr>
            </a:lvl1pPr>
            <a:lvl2pPr marL="742950" indent="-285750" defTabSz="457200">
              <a:defRPr>
                <a:solidFill>
                  <a:schemeClr val="tx1"/>
                </a:solidFill>
                <a:latin typeface="Arial" charset="0"/>
              </a:defRPr>
            </a:lvl2pPr>
            <a:lvl3pPr marL="1143000" indent="-228600" defTabSz="457200">
              <a:defRPr>
                <a:solidFill>
                  <a:schemeClr val="tx1"/>
                </a:solidFill>
                <a:latin typeface="Arial" charset="0"/>
              </a:defRPr>
            </a:lvl3pPr>
            <a:lvl4pPr marL="1600200" indent="-228600" defTabSz="457200">
              <a:defRPr>
                <a:solidFill>
                  <a:schemeClr val="tx1"/>
                </a:solidFill>
                <a:latin typeface="Arial" charset="0"/>
              </a:defRPr>
            </a:lvl4pPr>
            <a:lvl5pPr marL="2057400" indent="-228600" defTabSz="4572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en-US" altLang="en-US" dirty="0" smtClean="0">
              <a:solidFill>
                <a:srgbClr val="FFFFFF"/>
              </a:solidFill>
            </a:endParaRPr>
          </a:p>
        </p:txBody>
      </p:sp>
      <p:sp>
        <p:nvSpPr>
          <p:cNvPr id="2051" name="Line 7"/>
          <p:cNvSpPr>
            <a:spLocks noChangeShapeType="1"/>
          </p:cNvSpPr>
          <p:nvPr userDrawn="1"/>
        </p:nvSpPr>
        <p:spPr bwMode="auto">
          <a:xfrm>
            <a:off x="296863" y="6502400"/>
            <a:ext cx="8539162" cy="0"/>
          </a:xfrm>
          <a:prstGeom prst="line">
            <a:avLst/>
          </a:prstGeom>
          <a:noFill/>
          <a:ln w="9525">
            <a:solidFill>
              <a:srgbClr val="00C0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smtClean="0">
              <a:solidFill>
                <a:srgbClr val="000000"/>
              </a:solidFill>
            </a:endParaRPr>
          </a:p>
        </p:txBody>
      </p:sp>
      <p:sp>
        <p:nvSpPr>
          <p:cNvPr id="6" name="Slide Number Placeholder 5"/>
          <p:cNvSpPr txBox="1">
            <a:spLocks/>
          </p:cNvSpPr>
          <p:nvPr userDrawn="1"/>
        </p:nvSpPr>
        <p:spPr bwMode="auto">
          <a:xfrm>
            <a:off x="8328025" y="6535738"/>
            <a:ext cx="508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fontAlgn="base">
              <a:lnSpc>
                <a:spcPct val="110000"/>
              </a:lnSpc>
              <a:spcBef>
                <a:spcPct val="50000"/>
              </a:spcBef>
              <a:spcAft>
                <a:spcPct val="0"/>
              </a:spcAft>
              <a:buClr>
                <a:srgbClr val="000000"/>
              </a:buClr>
              <a:defRPr/>
            </a:pPr>
            <a:fld id="{E1B0B963-5902-4644-A16C-58326B184E0F}" type="slidenum">
              <a:rPr lang="en-GB" sz="1000" b="1" smtClean="0">
                <a:solidFill>
                  <a:srgbClr val="000000"/>
                </a:solidFill>
                <a:cs typeface="Arial" charset="0"/>
              </a:rPr>
              <a:pPr algn="r" fontAlgn="base">
                <a:lnSpc>
                  <a:spcPct val="110000"/>
                </a:lnSpc>
                <a:spcBef>
                  <a:spcPct val="50000"/>
                </a:spcBef>
                <a:spcAft>
                  <a:spcPct val="0"/>
                </a:spcAft>
                <a:buClr>
                  <a:srgbClr val="000000"/>
                </a:buClr>
                <a:defRPr/>
              </a:pPr>
              <a:t>‹#›</a:t>
            </a:fld>
            <a:endParaRPr lang="en-GB" sz="1000" b="1" dirty="0" smtClean="0">
              <a:solidFill>
                <a:srgbClr val="000000"/>
              </a:solidFill>
              <a:cs typeface="Arial" charset="0"/>
            </a:endParaRPr>
          </a:p>
        </p:txBody>
      </p:sp>
      <p:sp>
        <p:nvSpPr>
          <p:cNvPr id="7" name="Text Box 9"/>
          <p:cNvSpPr txBox="1">
            <a:spLocks noChangeArrowheads="1"/>
          </p:cNvSpPr>
          <p:nvPr userDrawn="1"/>
        </p:nvSpPr>
        <p:spPr bwMode="auto">
          <a:xfrm>
            <a:off x="296863" y="6526213"/>
            <a:ext cx="18478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GB" sz="1000" dirty="0" smtClean="0">
                <a:solidFill>
                  <a:srgbClr val="000000"/>
                </a:solidFill>
              </a:rPr>
              <a:t>Department for Work &amp; Pensions</a:t>
            </a:r>
          </a:p>
        </p:txBody>
      </p:sp>
    </p:spTree>
    <p:extLst>
      <p:ext uri="{BB962C8B-B14F-4D97-AF65-F5344CB8AC3E}">
        <p14:creationId xmlns:p14="http://schemas.microsoft.com/office/powerpoint/2010/main" val="3886090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3"/>
          <p:cNvSpPr>
            <a:spLocks noChangeArrowheads="1"/>
          </p:cNvSpPr>
          <p:nvPr userDrawn="1"/>
        </p:nvSpPr>
        <p:spPr bwMode="auto">
          <a:xfrm>
            <a:off x="8874125" y="3079750"/>
            <a:ext cx="269875" cy="3778250"/>
          </a:xfrm>
          <a:prstGeom prst="rect">
            <a:avLst/>
          </a:prstGeom>
          <a:solidFill>
            <a:srgbClr val="00C0B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lvl1pPr defTabSz="457200">
              <a:defRPr>
                <a:solidFill>
                  <a:schemeClr val="tx1"/>
                </a:solidFill>
                <a:latin typeface="Arial" charset="0"/>
              </a:defRPr>
            </a:lvl1pPr>
            <a:lvl2pPr marL="742950" indent="-285750" defTabSz="457200">
              <a:defRPr>
                <a:solidFill>
                  <a:schemeClr val="tx1"/>
                </a:solidFill>
                <a:latin typeface="Arial" charset="0"/>
              </a:defRPr>
            </a:lvl2pPr>
            <a:lvl3pPr marL="1143000" indent="-228600" defTabSz="457200">
              <a:defRPr>
                <a:solidFill>
                  <a:schemeClr val="tx1"/>
                </a:solidFill>
                <a:latin typeface="Arial" charset="0"/>
              </a:defRPr>
            </a:lvl3pPr>
            <a:lvl4pPr marL="1600200" indent="-228600" defTabSz="457200">
              <a:defRPr>
                <a:solidFill>
                  <a:schemeClr val="tx1"/>
                </a:solidFill>
                <a:latin typeface="Arial" charset="0"/>
              </a:defRPr>
            </a:lvl4pPr>
            <a:lvl5pPr marL="2057400" indent="-228600" defTabSz="4572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en-US" altLang="en-US" dirty="0" smtClean="0">
              <a:solidFill>
                <a:srgbClr val="FFFFFF"/>
              </a:solidFill>
            </a:endParaRPr>
          </a:p>
        </p:txBody>
      </p:sp>
      <p:pic>
        <p:nvPicPr>
          <p:cNvPr id="1027" name="Picture 8" descr="DWP_3262_SML_AW"/>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7200" y="433388"/>
            <a:ext cx="863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48442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3252" name="Title Placeholder 1"/>
          <p:cNvSpPr>
            <a:spLocks noGrp="1"/>
          </p:cNvSpPr>
          <p:nvPr>
            <p:ph type="title"/>
          </p:nvPr>
        </p:nvSpPr>
        <p:spPr bwMode="auto">
          <a:xfrm>
            <a:off x="658813" y="392113"/>
            <a:ext cx="6875462"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53253" name="Text Placeholder 2"/>
          <p:cNvSpPr>
            <a:spLocks noGrp="1"/>
          </p:cNvSpPr>
          <p:nvPr>
            <p:ph type="body" idx="1"/>
          </p:nvPr>
        </p:nvSpPr>
        <p:spPr bwMode="auto">
          <a:xfrm>
            <a:off x="658813" y="1439863"/>
            <a:ext cx="778192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3957292474"/>
      </p:ext>
    </p:extLst>
  </p:cSld>
  <p:clrMap bg1="lt1" tx1="dk1" bg2="lt2" tx2="dk2" accent1="accent1" accent2="accent2" accent3="accent3" accent4="accent4" accent5="accent5" accent6="accent6" hlink="hlink" folHlink="folHlink"/>
  <p:sldLayoutIdLst>
    <p:sldLayoutId id="2147483685" r:id="rId1"/>
    <p:sldLayoutId id="2147483686" r:id="rId2"/>
  </p:sldLayoutIdLst>
  <p:hf sldNum="0" hdr="0" dt="0"/>
  <p:txStyles>
    <p:titleStyle>
      <a:lvl1pPr algn="l" defTabSz="457200" rtl="0" fontAlgn="base">
        <a:spcBef>
          <a:spcPct val="0"/>
        </a:spcBef>
        <a:spcAft>
          <a:spcPct val="0"/>
        </a:spcAft>
        <a:defRPr sz="2400" kern="1200">
          <a:solidFill>
            <a:schemeClr val="tx1"/>
          </a:solidFill>
          <a:latin typeface="+mj-lt"/>
          <a:ea typeface="+mj-ea"/>
          <a:cs typeface="+mj-cs"/>
        </a:defRPr>
      </a:lvl1pPr>
      <a:lvl2pPr algn="l" defTabSz="457200" rtl="0" fontAlgn="base">
        <a:spcBef>
          <a:spcPct val="0"/>
        </a:spcBef>
        <a:spcAft>
          <a:spcPct val="0"/>
        </a:spcAft>
        <a:defRPr sz="2400">
          <a:solidFill>
            <a:schemeClr val="tx1"/>
          </a:solidFill>
          <a:latin typeface="Arial" charset="0"/>
        </a:defRPr>
      </a:lvl2pPr>
      <a:lvl3pPr algn="l" defTabSz="457200" rtl="0" fontAlgn="base">
        <a:spcBef>
          <a:spcPct val="0"/>
        </a:spcBef>
        <a:spcAft>
          <a:spcPct val="0"/>
        </a:spcAft>
        <a:defRPr sz="2400">
          <a:solidFill>
            <a:schemeClr val="tx1"/>
          </a:solidFill>
          <a:latin typeface="Arial" charset="0"/>
        </a:defRPr>
      </a:lvl3pPr>
      <a:lvl4pPr algn="l" defTabSz="457200" rtl="0" fontAlgn="base">
        <a:spcBef>
          <a:spcPct val="0"/>
        </a:spcBef>
        <a:spcAft>
          <a:spcPct val="0"/>
        </a:spcAft>
        <a:defRPr sz="2400">
          <a:solidFill>
            <a:schemeClr val="tx1"/>
          </a:solidFill>
          <a:latin typeface="Arial" charset="0"/>
        </a:defRPr>
      </a:lvl4pPr>
      <a:lvl5pPr algn="l" defTabSz="457200" rtl="0" fontAlgn="base">
        <a:spcBef>
          <a:spcPct val="0"/>
        </a:spcBef>
        <a:spcAft>
          <a:spcPct val="0"/>
        </a:spcAft>
        <a:defRPr sz="2400">
          <a:solidFill>
            <a:schemeClr val="tx1"/>
          </a:solidFill>
          <a:latin typeface="Arial" charset="0"/>
        </a:defRPr>
      </a:lvl5pPr>
      <a:lvl6pPr marL="457200" algn="l" defTabSz="457200" rtl="0" fontAlgn="base">
        <a:spcBef>
          <a:spcPct val="0"/>
        </a:spcBef>
        <a:spcAft>
          <a:spcPct val="0"/>
        </a:spcAft>
        <a:defRPr sz="2400">
          <a:solidFill>
            <a:schemeClr val="tx1"/>
          </a:solidFill>
          <a:latin typeface="Arial" charset="0"/>
        </a:defRPr>
      </a:lvl6pPr>
      <a:lvl7pPr marL="914400" algn="l" defTabSz="457200" rtl="0" fontAlgn="base">
        <a:spcBef>
          <a:spcPct val="0"/>
        </a:spcBef>
        <a:spcAft>
          <a:spcPct val="0"/>
        </a:spcAft>
        <a:defRPr sz="2400">
          <a:solidFill>
            <a:schemeClr val="tx1"/>
          </a:solidFill>
          <a:latin typeface="Arial" charset="0"/>
        </a:defRPr>
      </a:lvl7pPr>
      <a:lvl8pPr marL="1371600" algn="l" defTabSz="457200" rtl="0" fontAlgn="base">
        <a:spcBef>
          <a:spcPct val="0"/>
        </a:spcBef>
        <a:spcAft>
          <a:spcPct val="0"/>
        </a:spcAft>
        <a:defRPr sz="2400">
          <a:solidFill>
            <a:schemeClr val="tx1"/>
          </a:solidFill>
          <a:latin typeface="Arial" charset="0"/>
        </a:defRPr>
      </a:lvl8pPr>
      <a:lvl9pPr marL="1828800" algn="l" defTabSz="457200" rtl="0" fontAlgn="base">
        <a:spcBef>
          <a:spcPct val="0"/>
        </a:spcBef>
        <a:spcAft>
          <a:spcPct val="0"/>
        </a:spcAft>
        <a:defRPr sz="2400">
          <a:solidFill>
            <a:schemeClr val="tx1"/>
          </a:solidFill>
          <a:latin typeface="Arial" charset="0"/>
        </a:defRPr>
      </a:lvl9pPr>
    </p:titleStyle>
    <p:bodyStyle>
      <a:lvl1pPr marL="271463" indent="-271463" algn="l" defTabSz="457200" rtl="0" fontAlgn="base">
        <a:spcBef>
          <a:spcPct val="20000"/>
        </a:spcBef>
        <a:spcAft>
          <a:spcPct val="0"/>
        </a:spcAft>
        <a:buClr>
          <a:srgbClr val="00C0B5"/>
        </a:buClr>
        <a:buFont typeface="Arial" charset="0"/>
        <a:buChar char="•"/>
        <a:defRPr kern="1200">
          <a:solidFill>
            <a:schemeClr val="tx1"/>
          </a:solidFill>
          <a:latin typeface="+mn-lt"/>
          <a:ea typeface="+mn-ea"/>
          <a:cs typeface="+mn-cs"/>
        </a:defRPr>
      </a:lvl1pPr>
      <a:lvl2pPr marL="628650" indent="-285750" algn="l" defTabSz="457200" rtl="0" fontAlgn="base">
        <a:spcBef>
          <a:spcPct val="20000"/>
        </a:spcBef>
        <a:spcAft>
          <a:spcPct val="0"/>
        </a:spcAft>
        <a:buClr>
          <a:srgbClr val="00C0B5"/>
        </a:buClr>
        <a:buFont typeface="Arial" charset="0"/>
        <a:buChar char="–"/>
        <a:defRPr kern="1200">
          <a:solidFill>
            <a:schemeClr val="tx1"/>
          </a:solidFill>
          <a:latin typeface="+mn-lt"/>
          <a:ea typeface="+mn-ea"/>
          <a:cs typeface="+mn-cs"/>
        </a:defRPr>
      </a:lvl2pPr>
      <a:lvl3pPr marL="895350" indent="-228600" algn="l" defTabSz="457200" rtl="0" fontAlgn="base">
        <a:spcBef>
          <a:spcPct val="20000"/>
        </a:spcBef>
        <a:spcAft>
          <a:spcPct val="0"/>
        </a:spcAft>
        <a:buClr>
          <a:srgbClr val="00C0B5"/>
        </a:buClr>
        <a:buFont typeface="Arial" charset="0"/>
        <a:buChar char="•"/>
        <a:defRPr sz="1600" kern="1200">
          <a:solidFill>
            <a:schemeClr val="tx1"/>
          </a:solidFill>
          <a:latin typeface="+mn-lt"/>
          <a:ea typeface="+mn-ea"/>
          <a:cs typeface="+mn-cs"/>
        </a:defRPr>
      </a:lvl3pPr>
      <a:lvl4pPr marL="1162050" indent="-228600" algn="l" defTabSz="457200" rtl="0" fontAlgn="base">
        <a:spcBef>
          <a:spcPct val="20000"/>
        </a:spcBef>
        <a:spcAft>
          <a:spcPct val="0"/>
        </a:spcAft>
        <a:buClr>
          <a:srgbClr val="00C0B5"/>
        </a:buClr>
        <a:buFont typeface="Arial" charset="0"/>
        <a:buChar char="–"/>
        <a:defRPr sz="1400" kern="1200">
          <a:solidFill>
            <a:schemeClr val="tx1"/>
          </a:solidFill>
          <a:latin typeface="+mn-lt"/>
          <a:ea typeface="+mn-ea"/>
          <a:cs typeface="+mn-cs"/>
        </a:defRPr>
      </a:lvl4pPr>
      <a:lvl5pPr marL="1438275" indent="-228600" algn="l" defTabSz="457200" rtl="0" fontAlgn="base">
        <a:spcBef>
          <a:spcPct val="20000"/>
        </a:spcBef>
        <a:spcAft>
          <a:spcPct val="0"/>
        </a:spcAft>
        <a:buClr>
          <a:srgbClr val="00C0B5"/>
        </a:buClr>
        <a:buFont typeface="Arial" charset="0"/>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3252" name="Title Placeholder 1"/>
          <p:cNvSpPr>
            <a:spLocks noGrp="1"/>
          </p:cNvSpPr>
          <p:nvPr>
            <p:ph type="title"/>
          </p:nvPr>
        </p:nvSpPr>
        <p:spPr bwMode="auto">
          <a:xfrm>
            <a:off x="658813" y="392113"/>
            <a:ext cx="6875462"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53253" name="Text Placeholder 2"/>
          <p:cNvSpPr>
            <a:spLocks noGrp="1"/>
          </p:cNvSpPr>
          <p:nvPr>
            <p:ph type="body" idx="1"/>
          </p:nvPr>
        </p:nvSpPr>
        <p:spPr bwMode="auto">
          <a:xfrm>
            <a:off x="658813" y="1439863"/>
            <a:ext cx="778192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337318175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Lst>
  <p:hf sldNum="0" hdr="0" dt="0"/>
  <p:txStyles>
    <p:titleStyle>
      <a:lvl1pPr algn="l" defTabSz="457200" rtl="0" fontAlgn="base">
        <a:spcBef>
          <a:spcPct val="0"/>
        </a:spcBef>
        <a:spcAft>
          <a:spcPct val="0"/>
        </a:spcAft>
        <a:defRPr sz="2400" kern="1200">
          <a:solidFill>
            <a:schemeClr val="tx1"/>
          </a:solidFill>
          <a:latin typeface="+mj-lt"/>
          <a:ea typeface="+mj-ea"/>
          <a:cs typeface="+mj-cs"/>
        </a:defRPr>
      </a:lvl1pPr>
      <a:lvl2pPr algn="l" defTabSz="457200" rtl="0" fontAlgn="base">
        <a:spcBef>
          <a:spcPct val="0"/>
        </a:spcBef>
        <a:spcAft>
          <a:spcPct val="0"/>
        </a:spcAft>
        <a:defRPr sz="2400">
          <a:solidFill>
            <a:schemeClr val="tx1"/>
          </a:solidFill>
          <a:latin typeface="Arial" charset="0"/>
        </a:defRPr>
      </a:lvl2pPr>
      <a:lvl3pPr algn="l" defTabSz="457200" rtl="0" fontAlgn="base">
        <a:spcBef>
          <a:spcPct val="0"/>
        </a:spcBef>
        <a:spcAft>
          <a:spcPct val="0"/>
        </a:spcAft>
        <a:defRPr sz="2400">
          <a:solidFill>
            <a:schemeClr val="tx1"/>
          </a:solidFill>
          <a:latin typeface="Arial" charset="0"/>
        </a:defRPr>
      </a:lvl3pPr>
      <a:lvl4pPr algn="l" defTabSz="457200" rtl="0" fontAlgn="base">
        <a:spcBef>
          <a:spcPct val="0"/>
        </a:spcBef>
        <a:spcAft>
          <a:spcPct val="0"/>
        </a:spcAft>
        <a:defRPr sz="2400">
          <a:solidFill>
            <a:schemeClr val="tx1"/>
          </a:solidFill>
          <a:latin typeface="Arial" charset="0"/>
        </a:defRPr>
      </a:lvl4pPr>
      <a:lvl5pPr algn="l" defTabSz="457200" rtl="0" fontAlgn="base">
        <a:spcBef>
          <a:spcPct val="0"/>
        </a:spcBef>
        <a:spcAft>
          <a:spcPct val="0"/>
        </a:spcAft>
        <a:defRPr sz="2400">
          <a:solidFill>
            <a:schemeClr val="tx1"/>
          </a:solidFill>
          <a:latin typeface="Arial" charset="0"/>
        </a:defRPr>
      </a:lvl5pPr>
      <a:lvl6pPr marL="457200" algn="l" defTabSz="457200" rtl="0" fontAlgn="base">
        <a:spcBef>
          <a:spcPct val="0"/>
        </a:spcBef>
        <a:spcAft>
          <a:spcPct val="0"/>
        </a:spcAft>
        <a:defRPr sz="2400">
          <a:solidFill>
            <a:schemeClr val="tx1"/>
          </a:solidFill>
          <a:latin typeface="Arial" charset="0"/>
        </a:defRPr>
      </a:lvl6pPr>
      <a:lvl7pPr marL="914400" algn="l" defTabSz="457200" rtl="0" fontAlgn="base">
        <a:spcBef>
          <a:spcPct val="0"/>
        </a:spcBef>
        <a:spcAft>
          <a:spcPct val="0"/>
        </a:spcAft>
        <a:defRPr sz="2400">
          <a:solidFill>
            <a:schemeClr val="tx1"/>
          </a:solidFill>
          <a:latin typeface="Arial" charset="0"/>
        </a:defRPr>
      </a:lvl7pPr>
      <a:lvl8pPr marL="1371600" algn="l" defTabSz="457200" rtl="0" fontAlgn="base">
        <a:spcBef>
          <a:spcPct val="0"/>
        </a:spcBef>
        <a:spcAft>
          <a:spcPct val="0"/>
        </a:spcAft>
        <a:defRPr sz="2400">
          <a:solidFill>
            <a:schemeClr val="tx1"/>
          </a:solidFill>
          <a:latin typeface="Arial" charset="0"/>
        </a:defRPr>
      </a:lvl8pPr>
      <a:lvl9pPr marL="1828800" algn="l" defTabSz="457200" rtl="0" fontAlgn="base">
        <a:spcBef>
          <a:spcPct val="0"/>
        </a:spcBef>
        <a:spcAft>
          <a:spcPct val="0"/>
        </a:spcAft>
        <a:defRPr sz="2400">
          <a:solidFill>
            <a:schemeClr val="tx1"/>
          </a:solidFill>
          <a:latin typeface="Arial" charset="0"/>
        </a:defRPr>
      </a:lvl9pPr>
    </p:titleStyle>
    <p:bodyStyle>
      <a:lvl1pPr marL="271463" indent="-271463" algn="l" defTabSz="457200" rtl="0" fontAlgn="base">
        <a:spcBef>
          <a:spcPct val="20000"/>
        </a:spcBef>
        <a:spcAft>
          <a:spcPct val="0"/>
        </a:spcAft>
        <a:buClr>
          <a:srgbClr val="00C0B5"/>
        </a:buClr>
        <a:buFont typeface="Arial" charset="0"/>
        <a:buChar char="•"/>
        <a:defRPr kern="1200">
          <a:solidFill>
            <a:schemeClr val="tx1"/>
          </a:solidFill>
          <a:latin typeface="+mn-lt"/>
          <a:ea typeface="+mn-ea"/>
          <a:cs typeface="+mn-cs"/>
        </a:defRPr>
      </a:lvl1pPr>
      <a:lvl2pPr marL="628650" indent="-285750" algn="l" defTabSz="457200" rtl="0" fontAlgn="base">
        <a:spcBef>
          <a:spcPct val="20000"/>
        </a:spcBef>
        <a:spcAft>
          <a:spcPct val="0"/>
        </a:spcAft>
        <a:buClr>
          <a:srgbClr val="00C0B5"/>
        </a:buClr>
        <a:buFont typeface="Arial" charset="0"/>
        <a:buChar char="–"/>
        <a:defRPr kern="1200">
          <a:solidFill>
            <a:schemeClr val="tx1"/>
          </a:solidFill>
          <a:latin typeface="+mn-lt"/>
          <a:ea typeface="+mn-ea"/>
          <a:cs typeface="+mn-cs"/>
        </a:defRPr>
      </a:lvl2pPr>
      <a:lvl3pPr marL="895350" indent="-228600" algn="l" defTabSz="457200" rtl="0" fontAlgn="base">
        <a:spcBef>
          <a:spcPct val="20000"/>
        </a:spcBef>
        <a:spcAft>
          <a:spcPct val="0"/>
        </a:spcAft>
        <a:buClr>
          <a:srgbClr val="00C0B5"/>
        </a:buClr>
        <a:buFont typeface="Arial" charset="0"/>
        <a:buChar char="•"/>
        <a:defRPr sz="1600" kern="1200">
          <a:solidFill>
            <a:schemeClr val="tx1"/>
          </a:solidFill>
          <a:latin typeface="+mn-lt"/>
          <a:ea typeface="+mn-ea"/>
          <a:cs typeface="+mn-cs"/>
        </a:defRPr>
      </a:lvl3pPr>
      <a:lvl4pPr marL="1162050" indent="-228600" algn="l" defTabSz="457200" rtl="0" fontAlgn="base">
        <a:spcBef>
          <a:spcPct val="20000"/>
        </a:spcBef>
        <a:spcAft>
          <a:spcPct val="0"/>
        </a:spcAft>
        <a:buClr>
          <a:srgbClr val="00C0B5"/>
        </a:buClr>
        <a:buFont typeface="Arial" charset="0"/>
        <a:buChar char="–"/>
        <a:defRPr sz="1400" kern="1200">
          <a:solidFill>
            <a:schemeClr val="tx1"/>
          </a:solidFill>
          <a:latin typeface="+mn-lt"/>
          <a:ea typeface="+mn-ea"/>
          <a:cs typeface="+mn-cs"/>
        </a:defRPr>
      </a:lvl4pPr>
      <a:lvl5pPr marL="1438275" indent="-228600" algn="l" defTabSz="457200" rtl="0" fontAlgn="base">
        <a:spcBef>
          <a:spcPct val="20000"/>
        </a:spcBef>
        <a:spcAft>
          <a:spcPct val="0"/>
        </a:spcAft>
        <a:buClr>
          <a:srgbClr val="00C0B5"/>
        </a:buClr>
        <a:buFont typeface="Arial" charset="0"/>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xfrm>
            <a:off x="606425" y="414338"/>
            <a:ext cx="82296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81923" name="Rectangle 3"/>
          <p:cNvSpPr>
            <a:spLocks noGrp="1" noChangeArrowheads="1"/>
          </p:cNvSpPr>
          <p:nvPr>
            <p:ph type="body" idx="1"/>
          </p:nvPr>
        </p:nvSpPr>
        <p:spPr bwMode="auto">
          <a:xfrm>
            <a:off x="606425"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 name="Rectangle 8"/>
          <p:cNvSpPr>
            <a:spLocks noChangeArrowheads="1"/>
          </p:cNvSpPr>
          <p:nvPr/>
        </p:nvSpPr>
        <p:spPr bwMode="auto">
          <a:xfrm>
            <a:off x="0" y="0"/>
            <a:ext cx="269875" cy="3778250"/>
          </a:xfrm>
          <a:prstGeom prst="rect">
            <a:avLst/>
          </a:prstGeom>
          <a:solidFill>
            <a:srgbClr val="00C0B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defTabSz="457200">
              <a:defRPr/>
            </a:pPr>
            <a:endParaRPr lang="en-US" dirty="0">
              <a:solidFill>
                <a:srgbClr val="FFFFFF"/>
              </a:solidFill>
            </a:endParaRPr>
          </a:p>
        </p:txBody>
      </p:sp>
      <p:sp>
        <p:nvSpPr>
          <p:cNvPr id="81928" name="Line 8"/>
          <p:cNvSpPr>
            <a:spLocks noChangeShapeType="1"/>
          </p:cNvSpPr>
          <p:nvPr/>
        </p:nvSpPr>
        <p:spPr bwMode="auto">
          <a:xfrm>
            <a:off x="296863" y="6502400"/>
            <a:ext cx="8539162" cy="0"/>
          </a:xfrm>
          <a:prstGeom prst="line">
            <a:avLst/>
          </a:prstGeom>
          <a:noFill/>
          <a:ln w="9525">
            <a:solidFill>
              <a:srgbClr val="00C0B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57200" fontAlgn="base">
              <a:spcBef>
                <a:spcPct val="0"/>
              </a:spcBef>
              <a:spcAft>
                <a:spcPct val="0"/>
              </a:spcAft>
            </a:pPr>
            <a:endParaRPr lang="en-GB" dirty="0">
              <a:solidFill>
                <a:srgbClr val="000000"/>
              </a:solidFill>
            </a:endParaRPr>
          </a:p>
        </p:txBody>
      </p:sp>
      <p:sp>
        <p:nvSpPr>
          <p:cNvPr id="13" name="Slide Number Placeholder 5"/>
          <p:cNvSpPr txBox="1">
            <a:spLocks/>
          </p:cNvSpPr>
          <p:nvPr/>
        </p:nvSpPr>
        <p:spPr bwMode="auto">
          <a:xfrm>
            <a:off x="8328025" y="6535738"/>
            <a:ext cx="508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fontAlgn="base">
              <a:lnSpc>
                <a:spcPct val="110000"/>
              </a:lnSpc>
              <a:spcBef>
                <a:spcPct val="50000"/>
              </a:spcBef>
              <a:spcAft>
                <a:spcPct val="0"/>
              </a:spcAft>
              <a:buClr>
                <a:srgbClr val="000000"/>
              </a:buClr>
            </a:pPr>
            <a:fld id="{7427B97C-DBAF-4340-B3B9-C3BAA798A379}" type="slidenum">
              <a:rPr lang="en-GB" sz="1000" b="1">
                <a:solidFill>
                  <a:srgbClr val="00C0B5"/>
                </a:solidFill>
                <a:cs typeface="Arial" charset="0"/>
              </a:rPr>
              <a:pPr algn="r" fontAlgn="base">
                <a:lnSpc>
                  <a:spcPct val="110000"/>
                </a:lnSpc>
                <a:spcBef>
                  <a:spcPct val="50000"/>
                </a:spcBef>
                <a:spcAft>
                  <a:spcPct val="0"/>
                </a:spcAft>
                <a:buClr>
                  <a:srgbClr val="000000"/>
                </a:buClr>
              </a:pPr>
              <a:t>‹#›</a:t>
            </a:fld>
            <a:endParaRPr lang="en-GB" sz="1000" b="1" dirty="0">
              <a:solidFill>
                <a:srgbClr val="00C0B5"/>
              </a:solidFill>
              <a:cs typeface="Arial" charset="0"/>
            </a:endParaRPr>
          </a:p>
        </p:txBody>
      </p:sp>
      <p:sp>
        <p:nvSpPr>
          <p:cNvPr id="81930" name="Text Box 10"/>
          <p:cNvSpPr txBox="1">
            <a:spLocks noChangeArrowheads="1"/>
          </p:cNvSpPr>
          <p:nvPr/>
        </p:nvSpPr>
        <p:spPr bwMode="auto">
          <a:xfrm>
            <a:off x="296863" y="6526213"/>
            <a:ext cx="150336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fontAlgn="base">
              <a:spcBef>
                <a:spcPct val="0"/>
              </a:spcBef>
              <a:spcAft>
                <a:spcPct val="0"/>
              </a:spcAft>
            </a:pPr>
            <a:r>
              <a:rPr lang="en-GB" sz="1000" dirty="0">
                <a:solidFill>
                  <a:srgbClr val="000000"/>
                </a:solidFill>
              </a:rPr>
              <a:t>Child Maintenance Service</a:t>
            </a:r>
          </a:p>
        </p:txBody>
      </p:sp>
    </p:spTree>
    <p:extLst>
      <p:ext uri="{BB962C8B-B14F-4D97-AF65-F5344CB8AC3E}">
        <p14:creationId xmlns:p14="http://schemas.microsoft.com/office/powerpoint/2010/main" val="251522516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dt="0"/>
  <p:txStyles>
    <p:titleStyle>
      <a:lvl1pPr algn="l" rtl="0" fontAlgn="base">
        <a:spcBef>
          <a:spcPct val="0"/>
        </a:spcBef>
        <a:spcAft>
          <a:spcPct val="0"/>
        </a:spcAft>
        <a:defRPr sz="3600">
          <a:solidFill>
            <a:srgbClr val="00C0B5"/>
          </a:solidFill>
          <a:latin typeface="+mj-lt"/>
          <a:ea typeface="+mj-ea"/>
          <a:cs typeface="+mj-cs"/>
        </a:defRPr>
      </a:lvl1pPr>
      <a:lvl2pPr algn="l" rtl="0" fontAlgn="base">
        <a:spcBef>
          <a:spcPct val="0"/>
        </a:spcBef>
        <a:spcAft>
          <a:spcPct val="0"/>
        </a:spcAft>
        <a:defRPr sz="3600">
          <a:solidFill>
            <a:srgbClr val="00C0B5"/>
          </a:solidFill>
          <a:latin typeface="Arial" charset="0"/>
        </a:defRPr>
      </a:lvl2pPr>
      <a:lvl3pPr algn="l" rtl="0" fontAlgn="base">
        <a:spcBef>
          <a:spcPct val="0"/>
        </a:spcBef>
        <a:spcAft>
          <a:spcPct val="0"/>
        </a:spcAft>
        <a:defRPr sz="3600">
          <a:solidFill>
            <a:srgbClr val="00C0B5"/>
          </a:solidFill>
          <a:latin typeface="Arial" charset="0"/>
        </a:defRPr>
      </a:lvl3pPr>
      <a:lvl4pPr algn="l" rtl="0" fontAlgn="base">
        <a:spcBef>
          <a:spcPct val="0"/>
        </a:spcBef>
        <a:spcAft>
          <a:spcPct val="0"/>
        </a:spcAft>
        <a:defRPr sz="3600">
          <a:solidFill>
            <a:srgbClr val="00C0B5"/>
          </a:solidFill>
          <a:latin typeface="Arial" charset="0"/>
        </a:defRPr>
      </a:lvl4pPr>
      <a:lvl5pPr algn="l" rtl="0" fontAlgn="base">
        <a:spcBef>
          <a:spcPct val="0"/>
        </a:spcBef>
        <a:spcAft>
          <a:spcPct val="0"/>
        </a:spcAft>
        <a:defRPr sz="3600">
          <a:solidFill>
            <a:srgbClr val="00C0B5"/>
          </a:solidFill>
          <a:latin typeface="Arial" charset="0"/>
        </a:defRPr>
      </a:lvl5pPr>
      <a:lvl6pPr marL="457200" algn="l" rtl="0" fontAlgn="base">
        <a:spcBef>
          <a:spcPct val="0"/>
        </a:spcBef>
        <a:spcAft>
          <a:spcPct val="0"/>
        </a:spcAft>
        <a:defRPr sz="3600">
          <a:solidFill>
            <a:srgbClr val="00C0B5"/>
          </a:solidFill>
          <a:latin typeface="Arial" charset="0"/>
        </a:defRPr>
      </a:lvl6pPr>
      <a:lvl7pPr marL="914400" algn="l" rtl="0" fontAlgn="base">
        <a:spcBef>
          <a:spcPct val="0"/>
        </a:spcBef>
        <a:spcAft>
          <a:spcPct val="0"/>
        </a:spcAft>
        <a:defRPr sz="3600">
          <a:solidFill>
            <a:srgbClr val="00C0B5"/>
          </a:solidFill>
          <a:latin typeface="Arial" charset="0"/>
        </a:defRPr>
      </a:lvl7pPr>
      <a:lvl8pPr marL="1371600" algn="l" rtl="0" fontAlgn="base">
        <a:spcBef>
          <a:spcPct val="0"/>
        </a:spcBef>
        <a:spcAft>
          <a:spcPct val="0"/>
        </a:spcAft>
        <a:defRPr sz="3600">
          <a:solidFill>
            <a:srgbClr val="00C0B5"/>
          </a:solidFill>
          <a:latin typeface="Arial" charset="0"/>
        </a:defRPr>
      </a:lvl8pPr>
      <a:lvl9pPr marL="1828800" algn="l" rtl="0" fontAlgn="base">
        <a:spcBef>
          <a:spcPct val="0"/>
        </a:spcBef>
        <a:spcAft>
          <a:spcPct val="0"/>
        </a:spcAft>
        <a:defRPr sz="3600">
          <a:solidFill>
            <a:srgbClr val="00C0B5"/>
          </a:solidFill>
          <a:latin typeface="Arial" charset="0"/>
        </a:defRPr>
      </a:lvl9pPr>
    </p:titleStyle>
    <p:bodyStyle>
      <a:lvl1pPr marL="342900" indent="-342900" algn="l" rtl="0" fontAlgn="base">
        <a:spcBef>
          <a:spcPct val="20000"/>
        </a:spcBef>
        <a:spcAft>
          <a:spcPct val="0"/>
        </a:spcAft>
        <a:buClr>
          <a:srgbClr val="00C0B5"/>
        </a:buClr>
        <a:buChar char="•"/>
        <a:defRPr sz="2400">
          <a:solidFill>
            <a:schemeClr val="tx1"/>
          </a:solidFill>
          <a:latin typeface="+mn-lt"/>
          <a:ea typeface="+mn-ea"/>
          <a:cs typeface="+mn-cs"/>
        </a:defRPr>
      </a:lvl1pPr>
      <a:lvl2pPr marL="742950" indent="-285750" algn="l" rtl="0" fontAlgn="base">
        <a:spcBef>
          <a:spcPct val="20000"/>
        </a:spcBef>
        <a:spcAft>
          <a:spcPct val="0"/>
        </a:spcAft>
        <a:buClr>
          <a:srgbClr val="00C0B5"/>
        </a:buClr>
        <a:buChar char="–"/>
        <a:defRPr sz="2000">
          <a:solidFill>
            <a:schemeClr val="tx1"/>
          </a:solidFill>
          <a:latin typeface="+mn-lt"/>
        </a:defRPr>
      </a:lvl2pPr>
      <a:lvl3pPr marL="1143000" indent="-228600" algn="l" rtl="0" fontAlgn="base">
        <a:spcBef>
          <a:spcPct val="20000"/>
        </a:spcBef>
        <a:spcAft>
          <a:spcPct val="0"/>
        </a:spcAft>
        <a:buClr>
          <a:srgbClr val="00C0B5"/>
        </a:buClr>
        <a:buChar char="•"/>
        <a:defRPr>
          <a:solidFill>
            <a:schemeClr val="tx1"/>
          </a:solidFill>
          <a:latin typeface="+mn-lt"/>
        </a:defRPr>
      </a:lvl3pPr>
      <a:lvl4pPr marL="1600200" indent="-228600" algn="l" rtl="0" fontAlgn="base">
        <a:spcBef>
          <a:spcPct val="20000"/>
        </a:spcBef>
        <a:spcAft>
          <a:spcPct val="0"/>
        </a:spcAft>
        <a:buClr>
          <a:srgbClr val="00C0B5"/>
        </a:buClr>
        <a:buChar char="–"/>
        <a:defRPr sz="1600">
          <a:solidFill>
            <a:schemeClr val="tx1"/>
          </a:solidFill>
          <a:latin typeface="+mn-lt"/>
        </a:defRPr>
      </a:lvl4pPr>
      <a:lvl5pPr marL="2057400" indent="-228600" algn="l" rtl="0" fontAlgn="base">
        <a:spcBef>
          <a:spcPct val="20000"/>
        </a:spcBef>
        <a:spcAft>
          <a:spcPct val="0"/>
        </a:spcAft>
        <a:buClr>
          <a:srgbClr val="00C0B5"/>
        </a:buClr>
        <a:buChar char="»"/>
        <a:defRPr sz="1600">
          <a:solidFill>
            <a:schemeClr val="tx1"/>
          </a:solidFill>
          <a:latin typeface="+mn-lt"/>
        </a:defRPr>
      </a:lvl5pPr>
      <a:lvl6pPr marL="2514600" indent="-228600" algn="l" rtl="0" fontAlgn="base">
        <a:spcBef>
          <a:spcPct val="20000"/>
        </a:spcBef>
        <a:spcAft>
          <a:spcPct val="0"/>
        </a:spcAft>
        <a:buClr>
          <a:srgbClr val="00C0B5"/>
        </a:buClr>
        <a:buChar char="»"/>
        <a:defRPr sz="1600">
          <a:solidFill>
            <a:schemeClr val="tx1"/>
          </a:solidFill>
          <a:latin typeface="+mn-lt"/>
        </a:defRPr>
      </a:lvl6pPr>
      <a:lvl7pPr marL="2971800" indent="-228600" algn="l" rtl="0" fontAlgn="base">
        <a:spcBef>
          <a:spcPct val="20000"/>
        </a:spcBef>
        <a:spcAft>
          <a:spcPct val="0"/>
        </a:spcAft>
        <a:buClr>
          <a:srgbClr val="00C0B5"/>
        </a:buClr>
        <a:buChar char="»"/>
        <a:defRPr sz="1600">
          <a:solidFill>
            <a:schemeClr val="tx1"/>
          </a:solidFill>
          <a:latin typeface="+mn-lt"/>
        </a:defRPr>
      </a:lvl7pPr>
      <a:lvl8pPr marL="3429000" indent="-228600" algn="l" rtl="0" fontAlgn="base">
        <a:spcBef>
          <a:spcPct val="20000"/>
        </a:spcBef>
        <a:spcAft>
          <a:spcPct val="0"/>
        </a:spcAft>
        <a:buClr>
          <a:srgbClr val="00C0B5"/>
        </a:buClr>
        <a:buChar char="»"/>
        <a:defRPr sz="1600">
          <a:solidFill>
            <a:schemeClr val="tx1"/>
          </a:solidFill>
          <a:latin typeface="+mn-lt"/>
        </a:defRPr>
      </a:lvl8pPr>
      <a:lvl9pPr marL="3886200" indent="-228600" algn="l" rtl="0" fontAlgn="base">
        <a:spcBef>
          <a:spcPct val="20000"/>
        </a:spcBef>
        <a:spcAft>
          <a:spcPct val="0"/>
        </a:spcAft>
        <a:buClr>
          <a:srgbClr val="00C0B5"/>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5.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Microsoft_Excel_97-2003_Worksheet2.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Microsoft_Excel_97-2003_Worksheet1.xls"/></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819082" y="2276872"/>
            <a:ext cx="756934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altLang="en-US" sz="2400" b="1" dirty="0" smtClean="0">
                <a:solidFill>
                  <a:srgbClr val="000000"/>
                </a:solidFill>
              </a:rPr>
              <a:t>IRRV Presentation</a:t>
            </a:r>
          </a:p>
          <a:p>
            <a:pPr eaLnBrk="1" fontAlgn="base" hangingPunct="1">
              <a:spcBef>
                <a:spcPct val="0"/>
              </a:spcBef>
              <a:spcAft>
                <a:spcPct val="0"/>
              </a:spcAft>
            </a:pPr>
            <a:endParaRPr lang="en-GB" altLang="en-US" sz="2400" b="1" dirty="0">
              <a:solidFill>
                <a:srgbClr val="000000"/>
              </a:solidFill>
            </a:endParaRPr>
          </a:p>
          <a:p>
            <a:pPr eaLnBrk="1" fontAlgn="base" hangingPunct="1">
              <a:spcBef>
                <a:spcPct val="0"/>
              </a:spcBef>
              <a:spcAft>
                <a:spcPct val="0"/>
              </a:spcAft>
            </a:pPr>
            <a:r>
              <a:rPr lang="en-GB" altLang="en-US" sz="2400" b="1" dirty="0" smtClean="0">
                <a:solidFill>
                  <a:srgbClr val="000000"/>
                </a:solidFill>
              </a:rPr>
              <a:t>Mid / North Wales</a:t>
            </a:r>
            <a:endParaRPr lang="en-GB" altLang="en-US" sz="2400" b="1" dirty="0" smtClean="0">
              <a:solidFill>
                <a:srgbClr val="000000"/>
              </a:solidFill>
            </a:endParaRPr>
          </a:p>
          <a:p>
            <a:pPr eaLnBrk="1" fontAlgn="base" hangingPunct="1">
              <a:spcBef>
                <a:spcPct val="0"/>
              </a:spcBef>
              <a:spcAft>
                <a:spcPct val="0"/>
              </a:spcAft>
            </a:pPr>
            <a:endParaRPr lang="en-GB" altLang="en-US" sz="2400" b="1" dirty="0">
              <a:solidFill>
                <a:srgbClr val="000000"/>
              </a:solidFill>
            </a:endParaRPr>
          </a:p>
          <a:p>
            <a:pPr eaLnBrk="1" fontAlgn="base" hangingPunct="1">
              <a:spcBef>
                <a:spcPct val="0"/>
              </a:spcBef>
              <a:spcAft>
                <a:spcPct val="0"/>
              </a:spcAft>
            </a:pPr>
            <a:r>
              <a:rPr lang="en-GB" altLang="en-US" sz="2400" b="1" dirty="0" smtClean="0">
                <a:solidFill>
                  <a:srgbClr val="000000"/>
                </a:solidFill>
              </a:rPr>
              <a:t>27 April </a:t>
            </a:r>
            <a:r>
              <a:rPr lang="en-GB" altLang="en-US" sz="2400" b="1" dirty="0" smtClean="0">
                <a:solidFill>
                  <a:srgbClr val="000000"/>
                </a:solidFill>
              </a:rPr>
              <a:t>2017</a:t>
            </a:r>
          </a:p>
          <a:p>
            <a:pPr eaLnBrk="1" fontAlgn="base" hangingPunct="1">
              <a:spcBef>
                <a:spcPct val="0"/>
              </a:spcBef>
              <a:spcAft>
                <a:spcPct val="0"/>
              </a:spcAft>
            </a:pPr>
            <a:endParaRPr lang="en-GB" altLang="en-US" sz="2400" b="1" dirty="0">
              <a:solidFill>
                <a:srgbClr val="000000"/>
              </a:solidFill>
            </a:endParaRPr>
          </a:p>
          <a:p>
            <a:pPr eaLnBrk="1" fontAlgn="base" hangingPunct="1">
              <a:spcBef>
                <a:spcPct val="0"/>
              </a:spcBef>
              <a:spcAft>
                <a:spcPct val="0"/>
              </a:spcAft>
            </a:pPr>
            <a:endParaRPr lang="en-GB" altLang="en-US" sz="2400" b="1" smtClean="0">
              <a:solidFill>
                <a:srgbClr val="000000"/>
              </a:solidFill>
            </a:endParaRPr>
          </a:p>
          <a:p>
            <a:pPr eaLnBrk="1" fontAlgn="base" hangingPunct="1">
              <a:spcBef>
                <a:spcPct val="0"/>
              </a:spcBef>
              <a:spcAft>
                <a:spcPct val="0"/>
              </a:spcAft>
            </a:pPr>
            <a:endParaRPr lang="en-GB" altLang="en-US" sz="2400" b="1" dirty="0" smtClean="0">
              <a:solidFill>
                <a:srgbClr val="000000"/>
              </a:solidFill>
            </a:endParaRPr>
          </a:p>
          <a:p>
            <a:pPr eaLnBrk="1" fontAlgn="base" hangingPunct="1">
              <a:spcBef>
                <a:spcPct val="0"/>
              </a:spcBef>
              <a:spcAft>
                <a:spcPct val="0"/>
              </a:spcAft>
            </a:pPr>
            <a:r>
              <a:rPr lang="en-GB" altLang="en-US" sz="2400" b="1" dirty="0" smtClean="0">
                <a:solidFill>
                  <a:srgbClr val="000000"/>
                </a:solidFill>
              </a:rPr>
              <a:t>Anne-Marie Read, </a:t>
            </a:r>
            <a:r>
              <a:rPr lang="en-GB" altLang="en-US" sz="2400" b="1" dirty="0" smtClean="0">
                <a:solidFill>
                  <a:srgbClr val="000000"/>
                </a:solidFill>
              </a:rPr>
              <a:t>DWP Housing Delivery Division</a:t>
            </a:r>
          </a:p>
          <a:p>
            <a:pPr eaLnBrk="1" fontAlgn="base" hangingPunct="1">
              <a:spcBef>
                <a:spcPct val="0"/>
              </a:spcBef>
              <a:spcAft>
                <a:spcPct val="0"/>
              </a:spcAft>
            </a:pPr>
            <a:endParaRPr lang="en-GB" altLang="en-US" sz="2400" b="1" dirty="0" smtClean="0">
              <a:solidFill>
                <a:srgbClr val="000000"/>
              </a:solidFill>
            </a:endParaRPr>
          </a:p>
        </p:txBody>
      </p:sp>
    </p:spTree>
    <p:extLst>
      <p:ext uri="{BB962C8B-B14F-4D97-AF65-F5344CB8AC3E}">
        <p14:creationId xmlns:p14="http://schemas.microsoft.com/office/powerpoint/2010/main" val="1384049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606" y="764704"/>
            <a:ext cx="7776864"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30554" y="4097299"/>
            <a:ext cx="8712967" cy="1754326"/>
          </a:xfrm>
          <a:prstGeom prst="rect">
            <a:avLst/>
          </a:prstGeom>
        </p:spPr>
        <p:txBody>
          <a:bodyPr wrap="square">
            <a:spAutoFit/>
          </a:bodyPr>
          <a:lstStyle/>
          <a:p>
            <a:r>
              <a:rPr lang="en-GB" dirty="0" smtClean="0"/>
              <a:t>Housing </a:t>
            </a:r>
            <a:r>
              <a:rPr lang="en-GB" dirty="0"/>
              <a:t>Benefit F&amp;E has increased and show that earnings are the main source of </a:t>
            </a:r>
            <a:r>
              <a:rPr lang="en-GB" dirty="0" smtClean="0"/>
              <a:t>loss. </a:t>
            </a:r>
          </a:p>
          <a:p>
            <a:endParaRPr lang="en-GB" dirty="0" smtClean="0"/>
          </a:p>
          <a:p>
            <a:r>
              <a:rPr lang="en-GB" dirty="0" smtClean="0"/>
              <a:t>Overpayments </a:t>
            </a:r>
            <a:r>
              <a:rPr lang="en-GB" dirty="0"/>
              <a:t>due to incorrect earnings in the in-work caseload accounted for around £560m in 2015/16  (40% of the total HB Monetary Value of Fraud and Error).</a:t>
            </a:r>
          </a:p>
          <a:p>
            <a:endParaRPr lang="en-GB" dirty="0"/>
          </a:p>
        </p:txBody>
      </p:sp>
      <p:sp>
        <p:nvSpPr>
          <p:cNvPr id="6" name="Title 3"/>
          <p:cNvSpPr txBox="1">
            <a:spLocks/>
          </p:cNvSpPr>
          <p:nvPr/>
        </p:nvSpPr>
        <p:spPr bwMode="auto">
          <a:xfrm>
            <a:off x="323850" y="-26988"/>
            <a:ext cx="8640638" cy="80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a:defRPr>
                <a:solidFill>
                  <a:schemeClr val="tx1"/>
                </a:solidFill>
                <a:latin typeface="Arial" charset="0"/>
              </a:defRPr>
            </a:lvl2pPr>
            <a:lvl3pPr marL="1143000">
              <a:defRPr sz="1600">
                <a:solidFill>
                  <a:schemeClr val="tx1"/>
                </a:solidFill>
                <a:latin typeface="Arial" charset="0"/>
              </a:defRPr>
            </a:lvl3pPr>
            <a:lvl4pPr marL="1600200">
              <a:defRPr sz="1400">
                <a:solidFill>
                  <a:schemeClr val="tx1"/>
                </a:solidFill>
                <a:latin typeface="Arial" charset="0"/>
              </a:defRPr>
            </a:lvl4pPr>
            <a:lvl5pPr marL="2057400">
              <a:defRPr sz="1200">
                <a:solidFill>
                  <a:schemeClr val="tx1"/>
                </a:solidFill>
                <a:latin typeface="Arial" charset="0"/>
              </a:defRPr>
            </a:lvl5pPr>
            <a:lvl6pPr eaLnBrk="0" fontAlgn="base" hangingPunct="0">
              <a:spcAft>
                <a:spcPct val="0"/>
              </a:spcAft>
              <a:buClr>
                <a:srgbClr val="00C0B5"/>
              </a:buClr>
              <a:buFont typeface="Arial" charset="0"/>
              <a:buChar char="»"/>
              <a:defRPr sz="1200">
                <a:solidFill>
                  <a:schemeClr val="tx1"/>
                </a:solidFill>
                <a:latin typeface="Arial" charset="0"/>
              </a:defRPr>
            </a:lvl6pPr>
            <a:lvl7pPr eaLnBrk="0" fontAlgn="base" hangingPunct="0">
              <a:spcAft>
                <a:spcPct val="0"/>
              </a:spcAft>
              <a:buClr>
                <a:srgbClr val="00C0B5"/>
              </a:buClr>
              <a:buFont typeface="Arial" charset="0"/>
              <a:buChar char="»"/>
              <a:defRPr sz="1200">
                <a:solidFill>
                  <a:schemeClr val="tx1"/>
                </a:solidFill>
                <a:latin typeface="Arial" charset="0"/>
              </a:defRPr>
            </a:lvl7pPr>
            <a:lvl8pPr eaLnBrk="0" fontAlgn="base" hangingPunct="0">
              <a:spcAft>
                <a:spcPct val="0"/>
              </a:spcAft>
              <a:buClr>
                <a:srgbClr val="00C0B5"/>
              </a:buClr>
              <a:buFont typeface="Arial" charset="0"/>
              <a:buChar char="»"/>
              <a:defRPr sz="1200">
                <a:solidFill>
                  <a:schemeClr val="tx1"/>
                </a:solidFill>
                <a:latin typeface="Arial" charset="0"/>
              </a:defRPr>
            </a:lvl8pPr>
            <a:lvl9pPr eaLnBrk="0" fontAlgn="base" hangingPunct="0">
              <a:spcAft>
                <a:spcPct val="0"/>
              </a:spcAft>
              <a:buClr>
                <a:srgbClr val="00C0B5"/>
              </a:buClr>
              <a:buFont typeface="Arial" charset="0"/>
              <a:buChar char="»"/>
              <a:defRPr sz="1200">
                <a:solidFill>
                  <a:schemeClr val="tx1"/>
                </a:solidFill>
                <a:latin typeface="Arial" charset="0"/>
              </a:defRPr>
            </a:lvl9pPr>
          </a:lstStyle>
          <a:p>
            <a:pPr algn="ctr" defTabSz="457200" eaLnBrk="1" hangingPunct="1"/>
            <a:r>
              <a:rPr lang="en-GB" altLang="en-US" sz="2800" u="sng" dirty="0" smtClean="0"/>
              <a:t>National Fraud and Error Statistics</a:t>
            </a:r>
            <a:endParaRPr lang="en-GB" altLang="en-US" sz="2800" u="sng" dirty="0"/>
          </a:p>
        </p:txBody>
      </p:sp>
    </p:spTree>
    <p:extLst>
      <p:ext uri="{BB962C8B-B14F-4D97-AF65-F5344CB8AC3E}">
        <p14:creationId xmlns:p14="http://schemas.microsoft.com/office/powerpoint/2010/main" val="572643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452" y="1124744"/>
            <a:ext cx="8640762" cy="3416320"/>
          </a:xfrm>
          <a:prstGeom prst="rect">
            <a:avLst/>
          </a:prstGeom>
          <a:noFill/>
        </p:spPr>
        <p:txBody>
          <a:bodyPr>
            <a:spAutoFit/>
          </a:bodyPr>
          <a:lstStyle/>
          <a:p>
            <a:pPr marL="342900" indent="-342900">
              <a:lnSpc>
                <a:spcPct val="200000"/>
              </a:lnSpc>
              <a:buFont typeface="Arial" panose="020B0604020202020204" pitchFamily="34" charset="0"/>
              <a:buChar char="•"/>
              <a:defRPr/>
            </a:pPr>
            <a:r>
              <a:rPr lang="en-GB" sz="2400" dirty="0" smtClean="0"/>
              <a:t>Targeting Right </a:t>
            </a:r>
            <a:r>
              <a:rPr lang="en-GB" sz="2400" dirty="0"/>
              <a:t>Benefit </a:t>
            </a:r>
            <a:r>
              <a:rPr lang="en-GB" sz="2400" dirty="0" smtClean="0"/>
              <a:t>Funding </a:t>
            </a:r>
            <a:r>
              <a:rPr lang="en-GB" sz="2400" dirty="0"/>
              <a:t>to combat </a:t>
            </a:r>
            <a:r>
              <a:rPr lang="en-GB" sz="2400" dirty="0" smtClean="0"/>
              <a:t>earnings F&amp;E  </a:t>
            </a:r>
            <a:endParaRPr lang="en-GB" sz="2400" dirty="0"/>
          </a:p>
          <a:p>
            <a:pPr marL="342900" indent="-342900">
              <a:lnSpc>
                <a:spcPct val="200000"/>
              </a:lnSpc>
              <a:buFont typeface="Arial" panose="020B0604020202020204" pitchFamily="34" charset="0"/>
              <a:buChar char="•"/>
              <a:defRPr/>
            </a:pPr>
            <a:r>
              <a:rPr lang="en-GB" sz="2400" dirty="0" smtClean="0"/>
              <a:t>Maximising WURTI </a:t>
            </a:r>
            <a:r>
              <a:rPr lang="en-GB" sz="2400" dirty="0"/>
              <a:t>data </a:t>
            </a:r>
            <a:endParaRPr lang="en-GB" sz="2400" dirty="0" smtClean="0"/>
          </a:p>
          <a:p>
            <a:pPr marL="342900" indent="-342900">
              <a:lnSpc>
                <a:spcPct val="200000"/>
              </a:lnSpc>
              <a:buFont typeface="Arial" panose="020B0604020202020204" pitchFamily="34" charset="0"/>
              <a:buChar char="•"/>
              <a:defRPr/>
            </a:pPr>
            <a:r>
              <a:rPr lang="en-GB" sz="2400" dirty="0" smtClean="0"/>
              <a:t>Aligning Right </a:t>
            </a:r>
            <a:r>
              <a:rPr lang="en-GB" sz="2400" dirty="0"/>
              <a:t>Benefit funding more closely with </a:t>
            </a:r>
            <a:r>
              <a:rPr lang="en-GB" sz="2400" dirty="0" smtClean="0"/>
              <a:t>WURTI</a:t>
            </a:r>
            <a:endParaRPr lang="en-GB" sz="2400" dirty="0"/>
          </a:p>
          <a:p>
            <a:pPr marL="342900" indent="-342900">
              <a:lnSpc>
                <a:spcPct val="200000"/>
              </a:lnSpc>
              <a:buFont typeface="Arial" panose="020B0604020202020204" pitchFamily="34" charset="0"/>
              <a:buChar char="•"/>
              <a:defRPr/>
            </a:pPr>
            <a:r>
              <a:rPr lang="en-GB" sz="2400" dirty="0" smtClean="0"/>
              <a:t>Simplifying the </a:t>
            </a:r>
            <a:r>
              <a:rPr lang="en-GB" sz="2400" dirty="0"/>
              <a:t>funding application process.</a:t>
            </a:r>
          </a:p>
          <a:p>
            <a:pPr>
              <a:lnSpc>
                <a:spcPct val="200000"/>
              </a:lnSpc>
              <a:defRPr/>
            </a:pPr>
            <a:endParaRPr lang="en-GB" sz="1200" dirty="0"/>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6127920" y="4756320"/>
              <a:ext cx="360" cy="360"/>
            </p14:xfrm>
          </p:contentPart>
        </mc:Choice>
        <mc:Fallback xmlns="">
          <p:pic>
            <p:nvPicPr>
              <p:cNvPr id="2" name="Ink 1"/>
              <p:cNvPicPr/>
              <p:nvPr/>
            </p:nvPicPr>
            <p:blipFill>
              <a:blip r:embed="rId4"/>
              <a:stretch>
                <a:fillRect/>
              </a:stretch>
            </p:blipFill>
            <p:spPr>
              <a:xfrm>
                <a:off x="6118560" y="4746960"/>
                <a:ext cx="19080" cy="19080"/>
              </a:xfrm>
              <a:prstGeom prst="rect">
                <a:avLst/>
              </a:prstGeom>
            </p:spPr>
          </p:pic>
        </mc:Fallback>
      </mc:AlternateContent>
      <p:sp>
        <p:nvSpPr>
          <p:cNvPr id="5" name="Title 3"/>
          <p:cNvSpPr txBox="1">
            <a:spLocks/>
          </p:cNvSpPr>
          <p:nvPr/>
        </p:nvSpPr>
        <p:spPr bwMode="auto">
          <a:xfrm>
            <a:off x="323850" y="-26989"/>
            <a:ext cx="8640638" cy="80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a:defRPr>
                <a:solidFill>
                  <a:schemeClr val="tx1"/>
                </a:solidFill>
                <a:latin typeface="Arial" charset="0"/>
              </a:defRPr>
            </a:lvl2pPr>
            <a:lvl3pPr marL="1143000">
              <a:defRPr sz="1600">
                <a:solidFill>
                  <a:schemeClr val="tx1"/>
                </a:solidFill>
                <a:latin typeface="Arial" charset="0"/>
              </a:defRPr>
            </a:lvl3pPr>
            <a:lvl4pPr marL="1600200">
              <a:defRPr sz="1400">
                <a:solidFill>
                  <a:schemeClr val="tx1"/>
                </a:solidFill>
                <a:latin typeface="Arial" charset="0"/>
              </a:defRPr>
            </a:lvl4pPr>
            <a:lvl5pPr marL="2057400">
              <a:defRPr sz="1200">
                <a:solidFill>
                  <a:schemeClr val="tx1"/>
                </a:solidFill>
                <a:latin typeface="Arial" charset="0"/>
              </a:defRPr>
            </a:lvl5pPr>
            <a:lvl6pPr eaLnBrk="0" fontAlgn="base" hangingPunct="0">
              <a:spcAft>
                <a:spcPct val="0"/>
              </a:spcAft>
              <a:buClr>
                <a:srgbClr val="00C0B5"/>
              </a:buClr>
              <a:buFont typeface="Arial" charset="0"/>
              <a:buChar char="»"/>
              <a:defRPr sz="1200">
                <a:solidFill>
                  <a:schemeClr val="tx1"/>
                </a:solidFill>
                <a:latin typeface="Arial" charset="0"/>
              </a:defRPr>
            </a:lvl6pPr>
            <a:lvl7pPr eaLnBrk="0" fontAlgn="base" hangingPunct="0">
              <a:spcAft>
                <a:spcPct val="0"/>
              </a:spcAft>
              <a:buClr>
                <a:srgbClr val="00C0B5"/>
              </a:buClr>
              <a:buFont typeface="Arial" charset="0"/>
              <a:buChar char="»"/>
              <a:defRPr sz="1200">
                <a:solidFill>
                  <a:schemeClr val="tx1"/>
                </a:solidFill>
                <a:latin typeface="Arial" charset="0"/>
              </a:defRPr>
            </a:lvl7pPr>
            <a:lvl8pPr eaLnBrk="0" fontAlgn="base" hangingPunct="0">
              <a:spcAft>
                <a:spcPct val="0"/>
              </a:spcAft>
              <a:buClr>
                <a:srgbClr val="00C0B5"/>
              </a:buClr>
              <a:buFont typeface="Arial" charset="0"/>
              <a:buChar char="»"/>
              <a:defRPr sz="1200">
                <a:solidFill>
                  <a:schemeClr val="tx1"/>
                </a:solidFill>
                <a:latin typeface="Arial" charset="0"/>
              </a:defRPr>
            </a:lvl8pPr>
            <a:lvl9pPr eaLnBrk="0" fontAlgn="base" hangingPunct="0">
              <a:spcAft>
                <a:spcPct val="0"/>
              </a:spcAft>
              <a:buClr>
                <a:srgbClr val="00C0B5"/>
              </a:buClr>
              <a:buFont typeface="Arial" charset="0"/>
              <a:buChar char="»"/>
              <a:defRPr sz="1200">
                <a:solidFill>
                  <a:schemeClr val="tx1"/>
                </a:solidFill>
                <a:latin typeface="Arial" charset="0"/>
              </a:defRPr>
            </a:lvl9pPr>
          </a:lstStyle>
          <a:p>
            <a:pPr algn="ctr" defTabSz="457200" eaLnBrk="1" hangingPunct="1"/>
            <a:r>
              <a:rPr lang="en-GB" altLang="en-US" sz="2800" u="sng" dirty="0" smtClean="0"/>
              <a:t>HB F&amp;E in 2017/18</a:t>
            </a:r>
            <a:endParaRPr lang="en-GB" altLang="en-US" sz="2800" u="sng" dirty="0"/>
          </a:p>
        </p:txBody>
      </p:sp>
    </p:spTree>
    <p:extLst>
      <p:ext uri="{BB962C8B-B14F-4D97-AF65-F5344CB8AC3E}">
        <p14:creationId xmlns:p14="http://schemas.microsoft.com/office/powerpoint/2010/main" val="471027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19082" y="2276872"/>
            <a:ext cx="73533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2400" b="1" kern="0" dirty="0" smtClean="0">
                <a:latin typeface="Arial" panose="020B0604020202020204" pitchFamily="34" charset="0"/>
                <a:cs typeface="Arial" panose="020B0604020202020204" pitchFamily="34" charset="0"/>
              </a:rPr>
              <a:t>Wider Use of Real Time Information (WURTI)</a:t>
            </a:r>
            <a:endParaRPr lang="en-GB" sz="2400" b="1" kern="0" dirty="0">
              <a:latin typeface="Arial" panose="020B0604020202020204" pitchFamily="34" charset="0"/>
              <a:cs typeface="Arial" panose="020B0604020202020204" pitchFamily="34" charset="0"/>
            </a:endParaRPr>
          </a:p>
          <a:p>
            <a:pPr eaLnBrk="1" fontAlgn="base" hangingPunct="1">
              <a:spcBef>
                <a:spcPct val="0"/>
              </a:spcBef>
              <a:spcAft>
                <a:spcPct val="0"/>
              </a:spcAft>
            </a:pPr>
            <a:endParaRPr lang="en-GB" altLang="en-US" sz="2400" b="1" dirty="0" smtClean="0">
              <a:solidFill>
                <a:srgbClr val="000000"/>
              </a:solidFill>
            </a:endParaRPr>
          </a:p>
        </p:txBody>
      </p:sp>
    </p:spTree>
    <p:extLst>
      <p:ext uri="{BB962C8B-B14F-4D97-AF65-F5344CB8AC3E}">
        <p14:creationId xmlns:p14="http://schemas.microsoft.com/office/powerpoint/2010/main" val="1581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74804"/>
            <a:ext cx="8712968" cy="5878532"/>
          </a:xfrm>
          <a:prstGeom prst="rect">
            <a:avLst/>
          </a:prstGeom>
          <a:noFill/>
        </p:spPr>
        <p:txBody>
          <a:bodyPr wrap="square">
            <a:spAutoFit/>
          </a:bodyPr>
          <a:lstStyle/>
          <a:p>
            <a:pPr algn="just" fontAlgn="base">
              <a:lnSpc>
                <a:spcPct val="130000"/>
              </a:lnSpc>
              <a:spcBef>
                <a:spcPct val="0"/>
              </a:spcBef>
              <a:spcAft>
                <a:spcPct val="0"/>
              </a:spcAft>
              <a:defRPr/>
            </a:pPr>
            <a:r>
              <a:rPr lang="en-GB" sz="1600" dirty="0" smtClean="0">
                <a:solidFill>
                  <a:srgbClr val="000000"/>
                </a:solidFill>
              </a:rPr>
              <a:t>The WURTI </a:t>
            </a:r>
            <a:r>
              <a:rPr lang="en-GB" sz="1600" dirty="0">
                <a:solidFill>
                  <a:srgbClr val="000000"/>
                </a:solidFill>
              </a:rPr>
              <a:t>Project has been working with six LAs since mid October 2016 to test the RTI service.  The service will be deployed to LAs to assist them in tackling fraud and error in HB. </a:t>
            </a:r>
          </a:p>
          <a:p>
            <a:pPr algn="just" fontAlgn="base">
              <a:spcBef>
                <a:spcPct val="0"/>
              </a:spcBef>
              <a:spcAft>
                <a:spcPct val="0"/>
              </a:spcAft>
              <a:defRPr/>
            </a:pPr>
            <a:endParaRPr lang="en-GB" sz="1600" dirty="0" smtClean="0">
              <a:solidFill>
                <a:srgbClr val="000000"/>
              </a:solidFill>
            </a:endParaRPr>
          </a:p>
          <a:p>
            <a:pPr algn="just" fontAlgn="base">
              <a:lnSpc>
                <a:spcPct val="130000"/>
              </a:lnSpc>
              <a:spcBef>
                <a:spcPct val="0"/>
              </a:spcBef>
              <a:spcAft>
                <a:spcPct val="0"/>
              </a:spcAft>
              <a:defRPr/>
            </a:pPr>
            <a:r>
              <a:rPr lang="en-GB" sz="1600" dirty="0" smtClean="0">
                <a:solidFill>
                  <a:srgbClr val="000000"/>
                </a:solidFill>
              </a:rPr>
              <a:t>RTI </a:t>
            </a:r>
            <a:r>
              <a:rPr lang="en-GB" sz="1600" dirty="0">
                <a:solidFill>
                  <a:srgbClr val="000000"/>
                </a:solidFill>
              </a:rPr>
              <a:t>provides access to HMRC earnings and non-state occupational or private pension information in real time through a digital web service, the RTI User Interface. The interface will be accessed through a desktop icon and HB staff will use the HMRC information to assess the customer’s entitlement and to confirm whether information provided by the claimant about their income is correct. </a:t>
            </a:r>
          </a:p>
          <a:p>
            <a:pPr algn="just" fontAlgn="base">
              <a:spcBef>
                <a:spcPct val="0"/>
              </a:spcBef>
              <a:spcAft>
                <a:spcPct val="0"/>
              </a:spcAft>
              <a:defRPr/>
            </a:pPr>
            <a:endParaRPr lang="en-GB" sz="1600" dirty="0">
              <a:solidFill>
                <a:srgbClr val="000000"/>
              </a:solidFill>
            </a:endParaRPr>
          </a:p>
          <a:p>
            <a:pPr algn="just" fontAlgn="base">
              <a:lnSpc>
                <a:spcPct val="130000"/>
              </a:lnSpc>
              <a:spcBef>
                <a:spcPct val="0"/>
              </a:spcBef>
              <a:spcAft>
                <a:spcPct val="0"/>
              </a:spcAft>
              <a:defRPr/>
            </a:pPr>
            <a:r>
              <a:rPr lang="en-GB" sz="1600" dirty="0">
                <a:solidFill>
                  <a:srgbClr val="000000"/>
                </a:solidFill>
              </a:rPr>
              <a:t>Additionally an alerts service will notify HB staff when the claimant and/or their partner’s income from employment or non-state pension changes.</a:t>
            </a:r>
          </a:p>
          <a:p>
            <a:pPr algn="just" fontAlgn="base">
              <a:spcBef>
                <a:spcPct val="0"/>
              </a:spcBef>
              <a:spcAft>
                <a:spcPct val="0"/>
              </a:spcAft>
              <a:defRPr/>
            </a:pPr>
            <a:endParaRPr lang="en-GB" sz="1600" dirty="0">
              <a:solidFill>
                <a:srgbClr val="000000"/>
              </a:solidFill>
            </a:endParaRPr>
          </a:p>
          <a:p>
            <a:pPr algn="just" fontAlgn="base">
              <a:lnSpc>
                <a:spcPct val="130000"/>
              </a:lnSpc>
              <a:spcBef>
                <a:spcPct val="0"/>
              </a:spcBef>
              <a:spcAft>
                <a:spcPct val="0"/>
              </a:spcAft>
              <a:defRPr/>
            </a:pPr>
            <a:r>
              <a:rPr lang="en-GB" sz="1600" dirty="0">
                <a:solidFill>
                  <a:srgbClr val="000000"/>
                </a:solidFill>
              </a:rPr>
              <a:t>The service enables LAs to prevent fraud and error entering the system from the outset at the new claim stage and throughout the duration of the claim through alert notifications. </a:t>
            </a:r>
          </a:p>
          <a:p>
            <a:pPr algn="just" fontAlgn="base">
              <a:spcBef>
                <a:spcPct val="0"/>
              </a:spcBef>
              <a:spcAft>
                <a:spcPct val="0"/>
              </a:spcAft>
              <a:defRPr/>
            </a:pPr>
            <a:endParaRPr lang="en-GB" sz="1600" dirty="0">
              <a:solidFill>
                <a:srgbClr val="000000"/>
              </a:solidFill>
            </a:endParaRPr>
          </a:p>
          <a:p>
            <a:pPr algn="just" fontAlgn="base">
              <a:lnSpc>
                <a:spcPct val="130000"/>
              </a:lnSpc>
              <a:spcBef>
                <a:spcPct val="0"/>
              </a:spcBef>
              <a:spcAft>
                <a:spcPct val="0"/>
              </a:spcAft>
              <a:defRPr/>
            </a:pPr>
            <a:r>
              <a:rPr lang="en-GB" sz="1600" dirty="0">
                <a:solidFill>
                  <a:srgbClr val="000000"/>
                </a:solidFill>
              </a:rPr>
              <a:t>The Project is consulting with the LA Associations Steering Group and Practitioners Operational Group and the Project’s plan is to start rolling out the service from April 2017. The Project will provide details of when roll out activities will take place for each LA </a:t>
            </a:r>
            <a:r>
              <a:rPr lang="en-GB" sz="1600" dirty="0" smtClean="0">
                <a:solidFill>
                  <a:srgbClr val="000000"/>
                </a:solidFill>
              </a:rPr>
              <a:t>along </a:t>
            </a:r>
            <a:r>
              <a:rPr lang="en-GB" sz="1600" dirty="0">
                <a:solidFill>
                  <a:srgbClr val="000000"/>
                </a:solidFill>
              </a:rPr>
              <a:t>with guidance and relevant learning and development products. </a:t>
            </a:r>
          </a:p>
        </p:txBody>
      </p:sp>
      <p:sp>
        <p:nvSpPr>
          <p:cNvPr id="4" name="Title 3"/>
          <p:cNvSpPr txBox="1">
            <a:spLocks/>
          </p:cNvSpPr>
          <p:nvPr/>
        </p:nvSpPr>
        <p:spPr bwMode="auto">
          <a:xfrm>
            <a:off x="323850" y="-26988"/>
            <a:ext cx="8640638" cy="80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a:defRPr>
                <a:solidFill>
                  <a:schemeClr val="tx1"/>
                </a:solidFill>
                <a:latin typeface="Arial" charset="0"/>
              </a:defRPr>
            </a:lvl2pPr>
            <a:lvl3pPr marL="1143000">
              <a:defRPr sz="1600">
                <a:solidFill>
                  <a:schemeClr val="tx1"/>
                </a:solidFill>
                <a:latin typeface="Arial" charset="0"/>
              </a:defRPr>
            </a:lvl3pPr>
            <a:lvl4pPr marL="1600200">
              <a:defRPr sz="1400">
                <a:solidFill>
                  <a:schemeClr val="tx1"/>
                </a:solidFill>
                <a:latin typeface="Arial" charset="0"/>
              </a:defRPr>
            </a:lvl4pPr>
            <a:lvl5pPr marL="2057400">
              <a:defRPr sz="1200">
                <a:solidFill>
                  <a:schemeClr val="tx1"/>
                </a:solidFill>
                <a:latin typeface="Arial" charset="0"/>
              </a:defRPr>
            </a:lvl5pPr>
            <a:lvl6pPr eaLnBrk="0" fontAlgn="base" hangingPunct="0">
              <a:spcAft>
                <a:spcPct val="0"/>
              </a:spcAft>
              <a:buClr>
                <a:srgbClr val="00C0B5"/>
              </a:buClr>
              <a:buFont typeface="Arial" charset="0"/>
              <a:buChar char="»"/>
              <a:defRPr sz="1200">
                <a:solidFill>
                  <a:schemeClr val="tx1"/>
                </a:solidFill>
                <a:latin typeface="Arial" charset="0"/>
              </a:defRPr>
            </a:lvl6pPr>
            <a:lvl7pPr eaLnBrk="0" fontAlgn="base" hangingPunct="0">
              <a:spcAft>
                <a:spcPct val="0"/>
              </a:spcAft>
              <a:buClr>
                <a:srgbClr val="00C0B5"/>
              </a:buClr>
              <a:buFont typeface="Arial" charset="0"/>
              <a:buChar char="»"/>
              <a:defRPr sz="1200">
                <a:solidFill>
                  <a:schemeClr val="tx1"/>
                </a:solidFill>
                <a:latin typeface="Arial" charset="0"/>
              </a:defRPr>
            </a:lvl7pPr>
            <a:lvl8pPr eaLnBrk="0" fontAlgn="base" hangingPunct="0">
              <a:spcAft>
                <a:spcPct val="0"/>
              </a:spcAft>
              <a:buClr>
                <a:srgbClr val="00C0B5"/>
              </a:buClr>
              <a:buFont typeface="Arial" charset="0"/>
              <a:buChar char="»"/>
              <a:defRPr sz="1200">
                <a:solidFill>
                  <a:schemeClr val="tx1"/>
                </a:solidFill>
                <a:latin typeface="Arial" charset="0"/>
              </a:defRPr>
            </a:lvl8pPr>
            <a:lvl9pPr eaLnBrk="0" fontAlgn="base" hangingPunct="0">
              <a:spcAft>
                <a:spcPct val="0"/>
              </a:spcAft>
              <a:buClr>
                <a:srgbClr val="00C0B5"/>
              </a:buClr>
              <a:buFont typeface="Arial" charset="0"/>
              <a:buChar char="»"/>
              <a:defRPr sz="1200">
                <a:solidFill>
                  <a:schemeClr val="tx1"/>
                </a:solidFill>
                <a:latin typeface="Arial" charset="0"/>
              </a:defRPr>
            </a:lvl9pPr>
          </a:lstStyle>
          <a:p>
            <a:pPr algn="ctr" defTabSz="457200" eaLnBrk="1" hangingPunct="1"/>
            <a:r>
              <a:rPr lang="en-GB" altLang="en-US" sz="2800" u="sng" dirty="0" smtClean="0"/>
              <a:t>Wider Use of Real Time Information (WURTI)</a:t>
            </a:r>
            <a:endParaRPr lang="en-GB" altLang="en-US" sz="2800" u="sng" dirty="0"/>
          </a:p>
        </p:txBody>
      </p:sp>
    </p:spTree>
    <p:extLst>
      <p:ext uri="{BB962C8B-B14F-4D97-AF65-F5344CB8AC3E}">
        <p14:creationId xmlns:p14="http://schemas.microsoft.com/office/powerpoint/2010/main" val="2937944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a:spLocks/>
          </p:cNvSpPr>
          <p:nvPr/>
        </p:nvSpPr>
        <p:spPr>
          <a:xfrm>
            <a:off x="346641" y="668721"/>
            <a:ext cx="5187056" cy="4704495"/>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GB" sz="1800" dirty="0" smtClean="0">
                <a:latin typeface="Arial" panose="020B0604020202020204" pitchFamily="34" charset="0"/>
                <a:cs typeface="Arial" panose="020B0604020202020204" pitchFamily="34" charset="0"/>
              </a:rPr>
              <a:t>Currently developing a catalogue of business rules  to trigger alerts</a:t>
            </a:r>
          </a:p>
          <a:p>
            <a:pPr marL="0" indent="0">
              <a:buFontTx/>
              <a:buNone/>
            </a:pPr>
            <a:endParaRPr lang="en-GB" sz="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Start or end date reported for earnings and non-state pension</a:t>
            </a:r>
          </a:p>
          <a:p>
            <a:endParaRPr lang="en-GB" sz="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Flexible drawdown from pension, or payments with a pay frequency of irregular or one off.  Include in test mid-October</a:t>
            </a:r>
          </a:p>
          <a:p>
            <a:endParaRPr lang="en-GB" sz="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Fluctuating earnings </a:t>
            </a:r>
          </a:p>
          <a:p>
            <a:pPr lvl="1"/>
            <a:r>
              <a:rPr lang="en-GB" sz="1800" dirty="0" smtClean="0">
                <a:latin typeface="Arial" panose="020B0604020202020204" pitchFamily="34" charset="0"/>
                <a:cs typeface="Arial" panose="020B0604020202020204" pitchFamily="34" charset="0"/>
              </a:rPr>
              <a:t>works at payslip level</a:t>
            </a:r>
          </a:p>
          <a:p>
            <a:pPr lvl="1"/>
            <a:r>
              <a:rPr lang="en-GB" sz="1800" dirty="0" smtClean="0">
                <a:latin typeface="Arial" panose="020B0604020202020204" pitchFamily="34" charset="0"/>
                <a:cs typeface="Arial" panose="020B0604020202020204" pitchFamily="34" charset="0"/>
              </a:rPr>
              <a:t>working with lawyers and analysts to agree a framework for using this functionality.  </a:t>
            </a:r>
          </a:p>
          <a:p>
            <a:endParaRPr lang="en-GB" sz="800" dirty="0" smtClean="0">
              <a:latin typeface="Arial" panose="020B0604020202020204" pitchFamily="34" charset="0"/>
              <a:cs typeface="Arial" panose="020B0604020202020204" pitchFamily="34" charset="0"/>
            </a:endParaRPr>
          </a:p>
          <a:p>
            <a:pPr marL="0" indent="0">
              <a:buFontTx/>
              <a:buNone/>
            </a:pPr>
            <a:endParaRPr lang="en-GB" sz="1800" dirty="0">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7683" y="962026"/>
            <a:ext cx="3287353" cy="272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30882" y="4941168"/>
            <a:ext cx="8229600" cy="923330"/>
          </a:xfrm>
          <a:prstGeom prst="rect">
            <a:avLst/>
          </a:prstGeom>
        </p:spPr>
        <p:txBody>
          <a:bodyPr wrap="square">
            <a:spAutoFit/>
          </a:bodyPr>
          <a:lstStyle/>
          <a:p>
            <a:r>
              <a:rPr lang="en-GB" dirty="0" smtClean="0"/>
              <a:t>An evaluation will be completed after the 6 LAs have tested these alerts, </a:t>
            </a:r>
            <a:r>
              <a:rPr lang="en-GB" dirty="0"/>
              <a:t>and </a:t>
            </a:r>
            <a:r>
              <a:rPr lang="en-GB" dirty="0" smtClean="0"/>
              <a:t>once we are in a </a:t>
            </a:r>
            <a:r>
              <a:rPr lang="en-GB" dirty="0"/>
              <a:t>position where the alerts solution provides an efficient way for LAs to prevent F&amp;E on PAYE </a:t>
            </a:r>
            <a:r>
              <a:rPr lang="en-GB" dirty="0" smtClean="0"/>
              <a:t>income the alerts will be issued to LA. </a:t>
            </a:r>
            <a:endParaRPr lang="en-GB" dirty="0"/>
          </a:p>
        </p:txBody>
      </p:sp>
      <p:sp>
        <p:nvSpPr>
          <p:cNvPr id="10" name="Title 3"/>
          <p:cNvSpPr txBox="1">
            <a:spLocks/>
          </p:cNvSpPr>
          <p:nvPr/>
        </p:nvSpPr>
        <p:spPr bwMode="auto">
          <a:xfrm>
            <a:off x="323850" y="-26988"/>
            <a:ext cx="8640638" cy="80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a:defRPr>
                <a:solidFill>
                  <a:schemeClr val="tx1"/>
                </a:solidFill>
                <a:latin typeface="Arial" charset="0"/>
              </a:defRPr>
            </a:lvl2pPr>
            <a:lvl3pPr marL="1143000">
              <a:defRPr sz="1600">
                <a:solidFill>
                  <a:schemeClr val="tx1"/>
                </a:solidFill>
                <a:latin typeface="Arial" charset="0"/>
              </a:defRPr>
            </a:lvl3pPr>
            <a:lvl4pPr marL="1600200">
              <a:defRPr sz="1400">
                <a:solidFill>
                  <a:schemeClr val="tx1"/>
                </a:solidFill>
                <a:latin typeface="Arial" charset="0"/>
              </a:defRPr>
            </a:lvl4pPr>
            <a:lvl5pPr marL="2057400">
              <a:defRPr sz="1200">
                <a:solidFill>
                  <a:schemeClr val="tx1"/>
                </a:solidFill>
                <a:latin typeface="Arial" charset="0"/>
              </a:defRPr>
            </a:lvl5pPr>
            <a:lvl6pPr eaLnBrk="0" fontAlgn="base" hangingPunct="0">
              <a:spcAft>
                <a:spcPct val="0"/>
              </a:spcAft>
              <a:buClr>
                <a:srgbClr val="00C0B5"/>
              </a:buClr>
              <a:buFont typeface="Arial" charset="0"/>
              <a:buChar char="»"/>
              <a:defRPr sz="1200">
                <a:solidFill>
                  <a:schemeClr val="tx1"/>
                </a:solidFill>
                <a:latin typeface="Arial" charset="0"/>
              </a:defRPr>
            </a:lvl6pPr>
            <a:lvl7pPr eaLnBrk="0" fontAlgn="base" hangingPunct="0">
              <a:spcAft>
                <a:spcPct val="0"/>
              </a:spcAft>
              <a:buClr>
                <a:srgbClr val="00C0B5"/>
              </a:buClr>
              <a:buFont typeface="Arial" charset="0"/>
              <a:buChar char="»"/>
              <a:defRPr sz="1200">
                <a:solidFill>
                  <a:schemeClr val="tx1"/>
                </a:solidFill>
                <a:latin typeface="Arial" charset="0"/>
              </a:defRPr>
            </a:lvl7pPr>
            <a:lvl8pPr eaLnBrk="0" fontAlgn="base" hangingPunct="0">
              <a:spcAft>
                <a:spcPct val="0"/>
              </a:spcAft>
              <a:buClr>
                <a:srgbClr val="00C0B5"/>
              </a:buClr>
              <a:buFont typeface="Arial" charset="0"/>
              <a:buChar char="»"/>
              <a:defRPr sz="1200">
                <a:solidFill>
                  <a:schemeClr val="tx1"/>
                </a:solidFill>
                <a:latin typeface="Arial" charset="0"/>
              </a:defRPr>
            </a:lvl8pPr>
            <a:lvl9pPr eaLnBrk="0" fontAlgn="base" hangingPunct="0">
              <a:spcAft>
                <a:spcPct val="0"/>
              </a:spcAft>
              <a:buClr>
                <a:srgbClr val="00C0B5"/>
              </a:buClr>
              <a:buFont typeface="Arial" charset="0"/>
              <a:buChar char="»"/>
              <a:defRPr sz="1200">
                <a:solidFill>
                  <a:schemeClr val="tx1"/>
                </a:solidFill>
                <a:latin typeface="Arial" charset="0"/>
              </a:defRPr>
            </a:lvl9pPr>
          </a:lstStyle>
          <a:p>
            <a:pPr algn="ctr" defTabSz="457200" eaLnBrk="1" hangingPunct="1"/>
            <a:r>
              <a:rPr lang="en-GB" altLang="en-US" sz="2800" u="sng" dirty="0" smtClean="0"/>
              <a:t>WURTI</a:t>
            </a:r>
            <a:r>
              <a:rPr lang="en-GB" altLang="en-US" sz="2800" u="sng" dirty="0"/>
              <a:t> </a:t>
            </a:r>
            <a:r>
              <a:rPr lang="en-GB" altLang="en-US" sz="2800" u="sng" dirty="0" smtClean="0"/>
              <a:t>HB </a:t>
            </a:r>
            <a:r>
              <a:rPr lang="en-GB" altLang="en-US" sz="2800" u="sng" dirty="0"/>
              <a:t>A</a:t>
            </a:r>
            <a:r>
              <a:rPr lang="en-GB" altLang="en-US" sz="2800" u="sng" dirty="0" smtClean="0"/>
              <a:t>lerts Service</a:t>
            </a:r>
            <a:endParaRPr lang="en-GB" altLang="en-US" sz="2800" u="sng" dirty="0"/>
          </a:p>
        </p:txBody>
      </p:sp>
    </p:spTree>
    <p:extLst>
      <p:ext uri="{BB962C8B-B14F-4D97-AF65-F5344CB8AC3E}">
        <p14:creationId xmlns:p14="http://schemas.microsoft.com/office/powerpoint/2010/main" val="1176402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19082" y="2276872"/>
            <a:ext cx="735331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2400" b="1" kern="0" dirty="0" smtClean="0">
                <a:latin typeface="Arial" panose="020B0604020202020204" pitchFamily="34" charset="0"/>
                <a:cs typeface="Arial" panose="020B0604020202020204" pitchFamily="34" charset="0"/>
              </a:rPr>
              <a:t>Housing Benefit Debt &amp; the Payment Deduction Project (PDP)</a:t>
            </a:r>
            <a:endParaRPr lang="en-GB" sz="2400" b="1" kern="0" dirty="0">
              <a:latin typeface="Arial" panose="020B0604020202020204" pitchFamily="34" charset="0"/>
              <a:cs typeface="Arial" panose="020B0604020202020204" pitchFamily="34" charset="0"/>
            </a:endParaRPr>
          </a:p>
          <a:p>
            <a:pPr eaLnBrk="1" fontAlgn="base" hangingPunct="1">
              <a:spcBef>
                <a:spcPct val="0"/>
              </a:spcBef>
              <a:spcAft>
                <a:spcPct val="0"/>
              </a:spcAft>
            </a:pPr>
            <a:endParaRPr lang="en-GB" altLang="en-US" sz="2400" b="1" dirty="0" smtClean="0">
              <a:solidFill>
                <a:srgbClr val="000000"/>
              </a:solidFill>
            </a:endParaRPr>
          </a:p>
        </p:txBody>
      </p:sp>
    </p:spTree>
    <p:extLst>
      <p:ext uri="{BB962C8B-B14F-4D97-AF65-F5344CB8AC3E}">
        <p14:creationId xmlns:p14="http://schemas.microsoft.com/office/powerpoint/2010/main" val="31901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bwMode="auto">
          <a:xfrm>
            <a:off x="323850" y="-26988"/>
            <a:ext cx="6875463" cy="80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a:defRPr>
                <a:solidFill>
                  <a:schemeClr val="tx1"/>
                </a:solidFill>
                <a:latin typeface="Arial" charset="0"/>
              </a:defRPr>
            </a:lvl2pPr>
            <a:lvl3pPr marL="1143000">
              <a:defRPr sz="1600">
                <a:solidFill>
                  <a:schemeClr val="tx1"/>
                </a:solidFill>
                <a:latin typeface="Arial" charset="0"/>
              </a:defRPr>
            </a:lvl3pPr>
            <a:lvl4pPr marL="1600200">
              <a:defRPr sz="1400">
                <a:solidFill>
                  <a:schemeClr val="tx1"/>
                </a:solidFill>
                <a:latin typeface="Arial" charset="0"/>
              </a:defRPr>
            </a:lvl4pPr>
            <a:lvl5pPr marL="2057400">
              <a:defRPr sz="1200">
                <a:solidFill>
                  <a:schemeClr val="tx1"/>
                </a:solidFill>
                <a:latin typeface="Arial" charset="0"/>
              </a:defRPr>
            </a:lvl5pPr>
            <a:lvl6pPr eaLnBrk="0" fontAlgn="base" hangingPunct="0">
              <a:spcAft>
                <a:spcPct val="0"/>
              </a:spcAft>
              <a:buClr>
                <a:srgbClr val="00C0B5"/>
              </a:buClr>
              <a:buFont typeface="Arial" charset="0"/>
              <a:buChar char="»"/>
              <a:defRPr sz="1200">
                <a:solidFill>
                  <a:schemeClr val="tx1"/>
                </a:solidFill>
                <a:latin typeface="Arial" charset="0"/>
              </a:defRPr>
            </a:lvl6pPr>
            <a:lvl7pPr eaLnBrk="0" fontAlgn="base" hangingPunct="0">
              <a:spcAft>
                <a:spcPct val="0"/>
              </a:spcAft>
              <a:buClr>
                <a:srgbClr val="00C0B5"/>
              </a:buClr>
              <a:buFont typeface="Arial" charset="0"/>
              <a:buChar char="»"/>
              <a:defRPr sz="1200">
                <a:solidFill>
                  <a:schemeClr val="tx1"/>
                </a:solidFill>
                <a:latin typeface="Arial" charset="0"/>
              </a:defRPr>
            </a:lvl7pPr>
            <a:lvl8pPr eaLnBrk="0" fontAlgn="base" hangingPunct="0">
              <a:spcAft>
                <a:spcPct val="0"/>
              </a:spcAft>
              <a:buClr>
                <a:srgbClr val="00C0B5"/>
              </a:buClr>
              <a:buFont typeface="Arial" charset="0"/>
              <a:buChar char="»"/>
              <a:defRPr sz="1200">
                <a:solidFill>
                  <a:schemeClr val="tx1"/>
                </a:solidFill>
                <a:latin typeface="Arial" charset="0"/>
              </a:defRPr>
            </a:lvl8pPr>
            <a:lvl9pPr eaLnBrk="0" fontAlgn="base" hangingPunct="0">
              <a:spcAft>
                <a:spcPct val="0"/>
              </a:spcAft>
              <a:buClr>
                <a:srgbClr val="00C0B5"/>
              </a:buClr>
              <a:buFont typeface="Arial" charset="0"/>
              <a:buChar char="»"/>
              <a:defRPr sz="1200">
                <a:solidFill>
                  <a:schemeClr val="tx1"/>
                </a:solidFill>
                <a:latin typeface="Arial" charset="0"/>
              </a:defRPr>
            </a:lvl9pPr>
          </a:lstStyle>
          <a:p>
            <a:pPr algn="ctr" defTabSz="457200" eaLnBrk="1" hangingPunct="1"/>
            <a:r>
              <a:rPr lang="en-GB" altLang="en-US" sz="2800" u="sng" dirty="0"/>
              <a:t>Debt Recovery</a:t>
            </a:r>
          </a:p>
        </p:txBody>
      </p:sp>
      <p:sp>
        <p:nvSpPr>
          <p:cNvPr id="3" name="Rectangle 1"/>
          <p:cNvSpPr>
            <a:spLocks noChangeArrowheads="1"/>
          </p:cNvSpPr>
          <p:nvPr/>
        </p:nvSpPr>
        <p:spPr bwMode="auto">
          <a:xfrm>
            <a:off x="395288" y="604838"/>
            <a:ext cx="842486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eaLnBrk="1" hangingPunct="1">
              <a:buFont typeface="Arial" charset="0"/>
              <a:buChar char="•"/>
            </a:pPr>
            <a:r>
              <a:rPr lang="en-GB" altLang="en-US" dirty="0"/>
              <a:t>One of the key challenges faced by both LAs and DWP is how HB overpayment recovery is managed in order to reduce outstanding debt levels</a:t>
            </a:r>
          </a:p>
          <a:p>
            <a:pPr marL="285750" indent="-285750" algn="just" eaLnBrk="1" hangingPunct="1">
              <a:buFont typeface="Arial" charset="0"/>
              <a:buChar char="•"/>
            </a:pPr>
            <a:endParaRPr lang="en-GB" altLang="en-US" sz="1100" dirty="0"/>
          </a:p>
          <a:p>
            <a:pPr marL="285750" indent="-285750" algn="just" eaLnBrk="1" hangingPunct="1">
              <a:buFont typeface="Arial" charset="0"/>
              <a:buChar char="•"/>
            </a:pPr>
            <a:r>
              <a:rPr lang="en-GB" altLang="en-US" dirty="0"/>
              <a:t>HB Subsidy arrangements reimburse LAs at a rate of 40p in the pound for HB fraud and claimant error overpayments. Failure to collect at least 60% of the debt represents a significant financial loss to your LA</a:t>
            </a:r>
          </a:p>
          <a:p>
            <a:pPr marL="285750" indent="-285750" algn="just" eaLnBrk="1" hangingPunct="1">
              <a:buFont typeface="Arial" charset="0"/>
              <a:buChar char="•"/>
            </a:pPr>
            <a:endParaRPr lang="en-GB" altLang="en-US" sz="1100" dirty="0"/>
          </a:p>
        </p:txBody>
      </p:sp>
      <p:sp>
        <p:nvSpPr>
          <p:cNvPr id="4" name="Rectangle 1"/>
          <p:cNvSpPr>
            <a:spLocks noChangeArrowheads="1"/>
          </p:cNvSpPr>
          <p:nvPr/>
        </p:nvSpPr>
        <p:spPr bwMode="auto">
          <a:xfrm>
            <a:off x="395288" y="2482850"/>
            <a:ext cx="8424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ctr" eaLnBrk="1" hangingPunct="1"/>
            <a:r>
              <a:rPr lang="en-GB" altLang="en-US" b="1" u="sng" dirty="0"/>
              <a:t>HB Debt 2009 - 2016</a:t>
            </a:r>
          </a:p>
        </p:txBody>
      </p:sp>
      <p:graphicFrame>
        <p:nvGraphicFramePr>
          <p:cNvPr id="5" name="Table 4"/>
          <p:cNvGraphicFramePr>
            <a:graphicFrameLocks noGrp="1"/>
          </p:cNvGraphicFramePr>
          <p:nvPr/>
        </p:nvGraphicFramePr>
        <p:xfrm>
          <a:off x="468313" y="2925763"/>
          <a:ext cx="8424861" cy="3095626"/>
        </p:xfrm>
        <a:graphic>
          <a:graphicData uri="http://schemas.openxmlformats.org/drawingml/2006/table">
            <a:tbl>
              <a:tblPr/>
              <a:tblGrid>
                <a:gridCol w="1547552"/>
                <a:gridCol w="1764786"/>
                <a:gridCol w="1728177"/>
                <a:gridCol w="1800184"/>
                <a:gridCol w="1584162"/>
              </a:tblGrid>
              <a:tr h="1428751">
                <a:tc>
                  <a:txBody>
                    <a:bodyPr/>
                    <a:lstStyle/>
                    <a:p>
                      <a:pPr algn="ctr" rtl="0" fontAlgn="ctr"/>
                      <a:r>
                        <a:rPr lang="en-GB" sz="1200" b="1" i="0" u="none" strike="noStrike" dirty="0">
                          <a:solidFill>
                            <a:schemeClr val="tx1"/>
                          </a:solidFill>
                          <a:effectLst/>
                          <a:latin typeface="Arial"/>
                        </a:rPr>
                        <a:t>HB Debt</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rtl="0" fontAlgn="ctr"/>
                      <a:r>
                        <a:rPr lang="en-GB" sz="1200" b="1" i="0" u="none" strike="noStrike" dirty="0">
                          <a:solidFill>
                            <a:schemeClr val="tx1"/>
                          </a:solidFill>
                          <a:effectLst/>
                          <a:latin typeface="Arial"/>
                        </a:rPr>
                        <a:t>Total Value of HB OPs Outstanding at the beginning of the financial year</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rtl="0" fontAlgn="ctr"/>
                      <a:r>
                        <a:rPr lang="en-GB" sz="1200" b="1" i="0" u="none" strike="noStrike" dirty="0">
                          <a:solidFill>
                            <a:schemeClr val="tx1"/>
                          </a:solidFill>
                          <a:effectLst/>
                          <a:latin typeface="Arial"/>
                        </a:rPr>
                        <a:t>Total value of HB Overpayments identified </a:t>
                      </a:r>
                      <a:endParaRPr lang="en-GB" sz="1200" b="1" i="0" u="none" strike="noStrike" dirty="0" smtClean="0">
                        <a:solidFill>
                          <a:schemeClr val="tx1"/>
                        </a:solidFill>
                        <a:effectLst/>
                        <a:latin typeface="Arial"/>
                      </a:endParaRPr>
                    </a:p>
                    <a:p>
                      <a:pPr algn="ctr" rtl="0" fontAlgn="ctr"/>
                      <a:r>
                        <a:rPr lang="en-GB" sz="1200" b="1" i="0" u="none" strike="noStrike" dirty="0" smtClean="0">
                          <a:solidFill>
                            <a:schemeClr val="tx1"/>
                          </a:solidFill>
                          <a:effectLst/>
                          <a:latin typeface="Arial"/>
                        </a:rPr>
                        <a:t>(</a:t>
                      </a:r>
                      <a:r>
                        <a:rPr lang="en-GB" sz="1200" b="1" i="0" u="none" strike="noStrike" dirty="0">
                          <a:solidFill>
                            <a:schemeClr val="tx1"/>
                          </a:solidFill>
                          <a:effectLst/>
                          <a:latin typeface="Arial"/>
                        </a:rPr>
                        <a:t>April - March)                                                                                                                                                                                    £</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rtl="0" fontAlgn="ctr"/>
                      <a:r>
                        <a:rPr lang="en-GB" sz="1200" b="1" i="0" u="none" strike="noStrike" dirty="0">
                          <a:solidFill>
                            <a:schemeClr val="tx1"/>
                          </a:solidFill>
                          <a:effectLst/>
                          <a:latin typeface="Arial"/>
                        </a:rPr>
                        <a:t>Total Value of HB </a:t>
                      </a:r>
                      <a:endParaRPr lang="en-GB" sz="1200" b="1" i="0" u="none" strike="noStrike" dirty="0" smtClean="0">
                        <a:solidFill>
                          <a:schemeClr val="tx1"/>
                        </a:solidFill>
                        <a:effectLst/>
                        <a:latin typeface="Arial"/>
                      </a:endParaRPr>
                    </a:p>
                    <a:p>
                      <a:pPr algn="ctr" rtl="0" fontAlgn="ctr"/>
                      <a:r>
                        <a:rPr lang="en-GB" sz="1200" b="1" i="0" u="none" strike="noStrike" dirty="0" smtClean="0">
                          <a:solidFill>
                            <a:schemeClr val="tx1"/>
                          </a:solidFill>
                          <a:effectLst/>
                          <a:latin typeface="Arial"/>
                        </a:rPr>
                        <a:t>Recoveries </a:t>
                      </a:r>
                    </a:p>
                    <a:p>
                      <a:pPr algn="ctr" rtl="0" fontAlgn="ctr"/>
                      <a:r>
                        <a:rPr lang="en-GB" sz="1200" b="1" i="0" u="none" strike="noStrike" dirty="0" smtClean="0">
                          <a:solidFill>
                            <a:schemeClr val="tx1"/>
                          </a:solidFill>
                          <a:effectLst/>
                          <a:latin typeface="Arial"/>
                        </a:rPr>
                        <a:t>(</a:t>
                      </a:r>
                      <a:r>
                        <a:rPr lang="en-GB" sz="1200" b="1" i="0" u="none" strike="noStrike" dirty="0">
                          <a:solidFill>
                            <a:schemeClr val="tx1"/>
                          </a:solidFill>
                          <a:effectLst/>
                          <a:latin typeface="Arial"/>
                        </a:rPr>
                        <a:t>April - March)                                                                                                                                                                        £</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a:txBody>
                    <a:bodyPr/>
                    <a:lstStyle/>
                    <a:p>
                      <a:pPr algn="ctr" rtl="0" fontAlgn="ctr"/>
                      <a:r>
                        <a:rPr lang="en-GB" sz="1200" b="1" i="0" u="none" strike="noStrike" dirty="0">
                          <a:solidFill>
                            <a:schemeClr val="tx1"/>
                          </a:solidFill>
                          <a:effectLst/>
                          <a:latin typeface="Arial"/>
                        </a:rPr>
                        <a:t>Total value of HB written off in year </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r>
              <a:tr h="238125">
                <a:tc>
                  <a:txBody>
                    <a:bodyPr/>
                    <a:lstStyle/>
                    <a:p>
                      <a:pPr algn="ctr" fontAlgn="ctr"/>
                      <a:r>
                        <a:rPr lang="en-GB" sz="1200" b="1" i="0" u="none" strike="noStrike" dirty="0">
                          <a:solidFill>
                            <a:schemeClr val="tx1"/>
                          </a:solidFill>
                          <a:effectLst/>
                          <a:latin typeface="Arial"/>
                        </a:rPr>
                        <a:t>2009/10</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GB" sz="1200" b="1" i="0" u="none" strike="noStrike" dirty="0" smtClean="0">
                          <a:solidFill>
                            <a:schemeClr val="tx1"/>
                          </a:solidFill>
                          <a:effectLst/>
                          <a:latin typeface="Arial"/>
                        </a:rPr>
                        <a:t>696,719,460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624,349,000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424,516,000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GB" sz="1200" b="1" i="0" u="none" strike="noStrike" dirty="0">
                          <a:solidFill>
                            <a:schemeClr val="tx1"/>
                          </a:solidFill>
                          <a:effectLst/>
                          <a:latin typeface="Arial"/>
                        </a:rPr>
                        <a:t>70,372,000</a:t>
                      </a: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fontAlgn="ctr"/>
                      <a:r>
                        <a:rPr lang="en-GB" sz="1200" b="1" i="0" u="none" strike="noStrike" dirty="0">
                          <a:solidFill>
                            <a:schemeClr val="tx1"/>
                          </a:solidFill>
                          <a:effectLst/>
                          <a:latin typeface="Arial"/>
                        </a:rPr>
                        <a:t>2010/11</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GB" sz="1200" b="1" i="0" u="none" strike="noStrike" dirty="0" smtClean="0">
                          <a:solidFill>
                            <a:schemeClr val="tx1"/>
                          </a:solidFill>
                          <a:effectLst/>
                          <a:latin typeface="Arial"/>
                        </a:rPr>
                        <a:t>821,045,020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672,145,000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436,188,000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GB" sz="1200" b="1" i="0" u="none" strike="noStrike" dirty="0">
                          <a:solidFill>
                            <a:schemeClr val="tx1"/>
                          </a:solidFill>
                          <a:effectLst/>
                          <a:latin typeface="Arial"/>
                        </a:rPr>
                        <a:t>63,984,000</a:t>
                      </a: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fontAlgn="ctr"/>
                      <a:r>
                        <a:rPr lang="en-GB" sz="1200" b="1" i="0" u="none" strike="noStrike" dirty="0">
                          <a:solidFill>
                            <a:schemeClr val="tx1"/>
                          </a:solidFill>
                          <a:effectLst/>
                          <a:latin typeface="Arial"/>
                        </a:rPr>
                        <a:t>2011/12</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GB" sz="1200" b="1" i="0" u="none" strike="noStrike" dirty="0" smtClean="0">
                          <a:solidFill>
                            <a:schemeClr val="tx1"/>
                          </a:solidFill>
                          <a:effectLst/>
                          <a:latin typeface="Arial"/>
                        </a:rPr>
                        <a:t>968,469,625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733,921,000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489,501,000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GB" sz="1200" b="1" i="0" u="none" strike="noStrike" dirty="0">
                          <a:solidFill>
                            <a:schemeClr val="tx1"/>
                          </a:solidFill>
                          <a:effectLst/>
                          <a:latin typeface="Arial"/>
                        </a:rPr>
                        <a:t>70,236,000</a:t>
                      </a: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fontAlgn="ctr"/>
                      <a:r>
                        <a:rPr lang="en-GB" sz="1200" b="1" i="0" u="none" strike="noStrike" dirty="0">
                          <a:solidFill>
                            <a:schemeClr val="tx1"/>
                          </a:solidFill>
                          <a:effectLst/>
                          <a:latin typeface="Arial"/>
                        </a:rPr>
                        <a:t>2012/13</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GB" sz="1200" b="1" i="0" u="none" strike="noStrike" dirty="0" smtClean="0">
                          <a:solidFill>
                            <a:schemeClr val="tx1"/>
                          </a:solidFill>
                          <a:effectLst/>
                          <a:latin typeface="Arial"/>
                        </a:rPr>
                        <a:t>1,126,643,625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765,663,000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513,539,000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GB" sz="1200" b="1" i="0" u="none" strike="noStrike" dirty="0">
                          <a:solidFill>
                            <a:schemeClr val="tx1"/>
                          </a:solidFill>
                          <a:effectLst/>
                          <a:latin typeface="Arial"/>
                        </a:rPr>
                        <a:t>75,459,000</a:t>
                      </a: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fontAlgn="ctr"/>
                      <a:r>
                        <a:rPr lang="en-GB" sz="1200" b="1" i="0" u="none" strike="noStrike" dirty="0">
                          <a:solidFill>
                            <a:schemeClr val="tx1"/>
                          </a:solidFill>
                          <a:effectLst/>
                          <a:latin typeface="Arial"/>
                        </a:rPr>
                        <a:t>2013/14</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GB" sz="1200" b="1" i="0" u="none" strike="noStrike" dirty="0" smtClean="0">
                          <a:solidFill>
                            <a:schemeClr val="tx1"/>
                          </a:solidFill>
                          <a:effectLst/>
                          <a:latin typeface="Arial"/>
                        </a:rPr>
                        <a:t>1,254,982,055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804,982,000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531,604,000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GB" sz="1200" b="1" i="0" u="none" strike="noStrike" dirty="0">
                          <a:solidFill>
                            <a:schemeClr val="tx1"/>
                          </a:solidFill>
                          <a:effectLst/>
                          <a:latin typeface="Arial"/>
                        </a:rPr>
                        <a:t>74,403,000</a:t>
                      </a: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fontAlgn="ctr"/>
                      <a:r>
                        <a:rPr lang="en-GB" sz="1200" b="1" i="0" u="none" strike="noStrike" dirty="0">
                          <a:solidFill>
                            <a:schemeClr val="tx1"/>
                          </a:solidFill>
                          <a:effectLst/>
                          <a:latin typeface="Arial"/>
                        </a:rPr>
                        <a:t>2014/15 </a:t>
                      </a: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GB" sz="1200" b="1" i="0" u="none" strike="noStrike" dirty="0" smtClean="0">
                          <a:solidFill>
                            <a:schemeClr val="tx1"/>
                          </a:solidFill>
                          <a:effectLst/>
                          <a:latin typeface="Arial"/>
                        </a:rPr>
                        <a:t>1,362,261,000</a:t>
                      </a: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983,792,000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588,893,000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GB" sz="1200" b="1" i="0" u="none" strike="noStrike" dirty="0">
                          <a:solidFill>
                            <a:schemeClr val="tx1"/>
                          </a:solidFill>
                          <a:effectLst/>
                          <a:latin typeface="Arial"/>
                        </a:rPr>
                        <a:t>93,950,000</a:t>
                      </a: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ctr" fontAlgn="ctr"/>
                      <a:r>
                        <a:rPr lang="en-GB" sz="1200" b="1" i="0" u="none" strike="noStrike" dirty="0" smtClean="0">
                          <a:solidFill>
                            <a:schemeClr val="tx1"/>
                          </a:solidFill>
                          <a:effectLst/>
                          <a:latin typeface="Arial"/>
                        </a:rPr>
                        <a:t>2015/16</a:t>
                      </a:r>
                      <a:endParaRPr lang="en-GB" sz="1200" b="1" i="0" u="none" strike="noStrike" dirty="0">
                        <a:solidFill>
                          <a:schemeClr val="tx1"/>
                        </a:solidFill>
                        <a:effectLst/>
                        <a:latin typeface="Arial"/>
                      </a:endParaRPr>
                    </a:p>
                  </a:txBody>
                  <a:tcPr marL="9525" marR="9525" marT="95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GB" sz="1200" b="1" i="0" u="none" strike="noStrike" dirty="0" smtClean="0">
                          <a:solidFill>
                            <a:schemeClr val="tx1"/>
                          </a:solidFill>
                          <a:effectLst/>
                          <a:latin typeface="Arial"/>
                        </a:rPr>
                        <a:t>1,646,322,000</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a:solidFill>
                            <a:schemeClr val="tx1"/>
                          </a:solidFill>
                          <a:effectLst/>
                          <a:latin typeface="Arial"/>
                        </a:rPr>
                        <a:t>1,071,974,000</a:t>
                      </a: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1" i="0" u="none" strike="noStrike" dirty="0" smtClean="0">
                          <a:solidFill>
                            <a:schemeClr val="tx1"/>
                          </a:solidFill>
                          <a:effectLst/>
                          <a:latin typeface="Arial"/>
                        </a:rPr>
                        <a:t>658,565,000 </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GB" sz="1200" b="1" i="0" u="none" strike="noStrike" dirty="0" smtClean="0">
                          <a:solidFill>
                            <a:schemeClr val="tx1"/>
                          </a:solidFill>
                          <a:effectLst/>
                          <a:latin typeface="Arial"/>
                        </a:rPr>
                        <a:t>92,042,000</a:t>
                      </a:r>
                      <a:endParaRPr lang="en-GB" sz="1200" b="1" i="0" u="none" strike="noStrike" dirty="0">
                        <a:solidFill>
                          <a:schemeClr val="tx1"/>
                        </a:solidFill>
                        <a:effectLst/>
                        <a:latin typeface="Arial"/>
                      </a:endParaRPr>
                    </a:p>
                  </a:txBody>
                  <a:tcPr marL="9525" marR="9525" marT="95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468313" y="6135688"/>
            <a:ext cx="84248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r" eaLnBrk="1" hangingPunct="1"/>
            <a:r>
              <a:rPr lang="en-GB" altLang="en-US" sz="1000" b="1" dirty="0"/>
              <a:t>Source: HB Recoveries &amp; Fraud data Sept 2016</a:t>
            </a:r>
          </a:p>
        </p:txBody>
      </p:sp>
    </p:spTree>
    <p:extLst>
      <p:ext uri="{BB962C8B-B14F-4D97-AF65-F5344CB8AC3E}">
        <p14:creationId xmlns:p14="http://schemas.microsoft.com/office/powerpoint/2010/main" val="2041587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bwMode="auto">
          <a:xfrm>
            <a:off x="323850" y="44450"/>
            <a:ext cx="68754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fontAlgn="base">
              <a:spcBef>
                <a:spcPct val="0"/>
              </a:spcBef>
              <a:spcAft>
                <a:spcPct val="0"/>
              </a:spcAft>
              <a:defRPr sz="3600">
                <a:solidFill>
                  <a:srgbClr val="00C0B5"/>
                </a:solidFill>
                <a:latin typeface="+mj-lt"/>
                <a:ea typeface="+mj-ea"/>
                <a:cs typeface="+mj-cs"/>
              </a:defRPr>
            </a:lvl1pPr>
            <a:lvl2pPr algn="l" rtl="0" fontAlgn="base">
              <a:spcBef>
                <a:spcPct val="0"/>
              </a:spcBef>
              <a:spcAft>
                <a:spcPct val="0"/>
              </a:spcAft>
              <a:defRPr sz="3600">
                <a:solidFill>
                  <a:srgbClr val="00C0B5"/>
                </a:solidFill>
                <a:latin typeface="Arial" charset="0"/>
              </a:defRPr>
            </a:lvl2pPr>
            <a:lvl3pPr algn="l" rtl="0" fontAlgn="base">
              <a:spcBef>
                <a:spcPct val="0"/>
              </a:spcBef>
              <a:spcAft>
                <a:spcPct val="0"/>
              </a:spcAft>
              <a:defRPr sz="3600">
                <a:solidFill>
                  <a:srgbClr val="00C0B5"/>
                </a:solidFill>
                <a:latin typeface="Arial" charset="0"/>
              </a:defRPr>
            </a:lvl3pPr>
            <a:lvl4pPr algn="l" rtl="0" fontAlgn="base">
              <a:spcBef>
                <a:spcPct val="0"/>
              </a:spcBef>
              <a:spcAft>
                <a:spcPct val="0"/>
              </a:spcAft>
              <a:defRPr sz="3600">
                <a:solidFill>
                  <a:srgbClr val="00C0B5"/>
                </a:solidFill>
                <a:latin typeface="Arial" charset="0"/>
              </a:defRPr>
            </a:lvl4pPr>
            <a:lvl5pPr algn="l" rtl="0" fontAlgn="base">
              <a:spcBef>
                <a:spcPct val="0"/>
              </a:spcBef>
              <a:spcAft>
                <a:spcPct val="0"/>
              </a:spcAft>
              <a:defRPr sz="3600">
                <a:solidFill>
                  <a:srgbClr val="00C0B5"/>
                </a:solidFill>
                <a:latin typeface="Arial" charset="0"/>
              </a:defRPr>
            </a:lvl5pPr>
            <a:lvl6pPr marL="457200" algn="l" rtl="0" fontAlgn="base">
              <a:spcBef>
                <a:spcPct val="0"/>
              </a:spcBef>
              <a:spcAft>
                <a:spcPct val="0"/>
              </a:spcAft>
              <a:defRPr sz="3600">
                <a:solidFill>
                  <a:srgbClr val="00C0B5"/>
                </a:solidFill>
                <a:latin typeface="Arial" charset="0"/>
              </a:defRPr>
            </a:lvl6pPr>
            <a:lvl7pPr marL="914400" algn="l" rtl="0" fontAlgn="base">
              <a:spcBef>
                <a:spcPct val="0"/>
              </a:spcBef>
              <a:spcAft>
                <a:spcPct val="0"/>
              </a:spcAft>
              <a:defRPr sz="3600">
                <a:solidFill>
                  <a:srgbClr val="00C0B5"/>
                </a:solidFill>
                <a:latin typeface="Arial" charset="0"/>
              </a:defRPr>
            </a:lvl7pPr>
            <a:lvl8pPr marL="1371600" algn="l" rtl="0" fontAlgn="base">
              <a:spcBef>
                <a:spcPct val="0"/>
              </a:spcBef>
              <a:spcAft>
                <a:spcPct val="0"/>
              </a:spcAft>
              <a:defRPr sz="3600">
                <a:solidFill>
                  <a:srgbClr val="00C0B5"/>
                </a:solidFill>
                <a:latin typeface="Arial" charset="0"/>
              </a:defRPr>
            </a:lvl8pPr>
            <a:lvl9pPr marL="1828800" algn="l" rtl="0" fontAlgn="base">
              <a:spcBef>
                <a:spcPct val="0"/>
              </a:spcBef>
              <a:spcAft>
                <a:spcPct val="0"/>
              </a:spcAft>
              <a:defRPr sz="3600">
                <a:solidFill>
                  <a:srgbClr val="00C0B5"/>
                </a:solidFill>
                <a:latin typeface="Arial" charset="0"/>
              </a:defRPr>
            </a:lvl9pPr>
          </a:lstStyle>
          <a:p>
            <a:pPr algn="ctr"/>
            <a:r>
              <a:rPr lang="en-GB" altLang="en-US" sz="2800" u="sng" dirty="0" smtClean="0">
                <a:solidFill>
                  <a:schemeClr val="tx1"/>
                </a:solidFill>
                <a:latin typeface="Arial" charset="0"/>
              </a:rPr>
              <a:t>Debt Recovery</a:t>
            </a:r>
          </a:p>
        </p:txBody>
      </p:sp>
      <p:sp>
        <p:nvSpPr>
          <p:cNvPr id="3" name="TextBox 2"/>
          <p:cNvSpPr txBox="1"/>
          <p:nvPr/>
        </p:nvSpPr>
        <p:spPr>
          <a:xfrm>
            <a:off x="346075" y="730250"/>
            <a:ext cx="8547100" cy="4954588"/>
          </a:xfrm>
          <a:prstGeom prst="rect">
            <a:avLst/>
          </a:prstGeom>
          <a:noFill/>
        </p:spPr>
        <p:txBody>
          <a:bodyPr>
            <a:spAutoFit/>
          </a:bodyPr>
          <a:lstStyle/>
          <a:p>
            <a:pPr marL="285750" indent="-285750" algn="just" eaLnBrk="1" hangingPunct="1">
              <a:buFont typeface="Arial" panose="020B0604020202020204" pitchFamily="34" charset="0"/>
              <a:buChar char="•"/>
              <a:defRPr/>
            </a:pPr>
            <a:r>
              <a:rPr lang="en-GB" dirty="0">
                <a:latin typeface="Arial" panose="020B0604020202020204" pitchFamily="34" charset="0"/>
              </a:rPr>
              <a:t>Since FERIS and RTI were introduced in 2014 the amount of annual HB overpayments raised has increased by one third</a:t>
            </a:r>
          </a:p>
          <a:p>
            <a:pPr algn="just" eaLnBrk="1" hangingPunct="1">
              <a:defRPr/>
            </a:pPr>
            <a:endParaRPr lang="en-GB" sz="1000" dirty="0">
              <a:latin typeface="Arial" panose="020B0604020202020204" pitchFamily="34" charset="0"/>
            </a:endParaRPr>
          </a:p>
          <a:p>
            <a:pPr marL="285750" indent="-285750" algn="just" eaLnBrk="1" hangingPunct="1">
              <a:buFont typeface="Arial" panose="020B0604020202020204" pitchFamily="34" charset="0"/>
              <a:buChar char="•"/>
              <a:defRPr/>
            </a:pPr>
            <a:r>
              <a:rPr lang="en-GB" dirty="0">
                <a:latin typeface="Arial" panose="020B0604020202020204" pitchFamily="34" charset="0"/>
              </a:rPr>
              <a:t>In 2013/14 total outstanding HB debt at year end was </a:t>
            </a:r>
            <a:r>
              <a:rPr lang="en-GB" b="1" dirty="0">
                <a:latin typeface="Arial" panose="020B0604020202020204" pitchFamily="34" charset="0"/>
              </a:rPr>
              <a:t>£1,382 million</a:t>
            </a:r>
            <a:r>
              <a:rPr lang="en-GB" dirty="0">
                <a:latin typeface="Arial" panose="020B0604020202020204" pitchFamily="34" charset="0"/>
              </a:rPr>
              <a:t>. This increased by 13% to </a:t>
            </a:r>
            <a:r>
              <a:rPr lang="en-GB" b="1" dirty="0">
                <a:latin typeface="Arial" panose="020B0604020202020204" pitchFamily="34" charset="0"/>
              </a:rPr>
              <a:t>£1,566 million</a:t>
            </a:r>
            <a:r>
              <a:rPr lang="en-GB" dirty="0">
                <a:latin typeface="Arial" panose="020B0604020202020204" pitchFamily="34" charset="0"/>
              </a:rPr>
              <a:t> at the end of 2014/15 and by a further 26% to </a:t>
            </a:r>
            <a:r>
              <a:rPr lang="en-GB" b="1" dirty="0">
                <a:latin typeface="Arial" panose="020B0604020202020204" pitchFamily="34" charset="0"/>
              </a:rPr>
              <a:t>£1,977 million</a:t>
            </a:r>
            <a:r>
              <a:rPr lang="en-GB" dirty="0">
                <a:latin typeface="Arial" panose="020B0604020202020204" pitchFamily="34" charset="0"/>
              </a:rPr>
              <a:t> at the end of September 2016.  A total increase of </a:t>
            </a:r>
            <a:r>
              <a:rPr lang="en-GB" b="1" dirty="0">
                <a:latin typeface="Arial" panose="020B0604020202020204" pitchFamily="34" charset="0"/>
              </a:rPr>
              <a:t>43%</a:t>
            </a:r>
            <a:r>
              <a:rPr lang="en-GB" dirty="0">
                <a:latin typeface="Arial" panose="020B0604020202020204" pitchFamily="34" charset="0"/>
              </a:rPr>
              <a:t> in 2 years</a:t>
            </a:r>
          </a:p>
          <a:p>
            <a:pPr marL="285750" indent="-285750" algn="just" eaLnBrk="1" hangingPunct="1">
              <a:buFont typeface="Arial" panose="020B0604020202020204" pitchFamily="34" charset="0"/>
              <a:buChar char="•"/>
              <a:defRPr/>
            </a:pPr>
            <a:endParaRPr lang="en-GB" sz="1000" dirty="0">
              <a:latin typeface="Arial" panose="020B0604020202020204" pitchFamily="34" charset="0"/>
            </a:endParaRPr>
          </a:p>
          <a:p>
            <a:pPr marL="285750" indent="-285750" algn="just" eaLnBrk="1" hangingPunct="1">
              <a:buFont typeface="Arial" panose="020B0604020202020204" pitchFamily="34" charset="0"/>
              <a:buChar char="•"/>
              <a:defRPr/>
            </a:pPr>
            <a:endParaRPr lang="en-GB" sz="1000" dirty="0">
              <a:latin typeface="Arial" panose="020B0604020202020204" pitchFamily="34" charset="0"/>
            </a:endParaRPr>
          </a:p>
          <a:p>
            <a:pPr marL="285750" indent="-285750" algn="just" eaLnBrk="1" hangingPunct="1">
              <a:buFont typeface="Arial" panose="020B0604020202020204" pitchFamily="34" charset="0"/>
              <a:buChar char="•"/>
              <a:defRPr/>
            </a:pPr>
            <a:r>
              <a:rPr lang="en-GB" dirty="0">
                <a:latin typeface="Arial" panose="020B0604020202020204" pitchFamily="34" charset="0"/>
              </a:rPr>
              <a:t>In 2013/14 the annual value of identified HB overpayments was </a:t>
            </a:r>
            <a:r>
              <a:rPr lang="en-GB" b="1" dirty="0">
                <a:latin typeface="Arial" panose="020B0604020202020204" pitchFamily="34" charset="0"/>
              </a:rPr>
              <a:t>£805 million</a:t>
            </a:r>
            <a:r>
              <a:rPr lang="en-GB" dirty="0">
                <a:latin typeface="Arial" panose="020B0604020202020204" pitchFamily="34" charset="0"/>
              </a:rPr>
              <a:t>. This rose by 22% to </a:t>
            </a:r>
            <a:r>
              <a:rPr lang="en-GB" b="1" dirty="0">
                <a:latin typeface="Arial" panose="020B0604020202020204" pitchFamily="34" charset="0"/>
              </a:rPr>
              <a:t>£984 million </a:t>
            </a:r>
            <a:r>
              <a:rPr lang="en-GB" dirty="0">
                <a:latin typeface="Arial" panose="020B0604020202020204" pitchFamily="34" charset="0"/>
              </a:rPr>
              <a:t>in 2014/15 and rose by a further 9% to </a:t>
            </a:r>
            <a:r>
              <a:rPr lang="en-GB" b="1" dirty="0">
                <a:latin typeface="Arial" panose="020B0604020202020204" pitchFamily="34" charset="0"/>
              </a:rPr>
              <a:t>£1,072 million </a:t>
            </a:r>
            <a:r>
              <a:rPr lang="en-GB" dirty="0">
                <a:latin typeface="Arial" panose="020B0604020202020204" pitchFamily="34" charset="0"/>
              </a:rPr>
              <a:t>in 2015/16. An overall increase of </a:t>
            </a:r>
            <a:r>
              <a:rPr lang="en-GB" b="1" dirty="0">
                <a:latin typeface="Arial" panose="020B0604020202020204" pitchFamily="34" charset="0"/>
              </a:rPr>
              <a:t>£267 million </a:t>
            </a:r>
            <a:r>
              <a:rPr lang="en-GB" dirty="0">
                <a:latin typeface="Arial" panose="020B0604020202020204" pitchFamily="34" charset="0"/>
              </a:rPr>
              <a:t>on the annual figure</a:t>
            </a:r>
          </a:p>
          <a:p>
            <a:pPr marL="285750" indent="-285750" algn="just" eaLnBrk="1" hangingPunct="1">
              <a:buFont typeface="Arial" panose="020B0604020202020204" pitchFamily="34" charset="0"/>
              <a:buChar char="•"/>
              <a:defRPr/>
            </a:pPr>
            <a:endParaRPr lang="en-GB" dirty="0">
              <a:latin typeface="Arial" panose="020B0604020202020204" pitchFamily="34" charset="0"/>
              <a:cs typeface="Arial" panose="020B0604020202020204" pitchFamily="34" charset="0"/>
            </a:endParaRPr>
          </a:p>
          <a:p>
            <a:pPr marL="285750" indent="-285750" algn="just" eaLnBrk="1" hangingPunct="1">
              <a:buFont typeface="Arial" panose="020B0604020202020204" pitchFamily="34" charset="0"/>
              <a:buChar char="•"/>
              <a:defRPr/>
            </a:pPr>
            <a:r>
              <a:rPr lang="en-GB" dirty="0">
                <a:latin typeface="Arial" panose="020B0604020202020204" pitchFamily="34" charset="0"/>
                <a:cs typeface="Arial" panose="020B0604020202020204" pitchFamily="34" charset="0"/>
              </a:rPr>
              <a:t>A careful and proactive debt management strategy is crucial, considering that the total value of outstanding HB overpayments continues to follow an increasing trend</a:t>
            </a:r>
          </a:p>
          <a:p>
            <a:pPr marL="285750" indent="-285750" algn="just" eaLnBrk="1" hangingPunct="1">
              <a:buFont typeface="Arial" panose="020B0604020202020204" pitchFamily="34" charset="0"/>
              <a:buChar char="•"/>
              <a:defRPr/>
            </a:pPr>
            <a:endParaRPr lang="en-GB" dirty="0">
              <a:latin typeface="Arial" panose="020B0604020202020204" pitchFamily="34" charset="0"/>
              <a:cs typeface="Arial" panose="020B0604020202020204" pitchFamily="34" charset="0"/>
            </a:endParaRPr>
          </a:p>
          <a:p>
            <a:pPr marL="285750" indent="-285750" algn="just" eaLnBrk="1" hangingPunct="1">
              <a:buFont typeface="Arial" panose="020B0604020202020204" pitchFamily="34" charset="0"/>
              <a:buChar char="•"/>
              <a:defRPr/>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251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bwMode="auto">
          <a:xfrm>
            <a:off x="323850" y="44450"/>
            <a:ext cx="68754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a:defRPr>
                <a:solidFill>
                  <a:schemeClr val="tx1"/>
                </a:solidFill>
                <a:latin typeface="Arial" charset="0"/>
              </a:defRPr>
            </a:lvl2pPr>
            <a:lvl3pPr marL="1143000">
              <a:defRPr sz="1600">
                <a:solidFill>
                  <a:schemeClr val="tx1"/>
                </a:solidFill>
                <a:latin typeface="Arial" charset="0"/>
              </a:defRPr>
            </a:lvl3pPr>
            <a:lvl4pPr marL="1600200">
              <a:defRPr sz="1400">
                <a:solidFill>
                  <a:schemeClr val="tx1"/>
                </a:solidFill>
                <a:latin typeface="Arial" charset="0"/>
              </a:defRPr>
            </a:lvl4pPr>
            <a:lvl5pPr marL="2057400">
              <a:defRPr sz="1200">
                <a:solidFill>
                  <a:schemeClr val="tx1"/>
                </a:solidFill>
                <a:latin typeface="Arial" charset="0"/>
              </a:defRPr>
            </a:lvl5pPr>
            <a:lvl6pPr eaLnBrk="0" fontAlgn="base" hangingPunct="0">
              <a:spcAft>
                <a:spcPct val="0"/>
              </a:spcAft>
              <a:buClr>
                <a:srgbClr val="00C0B5"/>
              </a:buClr>
              <a:buFont typeface="Arial" charset="0"/>
              <a:buChar char="»"/>
              <a:defRPr sz="1200">
                <a:solidFill>
                  <a:schemeClr val="tx1"/>
                </a:solidFill>
                <a:latin typeface="Arial" charset="0"/>
              </a:defRPr>
            </a:lvl6pPr>
            <a:lvl7pPr eaLnBrk="0" fontAlgn="base" hangingPunct="0">
              <a:spcAft>
                <a:spcPct val="0"/>
              </a:spcAft>
              <a:buClr>
                <a:srgbClr val="00C0B5"/>
              </a:buClr>
              <a:buFont typeface="Arial" charset="0"/>
              <a:buChar char="»"/>
              <a:defRPr sz="1200">
                <a:solidFill>
                  <a:schemeClr val="tx1"/>
                </a:solidFill>
                <a:latin typeface="Arial" charset="0"/>
              </a:defRPr>
            </a:lvl7pPr>
            <a:lvl8pPr eaLnBrk="0" fontAlgn="base" hangingPunct="0">
              <a:spcAft>
                <a:spcPct val="0"/>
              </a:spcAft>
              <a:buClr>
                <a:srgbClr val="00C0B5"/>
              </a:buClr>
              <a:buFont typeface="Arial" charset="0"/>
              <a:buChar char="»"/>
              <a:defRPr sz="1200">
                <a:solidFill>
                  <a:schemeClr val="tx1"/>
                </a:solidFill>
                <a:latin typeface="Arial" charset="0"/>
              </a:defRPr>
            </a:lvl8pPr>
            <a:lvl9pPr eaLnBrk="0" fontAlgn="base" hangingPunct="0">
              <a:spcAft>
                <a:spcPct val="0"/>
              </a:spcAft>
              <a:buClr>
                <a:srgbClr val="00C0B5"/>
              </a:buClr>
              <a:buFont typeface="Arial" charset="0"/>
              <a:buChar char="»"/>
              <a:defRPr sz="1200">
                <a:solidFill>
                  <a:schemeClr val="tx1"/>
                </a:solidFill>
                <a:latin typeface="Arial" charset="0"/>
              </a:defRPr>
            </a:lvl9pPr>
          </a:lstStyle>
          <a:p>
            <a:pPr algn="ctr" defTabSz="457200" eaLnBrk="1" hangingPunct="1"/>
            <a:r>
              <a:rPr lang="en-GB" altLang="en-US" sz="2800" u="sng" dirty="0"/>
              <a:t>Debt Profile</a:t>
            </a:r>
          </a:p>
        </p:txBody>
      </p:sp>
      <p:graphicFrame>
        <p:nvGraphicFramePr>
          <p:cNvPr id="3" name="Chart 3"/>
          <p:cNvGraphicFramePr>
            <a:graphicFrameLocks/>
          </p:cNvGraphicFramePr>
          <p:nvPr>
            <p:extLst>
              <p:ext uri="{D42A27DB-BD31-4B8C-83A1-F6EECF244321}">
                <p14:modId xmlns:p14="http://schemas.microsoft.com/office/powerpoint/2010/main" val="1624338836"/>
              </p:ext>
            </p:extLst>
          </p:nvPr>
        </p:nvGraphicFramePr>
        <p:xfrm>
          <a:off x="323850" y="692696"/>
          <a:ext cx="8784654" cy="5472608"/>
        </p:xfrm>
        <a:graphic>
          <a:graphicData uri="http://schemas.openxmlformats.org/presentationml/2006/ole">
            <mc:AlternateContent xmlns:mc="http://schemas.openxmlformats.org/markup-compatibility/2006">
              <mc:Choice xmlns:v="urn:schemas-microsoft-com:vml" Requires="v">
                <p:oleObj spid="_x0000_s2058" name="Chart" r:id="rId4" imgW="8242506" imgH="5291787" progId="Excel.Chart.8">
                  <p:embed/>
                </p:oleObj>
              </mc:Choice>
              <mc:Fallback>
                <p:oleObj name="Chart" r:id="rId4" imgW="8242506" imgH="5291787"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692696"/>
                        <a:ext cx="8784654" cy="5472608"/>
                      </a:xfrm>
                      <a:prstGeom prst="rect">
                        <a:avLst/>
                      </a:prstGeom>
                      <a:noFill/>
                    </p:spPr>
                  </p:pic>
                </p:oleObj>
              </mc:Fallback>
            </mc:AlternateContent>
          </a:graphicData>
        </a:graphic>
      </p:graphicFrame>
    </p:spTree>
    <p:extLst>
      <p:ext uri="{BB962C8B-B14F-4D97-AF65-F5344CB8AC3E}">
        <p14:creationId xmlns:p14="http://schemas.microsoft.com/office/powerpoint/2010/main" val="1383049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idx="4294967295"/>
          </p:nvPr>
        </p:nvSpPr>
        <p:spPr>
          <a:xfrm>
            <a:off x="323850" y="44450"/>
            <a:ext cx="6875463" cy="647700"/>
          </a:xfrm>
          <a:prstGeom prst="rect">
            <a:avLst/>
          </a:prstGeom>
        </p:spPr>
        <p:txBody>
          <a:bodyPr/>
          <a:lstStyle/>
          <a:p>
            <a:pPr eaLnBrk="1" hangingPunct="1"/>
            <a:r>
              <a:rPr lang="en-GB" altLang="en-US" sz="2800" u="sng" dirty="0" smtClean="0">
                <a:latin typeface="Arial" charset="0"/>
              </a:rPr>
              <a:t>Debt Recovery</a:t>
            </a:r>
          </a:p>
        </p:txBody>
      </p:sp>
      <p:sp>
        <p:nvSpPr>
          <p:cNvPr id="6" name="Rectangle 5"/>
          <p:cNvSpPr/>
          <p:nvPr/>
        </p:nvSpPr>
        <p:spPr>
          <a:xfrm>
            <a:off x="442913" y="549275"/>
            <a:ext cx="8232775" cy="5970588"/>
          </a:xfrm>
          <a:prstGeom prst="rect">
            <a:avLst/>
          </a:prstGeom>
        </p:spPr>
        <p:txBody>
          <a:bodyPr>
            <a:spAutoFit/>
          </a:bodyPr>
          <a:lstStyle/>
          <a:p>
            <a:pPr algn="just" eaLnBrk="1" hangingPunct="1">
              <a:defRPr/>
            </a:pPr>
            <a:r>
              <a:rPr lang="en-GB" b="1" dirty="0"/>
              <a:t>High Performer</a:t>
            </a:r>
          </a:p>
          <a:p>
            <a:pPr marL="285750" indent="-285750" algn="just" eaLnBrk="1" hangingPunct="1">
              <a:buFont typeface="Arial" panose="020B0604020202020204" pitchFamily="34" charset="0"/>
              <a:buChar char="•"/>
              <a:defRPr/>
            </a:pPr>
            <a:r>
              <a:rPr lang="en-GB" dirty="0"/>
              <a:t>One LA who have performed well in debt recovery raised staff awareness of the impacts of the subsidy regime, reviewed their overpayment recovery policies and procedures and encouraged maximisation of recovery through existing channels such as Direct Earnings Attachments</a:t>
            </a:r>
          </a:p>
          <a:p>
            <a:pPr marL="285750" indent="-285750" algn="just" eaLnBrk="1" hangingPunct="1">
              <a:buFont typeface="Arial" panose="020B0604020202020204" pitchFamily="34" charset="0"/>
              <a:buChar char="•"/>
              <a:defRPr/>
            </a:pPr>
            <a:endParaRPr lang="en-GB" sz="1000" dirty="0"/>
          </a:p>
          <a:p>
            <a:pPr marL="285750" indent="-285750" algn="just" eaLnBrk="1" hangingPunct="1">
              <a:buFont typeface="Arial" panose="020B0604020202020204" pitchFamily="34" charset="0"/>
              <a:buChar char="•"/>
              <a:defRPr/>
            </a:pPr>
            <a:r>
              <a:rPr lang="en-GB" dirty="0"/>
              <a:t>This resulted in recovery of £1.23 million of HB overpayments in 2015, with a recovery rate more than 50% higher than the national average</a:t>
            </a:r>
          </a:p>
          <a:p>
            <a:pPr marL="285750" indent="-285750" algn="just" eaLnBrk="1" hangingPunct="1">
              <a:buFont typeface="Arial" panose="020B0604020202020204" pitchFamily="34" charset="0"/>
              <a:buChar char="•"/>
              <a:defRPr/>
            </a:pPr>
            <a:endParaRPr lang="en-GB" sz="1000" dirty="0"/>
          </a:p>
          <a:p>
            <a:pPr marL="285750" indent="-285750" algn="just" eaLnBrk="1" hangingPunct="1">
              <a:buFont typeface="Arial" panose="020B0604020202020204" pitchFamily="34" charset="0"/>
              <a:buChar char="•"/>
              <a:defRPr/>
            </a:pPr>
            <a:r>
              <a:rPr lang="en-GB" dirty="0"/>
              <a:t>That additional 50% equates to £540,000 in increased revenue for the council</a:t>
            </a:r>
          </a:p>
          <a:p>
            <a:pPr algn="just" eaLnBrk="1" hangingPunct="1">
              <a:defRPr/>
            </a:pPr>
            <a:r>
              <a:rPr lang="en-GB" dirty="0"/>
              <a:t> </a:t>
            </a:r>
          </a:p>
          <a:p>
            <a:pPr algn="just" eaLnBrk="1" hangingPunct="1">
              <a:defRPr/>
            </a:pPr>
            <a:r>
              <a:rPr lang="en-GB" b="1" dirty="0"/>
              <a:t>Low Performer</a:t>
            </a:r>
          </a:p>
          <a:p>
            <a:pPr marL="285750" indent="-285750" algn="just" eaLnBrk="1" hangingPunct="1">
              <a:buFont typeface="Arial" panose="020B0604020202020204" pitchFamily="34" charset="0"/>
              <a:buChar char="•"/>
              <a:defRPr/>
            </a:pPr>
            <a:r>
              <a:rPr lang="en-GB" dirty="0"/>
              <a:t>Characteristics of an LA with lower performing debt recovery include a failure to regularly review recovery rates, failure to make best use of existing debt recovery channels and debts being recovered over unrealistic periods </a:t>
            </a:r>
          </a:p>
          <a:p>
            <a:pPr marL="285750" indent="-285750" algn="just" eaLnBrk="1" hangingPunct="1">
              <a:buFont typeface="Arial" panose="020B0604020202020204" pitchFamily="34" charset="0"/>
              <a:buChar char="•"/>
              <a:defRPr/>
            </a:pPr>
            <a:endParaRPr lang="en-GB" sz="1000" dirty="0"/>
          </a:p>
          <a:p>
            <a:pPr marL="285750" indent="-285750" algn="just" eaLnBrk="1" hangingPunct="1">
              <a:buFont typeface="Arial" panose="020B0604020202020204" pitchFamily="34" charset="0"/>
              <a:buChar char="•"/>
              <a:defRPr/>
            </a:pPr>
            <a:r>
              <a:rPr lang="en-GB" dirty="0"/>
              <a:t>One LA debt was being recovered at £1 per month, which would have taken 249 years to recoup!</a:t>
            </a:r>
          </a:p>
          <a:p>
            <a:pPr marL="285750" indent="-285750" algn="just" eaLnBrk="1" hangingPunct="1">
              <a:buFont typeface="Arial" panose="020B0604020202020204" pitchFamily="34" charset="0"/>
              <a:buChar char="•"/>
              <a:defRPr/>
            </a:pPr>
            <a:endParaRPr lang="en-GB" sz="1000" dirty="0"/>
          </a:p>
          <a:p>
            <a:pPr algn="just" eaLnBrk="1" hangingPunct="1">
              <a:defRPr/>
            </a:pPr>
            <a:endParaRPr lang="en-GB" dirty="0"/>
          </a:p>
          <a:p>
            <a:pPr algn="just" eaLnBrk="1" hangingPunct="1">
              <a:defRPr/>
            </a:pPr>
            <a:r>
              <a:rPr lang="en-GB" dirty="0"/>
              <a:t>HDD intend to write to those LAs that may benefit from some support in improving debt recovery performance</a:t>
            </a:r>
          </a:p>
        </p:txBody>
      </p:sp>
    </p:spTree>
    <p:extLst>
      <p:ext uri="{BB962C8B-B14F-4D97-AF65-F5344CB8AC3E}">
        <p14:creationId xmlns:p14="http://schemas.microsoft.com/office/powerpoint/2010/main" val="1268427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268760"/>
            <a:ext cx="8229600" cy="4857403"/>
          </a:xfrm>
          <a:prstGeom prst="rect">
            <a:avLst/>
          </a:prstGeom>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342900" indent="-342900" algn="l">
              <a:buFont typeface="Arial" panose="020B0604020202020204" pitchFamily="34" charset="0"/>
              <a:buChar char="•"/>
            </a:pPr>
            <a:r>
              <a:rPr lang="en-GB" sz="2400" b="1" kern="0" dirty="0" smtClean="0">
                <a:latin typeface="Arial" panose="020B0604020202020204" pitchFamily="34" charset="0"/>
                <a:cs typeface="Arial" panose="020B0604020202020204" pitchFamily="34" charset="0"/>
              </a:rPr>
              <a:t>Fraud &amp; Error Incentive Scheme </a:t>
            </a:r>
          </a:p>
          <a:p>
            <a:pPr marL="342900" indent="-342900" algn="l">
              <a:buFont typeface="Arial" panose="020B0604020202020204" pitchFamily="34" charset="0"/>
              <a:buChar char="•"/>
            </a:pPr>
            <a:endParaRPr lang="en-GB" sz="2400" b="1" kern="0" dirty="0" smtClean="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400" b="1" kern="0" dirty="0">
                <a:latin typeface="Arial" panose="020B0604020202020204" pitchFamily="34" charset="0"/>
                <a:cs typeface="Arial" panose="020B0604020202020204" pitchFamily="34" charset="0"/>
              </a:rPr>
              <a:t>Right Benefit Initiative 2017/18 (FERIS3)</a:t>
            </a:r>
          </a:p>
          <a:p>
            <a:pPr marL="342900" indent="-342900" algn="l">
              <a:buFont typeface="Arial" panose="020B0604020202020204" pitchFamily="34" charset="0"/>
              <a:buChar char="•"/>
            </a:pPr>
            <a:endParaRPr lang="en-GB" sz="2400" b="1" kern="0" dirty="0" smtClean="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400" b="1" kern="0" dirty="0" smtClean="0">
                <a:latin typeface="Arial" panose="020B0604020202020204" pitchFamily="34" charset="0"/>
                <a:cs typeface="Arial" panose="020B0604020202020204" pitchFamily="34" charset="0"/>
              </a:rPr>
              <a:t>Wider Use of Real Time Information (WURTI) </a:t>
            </a:r>
          </a:p>
          <a:p>
            <a:pPr marL="342900" indent="-342900" algn="l">
              <a:buFont typeface="Arial" panose="020B0604020202020204" pitchFamily="34" charset="0"/>
              <a:buChar char="•"/>
            </a:pPr>
            <a:endParaRPr lang="en-GB" sz="2400" b="1" kern="0" dirty="0" smtClean="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400" b="1" kern="0" dirty="0" smtClean="0">
                <a:latin typeface="Arial" panose="020B0604020202020204" pitchFamily="34" charset="0"/>
                <a:cs typeface="Arial" panose="020B0604020202020204" pitchFamily="34" charset="0"/>
              </a:rPr>
              <a:t>HB Debt &amp; the Payment Deduction Project (PDP)</a:t>
            </a:r>
          </a:p>
          <a:p>
            <a:pPr marL="342900" indent="-342900" algn="l">
              <a:buFont typeface="Arial" panose="020B0604020202020204" pitchFamily="34" charset="0"/>
              <a:buChar char="•"/>
            </a:pPr>
            <a:endParaRPr lang="en-GB" sz="2400" b="1" kern="0" dirty="0" smtClean="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400" b="1" kern="0" dirty="0" smtClean="0">
                <a:latin typeface="Arial" panose="020B0604020202020204" pitchFamily="34" charset="0"/>
                <a:cs typeface="Arial" panose="020B0604020202020204" pitchFamily="34" charset="0"/>
              </a:rPr>
              <a:t>HB Fraud Referrals Process</a:t>
            </a:r>
            <a:endParaRPr lang="en-GB" sz="2400" b="1" kern="0" dirty="0">
              <a:latin typeface="Arial" panose="020B0604020202020204" pitchFamily="34" charset="0"/>
              <a:cs typeface="Arial" panose="020B0604020202020204" pitchFamily="34" charset="0"/>
            </a:endParaRPr>
          </a:p>
        </p:txBody>
      </p:sp>
      <p:sp>
        <p:nvSpPr>
          <p:cNvPr id="4"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kern="0" dirty="0" smtClean="0"/>
              <a:t>Contents</a:t>
            </a:r>
            <a:endParaRPr lang="en-GB" kern="0" dirty="0"/>
          </a:p>
        </p:txBody>
      </p:sp>
    </p:spTree>
    <p:extLst>
      <p:ext uri="{BB962C8B-B14F-4D97-AF65-F5344CB8AC3E}">
        <p14:creationId xmlns:p14="http://schemas.microsoft.com/office/powerpoint/2010/main" val="3201337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idx="4294967295"/>
          </p:nvPr>
        </p:nvSpPr>
        <p:spPr>
          <a:xfrm>
            <a:off x="323850" y="115888"/>
            <a:ext cx="6875463" cy="806450"/>
          </a:xfrm>
          <a:prstGeom prst="rect">
            <a:avLst/>
          </a:prstGeom>
        </p:spPr>
        <p:txBody>
          <a:bodyPr/>
          <a:lstStyle/>
          <a:p>
            <a:pPr eaLnBrk="1" hangingPunct="1"/>
            <a:r>
              <a:rPr lang="en-GB" altLang="en-US" sz="2800" u="sng" dirty="0" smtClean="0">
                <a:latin typeface="Arial" charset="0"/>
              </a:rPr>
              <a:t>Payment Deduction Project (PDP)</a:t>
            </a:r>
          </a:p>
        </p:txBody>
      </p:sp>
      <p:sp>
        <p:nvSpPr>
          <p:cNvPr id="10243" name="Rectangle 1"/>
          <p:cNvSpPr>
            <a:spLocks noChangeArrowheads="1"/>
          </p:cNvSpPr>
          <p:nvPr/>
        </p:nvSpPr>
        <p:spPr bwMode="auto">
          <a:xfrm>
            <a:off x="422275" y="669925"/>
            <a:ext cx="84248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eaLnBrk="1" hangingPunct="1">
              <a:buFont typeface="Arial" panose="020B0604020202020204" pitchFamily="34" charset="0"/>
              <a:buChar char="•"/>
              <a:defRPr/>
            </a:pPr>
            <a:r>
              <a:rPr lang="en-GB" altLang="en-US" dirty="0"/>
              <a:t>The introduction of UC saw DWP review how they managed the continued recovery of outstanding LA HB debt (for cases no longer on HB)</a:t>
            </a:r>
          </a:p>
          <a:p>
            <a:pPr marL="285750" indent="-285750" algn="just" eaLnBrk="1" hangingPunct="1">
              <a:buFont typeface="Arial" panose="020B0604020202020204" pitchFamily="34" charset="0"/>
              <a:buChar char="•"/>
              <a:defRPr/>
            </a:pPr>
            <a:endParaRPr lang="en-GB" altLang="en-US" dirty="0"/>
          </a:p>
          <a:p>
            <a:pPr marL="285750" indent="-285750" algn="just" eaLnBrk="1" hangingPunct="1">
              <a:buFont typeface="Arial" panose="020B0604020202020204" pitchFamily="34" charset="0"/>
              <a:buChar char="•"/>
              <a:defRPr/>
            </a:pPr>
            <a:r>
              <a:rPr lang="en-GB" altLang="en-US" dirty="0"/>
              <a:t>UC and the Payments Deduction Project (PDP)</a:t>
            </a:r>
            <a:r>
              <a:rPr lang="en-GB" altLang="en-US" b="1" dirty="0"/>
              <a:t> </a:t>
            </a:r>
            <a:r>
              <a:rPr lang="en-GB" altLang="en-US" dirty="0"/>
              <a:t>have developed a digital system to ensure all HB debt can be referred for recovery from DWP benefits electronically (including potential recovery from DWP legacy benefits)</a:t>
            </a:r>
          </a:p>
          <a:p>
            <a:pPr marL="285750" indent="-285750" algn="just" eaLnBrk="1" hangingPunct="1">
              <a:buFont typeface="Arial" panose="020B0604020202020204" pitchFamily="34" charset="0"/>
              <a:buChar char="•"/>
              <a:defRPr/>
            </a:pPr>
            <a:endParaRPr lang="en-GB" altLang="en-US" dirty="0"/>
          </a:p>
          <a:p>
            <a:pPr marL="285750" indent="-285750" algn="just" eaLnBrk="1" hangingPunct="1">
              <a:buFont typeface="Arial" panose="020B0604020202020204" pitchFamily="34" charset="0"/>
              <a:buChar char="•"/>
              <a:defRPr/>
            </a:pPr>
            <a:r>
              <a:rPr lang="en-GB" altLang="en-US" dirty="0"/>
              <a:t>The interface allows the following data transfer functionality:</a:t>
            </a:r>
          </a:p>
          <a:p>
            <a:pPr marL="285750" indent="-285750" algn="just" eaLnBrk="1" hangingPunct="1">
              <a:buFont typeface="Arial" panose="020B0604020202020204" pitchFamily="34" charset="0"/>
              <a:buChar char="•"/>
              <a:defRPr/>
            </a:pPr>
            <a:endParaRPr lang="en-GB" altLang="en-US" dirty="0"/>
          </a:p>
          <a:p>
            <a:pPr marL="285750" indent="69850" algn="just" eaLnBrk="1" hangingPunct="1">
              <a:buFont typeface="Wingdings" panose="05000000000000000000" pitchFamily="2" charset="2"/>
              <a:buChar char="Ø"/>
              <a:defRPr/>
            </a:pPr>
            <a:r>
              <a:rPr lang="en-GB" altLang="en-US" dirty="0"/>
              <a:t> LAs are able to refer outstanding HB debt (</a:t>
            </a:r>
            <a:r>
              <a:rPr lang="en-GB" altLang="en-US" i="1" dirty="0"/>
              <a:t>Referrals</a:t>
            </a:r>
            <a:r>
              <a:rPr lang="en-GB" altLang="en-US" dirty="0"/>
              <a:t>)</a:t>
            </a:r>
          </a:p>
          <a:p>
            <a:pPr marL="285750" indent="69850" algn="just" eaLnBrk="1" hangingPunct="1">
              <a:buFont typeface="Wingdings" panose="05000000000000000000" pitchFamily="2" charset="2"/>
              <a:buChar char="Ø"/>
              <a:defRPr/>
            </a:pPr>
            <a:r>
              <a:rPr lang="en-GB" altLang="en-US" dirty="0"/>
              <a:t> LA notifications of revised debt balance can be sent to DWP Debt Management (</a:t>
            </a:r>
            <a:r>
              <a:rPr lang="en-GB" altLang="en-US" i="1" dirty="0"/>
              <a:t>Revisions</a:t>
            </a:r>
            <a:r>
              <a:rPr lang="en-GB" altLang="en-US" dirty="0"/>
              <a:t>)</a:t>
            </a:r>
          </a:p>
          <a:p>
            <a:pPr marL="285750" indent="69850" algn="just" eaLnBrk="1" hangingPunct="1">
              <a:buFont typeface="Wingdings" panose="05000000000000000000" pitchFamily="2" charset="2"/>
              <a:buChar char="Ø"/>
              <a:defRPr/>
            </a:pPr>
            <a:r>
              <a:rPr lang="en-GB" altLang="en-US" dirty="0"/>
              <a:t> the return of debts by Debt Management to LAs where appropriate (</a:t>
            </a:r>
            <a:r>
              <a:rPr lang="en-GB" altLang="en-US" i="1" dirty="0"/>
              <a:t>Cessations</a:t>
            </a:r>
            <a:r>
              <a:rPr lang="en-GB" altLang="en-US" dirty="0"/>
              <a:t>)</a:t>
            </a:r>
          </a:p>
          <a:p>
            <a:pPr marL="285750" indent="69850" algn="just" eaLnBrk="1" hangingPunct="1">
              <a:buFont typeface="Wingdings" panose="05000000000000000000" pitchFamily="2" charset="2"/>
              <a:buChar char="Ø"/>
              <a:defRPr/>
            </a:pPr>
            <a:r>
              <a:rPr lang="en-GB" altLang="en-US" dirty="0"/>
              <a:t> the recall of debts by the LAs (</a:t>
            </a:r>
            <a:r>
              <a:rPr lang="en-GB" altLang="en-US" i="1" dirty="0"/>
              <a:t>Recalls</a:t>
            </a:r>
            <a:r>
              <a:rPr lang="en-GB" altLang="en-US" dirty="0"/>
              <a:t>)</a:t>
            </a:r>
          </a:p>
          <a:p>
            <a:pPr marL="285750" indent="69850" algn="just" eaLnBrk="1" hangingPunct="1">
              <a:buFont typeface="Wingdings" panose="05000000000000000000" pitchFamily="2" charset="2"/>
              <a:buChar char="Ø"/>
              <a:defRPr/>
            </a:pPr>
            <a:r>
              <a:rPr lang="en-GB" altLang="en-US" dirty="0"/>
              <a:t> automated issue of the payment schedule of HB debt deductions to LAs</a:t>
            </a:r>
          </a:p>
          <a:p>
            <a:pPr marL="285750" indent="69850" algn="just" eaLnBrk="1" hangingPunct="1">
              <a:buFont typeface="Wingdings" panose="05000000000000000000" pitchFamily="2" charset="2"/>
              <a:buChar char="Ø"/>
              <a:defRPr/>
            </a:pPr>
            <a:endParaRPr lang="en-GB" altLang="en-US" dirty="0"/>
          </a:p>
        </p:txBody>
      </p:sp>
    </p:spTree>
    <p:extLst>
      <p:ext uri="{BB962C8B-B14F-4D97-AF65-F5344CB8AC3E}">
        <p14:creationId xmlns:p14="http://schemas.microsoft.com/office/powerpoint/2010/main" val="2971267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title" idx="4294967295"/>
          </p:nvPr>
        </p:nvSpPr>
        <p:spPr>
          <a:xfrm>
            <a:off x="323850" y="115888"/>
            <a:ext cx="6875463" cy="806450"/>
          </a:xfrm>
          <a:prstGeom prst="rect">
            <a:avLst/>
          </a:prstGeom>
        </p:spPr>
        <p:txBody>
          <a:bodyPr/>
          <a:lstStyle/>
          <a:p>
            <a:pPr eaLnBrk="1" hangingPunct="1"/>
            <a:r>
              <a:rPr lang="en-GB" altLang="en-US" sz="2800" u="sng" dirty="0" smtClean="0">
                <a:latin typeface="Arial" charset="0"/>
              </a:rPr>
              <a:t>Payment Deduction Project (PDP)</a:t>
            </a:r>
          </a:p>
        </p:txBody>
      </p:sp>
      <p:sp>
        <p:nvSpPr>
          <p:cNvPr id="10243" name="Rectangle 1"/>
          <p:cNvSpPr>
            <a:spLocks noChangeArrowheads="1"/>
          </p:cNvSpPr>
          <p:nvPr/>
        </p:nvSpPr>
        <p:spPr bwMode="auto">
          <a:xfrm>
            <a:off x="422275" y="738188"/>
            <a:ext cx="842486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eaLnBrk="1" hangingPunct="1">
              <a:buFont typeface="Arial" panose="020B0604020202020204" pitchFamily="34" charset="0"/>
              <a:buChar char="•"/>
              <a:defRPr/>
            </a:pPr>
            <a:r>
              <a:rPr lang="en-GB" altLang="en-US" dirty="0"/>
              <a:t>The introduction of this digital interface replaced the previous manual process and while it is a positive step in supporting debt recovery, there have been some issues that DWP are working to overcome</a:t>
            </a:r>
          </a:p>
          <a:p>
            <a:pPr marL="285750" indent="-285750" algn="just" eaLnBrk="1" hangingPunct="1">
              <a:buFont typeface="Arial" panose="020B0604020202020204" pitchFamily="34" charset="0"/>
              <a:buChar char="•"/>
              <a:defRPr/>
            </a:pPr>
            <a:endParaRPr lang="en-GB" altLang="en-US" dirty="0"/>
          </a:p>
          <a:p>
            <a:pPr marL="285750" indent="-285750" algn="just" eaLnBrk="1" hangingPunct="1">
              <a:buFont typeface="Arial" panose="020B0604020202020204" pitchFamily="34" charset="0"/>
              <a:buChar char="•"/>
              <a:defRPr/>
            </a:pPr>
            <a:r>
              <a:rPr lang="en-GB" altLang="en-US" dirty="0"/>
              <a:t>In February 2017 a letter was issued to all Benefits and Revenues managers acknowledging issues including:</a:t>
            </a:r>
          </a:p>
          <a:p>
            <a:pPr marL="285750" indent="-285750" algn="just" eaLnBrk="1" hangingPunct="1">
              <a:buFont typeface="Arial" panose="020B0604020202020204" pitchFamily="34" charset="0"/>
              <a:buChar char="•"/>
              <a:defRPr/>
            </a:pPr>
            <a:endParaRPr lang="en-GB" altLang="en-US" dirty="0"/>
          </a:p>
          <a:p>
            <a:pPr marL="285750" indent="-285750" algn="just" eaLnBrk="1" hangingPunct="1">
              <a:buFont typeface="Wingdings" panose="05000000000000000000" pitchFamily="2" charset="2"/>
              <a:buChar char="Ø"/>
              <a:defRPr/>
            </a:pPr>
            <a:r>
              <a:rPr lang="en-GB" altLang="en-US" dirty="0"/>
              <a:t>Non-genuine Revisions and the work being done with the relevant IT suppliers to review and resolve these</a:t>
            </a:r>
          </a:p>
          <a:p>
            <a:pPr algn="just" eaLnBrk="1" hangingPunct="1">
              <a:defRPr/>
            </a:pPr>
            <a:endParaRPr lang="en-GB" altLang="en-US" dirty="0"/>
          </a:p>
          <a:p>
            <a:pPr marL="285750" indent="-285750" algn="just" eaLnBrk="1" hangingPunct="1">
              <a:buFont typeface="Wingdings" panose="05000000000000000000" pitchFamily="2" charset="2"/>
              <a:buChar char="Ø"/>
              <a:defRPr/>
            </a:pPr>
            <a:r>
              <a:rPr lang="en-GB" altLang="en-US" dirty="0"/>
              <a:t>Revisions with mismatching reference numbers, the data cleanse work carried out, the guidance provided to all affected LAs</a:t>
            </a:r>
          </a:p>
          <a:p>
            <a:pPr marL="285750" indent="-285750" algn="just" eaLnBrk="1" hangingPunct="1">
              <a:buFont typeface="Wingdings" panose="05000000000000000000" pitchFamily="2" charset="2"/>
              <a:buChar char="Ø"/>
              <a:defRPr/>
            </a:pPr>
            <a:endParaRPr lang="en-GB" altLang="en-US" dirty="0"/>
          </a:p>
          <a:p>
            <a:pPr marL="285750" indent="-285750" algn="just" eaLnBrk="1" hangingPunct="1">
              <a:buFont typeface="Wingdings" panose="05000000000000000000" pitchFamily="2" charset="2"/>
              <a:buChar char="Ø"/>
              <a:defRPr/>
            </a:pPr>
            <a:r>
              <a:rPr lang="en-GB" altLang="en-US" dirty="0"/>
              <a:t>Reconciliation of the overall HB debt position and the engagement with POG to agree a way forward</a:t>
            </a:r>
          </a:p>
          <a:p>
            <a:pPr algn="just" eaLnBrk="1" hangingPunct="1">
              <a:defRPr/>
            </a:pPr>
            <a:endParaRPr lang="en-GB" altLang="en-US" dirty="0"/>
          </a:p>
          <a:p>
            <a:pPr marL="285750" indent="-285750" algn="just" eaLnBrk="1" hangingPunct="1">
              <a:buFont typeface="Wingdings" panose="05000000000000000000" pitchFamily="2" charset="2"/>
              <a:buChar char="Ø"/>
              <a:defRPr/>
            </a:pPr>
            <a:r>
              <a:rPr lang="en-GB" altLang="en-US" dirty="0"/>
              <a:t>Recall delays in the return of debts to LAs following a cessation request. Debt Management will provide further communication on this issue at a later date</a:t>
            </a:r>
          </a:p>
          <a:p>
            <a:pPr marL="285750" indent="-285750" algn="just" eaLnBrk="1" hangingPunct="1">
              <a:buFont typeface="Wingdings" panose="05000000000000000000" pitchFamily="2" charset="2"/>
              <a:buChar char="Ø"/>
              <a:defRPr/>
            </a:pPr>
            <a:endParaRPr lang="en-GB" altLang="en-US" dirty="0"/>
          </a:p>
          <a:p>
            <a:pPr marL="285750" indent="-285750" algn="just" eaLnBrk="1" hangingPunct="1">
              <a:buFont typeface="Arial" panose="020B0604020202020204" pitchFamily="34" charset="0"/>
              <a:buChar char="•"/>
              <a:defRPr/>
            </a:pPr>
            <a:r>
              <a:rPr lang="en-GB" altLang="en-US" dirty="0"/>
              <a:t>Further communication will be shared as issue resolution is progressed</a:t>
            </a:r>
          </a:p>
        </p:txBody>
      </p:sp>
    </p:spTree>
    <p:extLst>
      <p:ext uri="{BB962C8B-B14F-4D97-AF65-F5344CB8AC3E}">
        <p14:creationId xmlns:p14="http://schemas.microsoft.com/office/powerpoint/2010/main" val="1723911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34731" y="2079481"/>
            <a:ext cx="6102678" cy="4019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2" tIns="45680" rIns="91352" bIns="45680" numCol="1" anchor="t" anchorCtr="0" compatLnSpc="1">
            <a:prstTxWarp prst="textNoShape">
              <a:avLst/>
            </a:prstTxWarp>
            <a:noAutofit/>
          </a:bodyPr>
          <a:lstStyle>
            <a:lvl1pPr algn="l" defTabSz="456760" rtl="0" eaLnBrk="0" fontAlgn="base" hangingPunct="0">
              <a:spcBef>
                <a:spcPct val="0"/>
              </a:spcBef>
              <a:spcAft>
                <a:spcPct val="0"/>
              </a:spcAft>
              <a:defRPr sz="5400" kern="1200">
                <a:solidFill>
                  <a:schemeClr val="accent4"/>
                </a:solidFill>
                <a:latin typeface="Arial" charset="0"/>
                <a:ea typeface="+mj-ea"/>
                <a:cs typeface="+mj-cs"/>
              </a:defRPr>
            </a:lvl1pPr>
            <a:lvl2pPr algn="l" defTabSz="456760" rtl="0" eaLnBrk="0" fontAlgn="base" hangingPunct="0">
              <a:spcBef>
                <a:spcPct val="0"/>
              </a:spcBef>
              <a:spcAft>
                <a:spcPct val="0"/>
              </a:spcAft>
              <a:defRPr sz="2400">
                <a:solidFill>
                  <a:schemeClr val="tx1"/>
                </a:solidFill>
                <a:latin typeface="Arial" charset="0"/>
              </a:defRPr>
            </a:lvl2pPr>
            <a:lvl3pPr algn="l" defTabSz="456760" rtl="0" eaLnBrk="0" fontAlgn="base" hangingPunct="0">
              <a:spcBef>
                <a:spcPct val="0"/>
              </a:spcBef>
              <a:spcAft>
                <a:spcPct val="0"/>
              </a:spcAft>
              <a:defRPr sz="2400">
                <a:solidFill>
                  <a:schemeClr val="tx1"/>
                </a:solidFill>
                <a:latin typeface="Arial" charset="0"/>
              </a:defRPr>
            </a:lvl3pPr>
            <a:lvl4pPr algn="l" defTabSz="456760" rtl="0" eaLnBrk="0" fontAlgn="base" hangingPunct="0">
              <a:spcBef>
                <a:spcPct val="0"/>
              </a:spcBef>
              <a:spcAft>
                <a:spcPct val="0"/>
              </a:spcAft>
              <a:defRPr sz="2400">
                <a:solidFill>
                  <a:schemeClr val="tx1"/>
                </a:solidFill>
                <a:latin typeface="Arial" charset="0"/>
              </a:defRPr>
            </a:lvl4pPr>
            <a:lvl5pPr algn="l" defTabSz="456760" rtl="0" eaLnBrk="0" fontAlgn="base" hangingPunct="0">
              <a:spcBef>
                <a:spcPct val="0"/>
              </a:spcBef>
              <a:spcAft>
                <a:spcPct val="0"/>
              </a:spcAft>
              <a:defRPr sz="2400">
                <a:solidFill>
                  <a:schemeClr val="tx1"/>
                </a:solidFill>
                <a:latin typeface="Arial" charset="0"/>
              </a:defRPr>
            </a:lvl5pPr>
            <a:lvl6pPr marL="456760" algn="l" defTabSz="456760" rtl="0" fontAlgn="base">
              <a:spcBef>
                <a:spcPct val="0"/>
              </a:spcBef>
              <a:spcAft>
                <a:spcPct val="0"/>
              </a:spcAft>
              <a:defRPr sz="2400">
                <a:solidFill>
                  <a:schemeClr val="tx1"/>
                </a:solidFill>
                <a:latin typeface="Arial" charset="0"/>
              </a:defRPr>
            </a:lvl6pPr>
            <a:lvl7pPr marL="913520" algn="l" defTabSz="456760" rtl="0" fontAlgn="base">
              <a:spcBef>
                <a:spcPct val="0"/>
              </a:spcBef>
              <a:spcAft>
                <a:spcPct val="0"/>
              </a:spcAft>
              <a:defRPr sz="2400">
                <a:solidFill>
                  <a:schemeClr val="tx1"/>
                </a:solidFill>
                <a:latin typeface="Arial" charset="0"/>
              </a:defRPr>
            </a:lvl7pPr>
            <a:lvl8pPr marL="1370281" algn="l" defTabSz="456760" rtl="0" fontAlgn="base">
              <a:spcBef>
                <a:spcPct val="0"/>
              </a:spcBef>
              <a:spcAft>
                <a:spcPct val="0"/>
              </a:spcAft>
              <a:defRPr sz="2400">
                <a:solidFill>
                  <a:schemeClr val="tx1"/>
                </a:solidFill>
                <a:latin typeface="Arial" charset="0"/>
              </a:defRPr>
            </a:lvl8pPr>
            <a:lvl9pPr marL="1827041" algn="l" defTabSz="456760" rtl="0" fontAlgn="base">
              <a:spcBef>
                <a:spcPct val="0"/>
              </a:spcBef>
              <a:spcAft>
                <a:spcPct val="0"/>
              </a:spcAft>
              <a:defRPr sz="2400">
                <a:solidFill>
                  <a:schemeClr val="tx1"/>
                </a:solidFill>
                <a:latin typeface="Arial" charset="0"/>
              </a:defRPr>
            </a:lvl9pPr>
          </a:lstStyle>
          <a:p>
            <a:r>
              <a:rPr lang="en-GB" sz="3200" dirty="0" smtClean="0">
                <a:solidFill>
                  <a:schemeClr val="tx1"/>
                </a:solidFill>
              </a:rPr>
              <a:t>HB Fraud Referrals Process</a:t>
            </a:r>
            <a:endParaRPr lang="en-GB" sz="3200" dirty="0">
              <a:solidFill>
                <a:srgbClr val="00C0B5"/>
              </a:solidFill>
            </a:endParaRPr>
          </a:p>
          <a:p>
            <a:endParaRPr lang="en-GB" sz="3200" dirty="0" smtClean="0">
              <a:solidFill>
                <a:srgbClr val="00C0B5"/>
              </a:solidFill>
            </a:endParaRPr>
          </a:p>
          <a:p>
            <a:endParaRPr lang="en-GB" sz="3200" dirty="0">
              <a:solidFill>
                <a:srgbClr val="00C0B5"/>
              </a:solidFill>
            </a:endParaRPr>
          </a:p>
          <a:p>
            <a:endParaRPr lang="en-GB" sz="3200" dirty="0" smtClean="0">
              <a:solidFill>
                <a:srgbClr val="00C0B5"/>
              </a:solidFill>
            </a:endParaRPr>
          </a:p>
        </p:txBody>
      </p:sp>
    </p:spTree>
    <p:extLst>
      <p:ext uri="{BB962C8B-B14F-4D97-AF65-F5344CB8AC3E}">
        <p14:creationId xmlns:p14="http://schemas.microsoft.com/office/powerpoint/2010/main" val="13217129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8"/>
          <p:cNvSpPr txBox="1">
            <a:spLocks noChangeArrowheads="1"/>
          </p:cNvSpPr>
          <p:nvPr/>
        </p:nvSpPr>
        <p:spPr bwMode="auto">
          <a:xfrm>
            <a:off x="501535" y="809540"/>
            <a:ext cx="8181109"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285750" indent="-285750" algn="just" eaLnBrk="1" hangingPunct="1">
              <a:buFont typeface="Arial" charset="0"/>
              <a:buChar char="•"/>
            </a:pPr>
            <a:r>
              <a:rPr lang="en-GB" altLang="en-US" dirty="0">
                <a:cs typeface="Arial" charset="0"/>
              </a:rPr>
              <a:t>The Single Fraud Investigation Service (SFIS) Project brought together staff from DWP, LAs and HM Revenue and Customs (HMRC), enabling teams within DWP’s Fraud and Error Service (FES) to deliver a single fraud investigation across the full range of Welfare Benefits, including HB</a:t>
            </a:r>
          </a:p>
          <a:p>
            <a:pPr marL="285750" indent="-285750" algn="just" eaLnBrk="1" hangingPunct="1">
              <a:buFont typeface="Arial" charset="0"/>
              <a:buChar char="•"/>
            </a:pPr>
            <a:endParaRPr lang="en-GB" altLang="en-US" dirty="0">
              <a:cs typeface="Arial" charset="0"/>
            </a:endParaRPr>
          </a:p>
          <a:p>
            <a:pPr marL="285750" indent="-285750" algn="just" eaLnBrk="1" hangingPunct="1">
              <a:buFont typeface="Arial" charset="0"/>
              <a:buChar char="•"/>
            </a:pPr>
            <a:r>
              <a:rPr lang="en-GB" altLang="en-US" dirty="0">
                <a:cs typeface="Arial" charset="0"/>
              </a:rPr>
              <a:t>The transfer of over 900 LA staff to DWP aimed to ensure that skills, expertise and knowledge were maintained and that a local presence continued to exist</a:t>
            </a:r>
          </a:p>
          <a:p>
            <a:pPr marL="285750" indent="-285750" eaLnBrk="1" hangingPunct="1">
              <a:buFont typeface="Arial" panose="020B0604020202020204" pitchFamily="34" charset="0"/>
              <a:buChar char="•"/>
            </a:pPr>
            <a:endParaRPr lang="en-GB" altLang="en-US" dirty="0" smtClean="0">
              <a:cs typeface="Arial" panose="020B0604020202020204" pitchFamily="34" charset="0"/>
            </a:endParaRPr>
          </a:p>
          <a:p>
            <a:pPr marL="285750" indent="-285750" algn="just" eaLnBrk="1" hangingPunct="1">
              <a:buFont typeface="Arial" panose="020B0604020202020204" pitchFamily="34" charset="0"/>
              <a:buChar char="•"/>
            </a:pPr>
            <a:r>
              <a:rPr lang="en-GB" altLang="en-US" dirty="0" smtClean="0">
                <a:cs typeface="Arial" panose="020B0604020202020204" pitchFamily="34" charset="0"/>
              </a:rPr>
              <a:t>Concerns were expressed by LAs about the new fraud process. Confidence in the new arrangements has been patchy, with referrals reducing by approximately 75% in some areas and stopping altogether in others.</a:t>
            </a:r>
          </a:p>
          <a:p>
            <a:pPr marL="285750" indent="-285750" algn="just" eaLnBrk="1" hangingPunct="1">
              <a:buFont typeface="Arial" panose="020B0604020202020204" pitchFamily="34" charset="0"/>
              <a:buChar char="•"/>
            </a:pPr>
            <a:endParaRPr lang="en-GB" altLang="en-US" dirty="0">
              <a:cs typeface="Arial" panose="020B0604020202020204" pitchFamily="34" charset="0"/>
            </a:endParaRPr>
          </a:p>
          <a:p>
            <a:pPr marL="285750" indent="-285750" algn="just" eaLnBrk="1" hangingPunct="1">
              <a:buFont typeface="Arial" panose="020B0604020202020204" pitchFamily="34" charset="0"/>
              <a:buChar char="•"/>
            </a:pPr>
            <a:r>
              <a:rPr lang="en-GB" altLang="en-US" dirty="0" smtClean="0">
                <a:cs typeface="Arial" panose="020B0604020202020204" pitchFamily="34" charset="0"/>
              </a:rPr>
              <a:t>This means that HB Fraud is not being properly tackled, and tax-payers’ money is not being protected.</a:t>
            </a:r>
          </a:p>
          <a:p>
            <a:pPr marL="285750" indent="-285750" eaLnBrk="1" hangingPunct="1">
              <a:buFont typeface="Arial" panose="020B0604020202020204" pitchFamily="34" charset="0"/>
              <a:buChar char="•"/>
            </a:pPr>
            <a:endParaRPr lang="en-GB" altLang="en-US" dirty="0" smtClean="0">
              <a:cs typeface="Arial" panose="020B0604020202020204" pitchFamily="34" charset="0"/>
            </a:endParaRPr>
          </a:p>
          <a:p>
            <a:pPr eaLnBrk="1" hangingPunct="1"/>
            <a:endParaRPr lang="en-GB" altLang="en-US" dirty="0" smtClean="0">
              <a:cs typeface="Arial" panose="020B0604020202020204" pitchFamily="34" charset="0"/>
            </a:endParaRPr>
          </a:p>
          <a:p>
            <a:pPr eaLnBrk="1" hangingPunct="1"/>
            <a:endParaRPr lang="en-GB" altLang="en-US" b="1" dirty="0">
              <a:cs typeface="Arial" panose="020B0604020202020204" pitchFamily="34" charset="0"/>
            </a:endParaRPr>
          </a:p>
          <a:p>
            <a:pPr eaLnBrk="1" hangingPunct="1"/>
            <a:endParaRPr lang="en-GB" altLang="en-US" dirty="0">
              <a:cs typeface="Arial" panose="020B0604020202020204" pitchFamily="34" charset="0"/>
            </a:endParaRPr>
          </a:p>
        </p:txBody>
      </p:sp>
      <p:sp>
        <p:nvSpPr>
          <p:cNvPr id="5" name="Title 3"/>
          <p:cNvSpPr txBox="1">
            <a:spLocks/>
          </p:cNvSpPr>
          <p:nvPr/>
        </p:nvSpPr>
        <p:spPr>
          <a:xfrm>
            <a:off x="323850" y="115888"/>
            <a:ext cx="6875463" cy="8064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GB" altLang="en-US" sz="2800" u="sng" dirty="0" smtClean="0">
                <a:latin typeface="Arial" charset="0"/>
              </a:rPr>
              <a:t>Context</a:t>
            </a:r>
          </a:p>
        </p:txBody>
      </p:sp>
    </p:spTree>
    <p:extLst>
      <p:ext uri="{BB962C8B-B14F-4D97-AF65-F5344CB8AC3E}">
        <p14:creationId xmlns:p14="http://schemas.microsoft.com/office/powerpoint/2010/main" val="1160910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title" idx="4294967295"/>
          </p:nvPr>
        </p:nvSpPr>
        <p:spPr>
          <a:xfrm>
            <a:off x="323850" y="115888"/>
            <a:ext cx="6875463" cy="806450"/>
          </a:xfrm>
          <a:prstGeom prst="rect">
            <a:avLst/>
          </a:prstGeom>
        </p:spPr>
        <p:txBody>
          <a:bodyPr/>
          <a:lstStyle/>
          <a:p>
            <a:pPr eaLnBrk="1" hangingPunct="1"/>
            <a:r>
              <a:rPr lang="en-GB" altLang="en-US" sz="2800" u="sng" dirty="0" smtClean="0">
                <a:latin typeface="Arial" charset="0"/>
              </a:rPr>
              <a:t>Context</a:t>
            </a:r>
          </a:p>
        </p:txBody>
      </p:sp>
      <p:sp>
        <p:nvSpPr>
          <p:cNvPr id="45059" name="Rectangle 1"/>
          <p:cNvSpPr>
            <a:spLocks noChangeArrowheads="1"/>
          </p:cNvSpPr>
          <p:nvPr/>
        </p:nvSpPr>
        <p:spPr bwMode="auto">
          <a:xfrm>
            <a:off x="395288" y="749603"/>
            <a:ext cx="842486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anose="020B0604020202020204" pitchFamily="34" charset="0"/>
              <a:buChar char="•"/>
            </a:pPr>
            <a:r>
              <a:rPr lang="en-GB" altLang="en-US" dirty="0">
                <a:cs typeface="Arial" panose="020B0604020202020204" pitchFamily="34" charset="0"/>
              </a:rPr>
              <a:t>HDD undertook a sensitively handled independent review  of the process, working with DWP Fraud &amp; Error Service (FES) and LAs, and made 35 recommendations.  All have been accepted and most have already been implemented.  </a:t>
            </a:r>
          </a:p>
          <a:p>
            <a:pPr marL="285750" indent="-285750">
              <a:buFont typeface="Arial" panose="020B0604020202020204" pitchFamily="34" charset="0"/>
              <a:buChar char="•"/>
            </a:pPr>
            <a:endParaRPr lang="en-GB" altLang="en-US" dirty="0">
              <a:cs typeface="Arial" panose="020B0604020202020204" pitchFamily="34" charset="0"/>
            </a:endParaRPr>
          </a:p>
          <a:p>
            <a:pPr marL="285750" indent="-285750">
              <a:buFont typeface="Arial" panose="020B0604020202020204" pitchFamily="34" charset="0"/>
              <a:buChar char="•"/>
            </a:pPr>
            <a:r>
              <a:rPr lang="en-GB" altLang="en-US" dirty="0">
                <a:cs typeface="Arial" panose="020B0604020202020204" pitchFamily="34" charset="0"/>
              </a:rPr>
              <a:t>So some progress has been made, but there is still significant evidence that processes are not yet fully effective.</a:t>
            </a:r>
          </a:p>
        </p:txBody>
      </p:sp>
    </p:spTree>
    <p:extLst>
      <p:ext uri="{BB962C8B-B14F-4D97-AF65-F5344CB8AC3E}">
        <p14:creationId xmlns:p14="http://schemas.microsoft.com/office/powerpoint/2010/main" val="418348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8"/>
          <p:cNvSpPr txBox="1">
            <a:spLocks noChangeArrowheads="1"/>
          </p:cNvSpPr>
          <p:nvPr/>
        </p:nvSpPr>
        <p:spPr bwMode="auto">
          <a:xfrm>
            <a:off x="395536" y="671691"/>
            <a:ext cx="8796446" cy="658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GB" sz="2200" b="1" u="sng" dirty="0" smtClean="0">
                <a:ea typeface="ＭＳ Ｐゴシック" pitchFamily="-1" charset="-128"/>
                <a:cs typeface="Arial" panose="020B0604020202020204" pitchFamily="34" charset="0"/>
              </a:rPr>
              <a:t>Central Referral Service (formerly Referral Enhancement Service)</a:t>
            </a:r>
          </a:p>
          <a:p>
            <a:pPr>
              <a:defRPr/>
            </a:pPr>
            <a:r>
              <a:rPr lang="en-GB" b="1" dirty="0" smtClean="0">
                <a:ea typeface="ＭＳ Ｐゴシック" pitchFamily="-1" charset="-128"/>
                <a:cs typeface="Arial" panose="020B0604020202020204" pitchFamily="34" charset="0"/>
              </a:rPr>
              <a:t> </a:t>
            </a:r>
          </a:p>
          <a:p>
            <a:pPr>
              <a:defRPr/>
            </a:pPr>
            <a:r>
              <a:rPr lang="en-GB" dirty="0" smtClean="0">
                <a:ea typeface="ＭＳ Ｐゴシック" pitchFamily="-1" charset="-128"/>
                <a:cs typeface="Arial" panose="020B0604020202020204" pitchFamily="34" charset="0"/>
              </a:rPr>
              <a:t>A large number of the recommendations suggested improvements to this service. </a:t>
            </a:r>
          </a:p>
          <a:p>
            <a:pPr>
              <a:defRPr/>
            </a:pPr>
            <a:endParaRPr lang="en-GB" dirty="0">
              <a:ea typeface="ＭＳ Ｐゴシック" pitchFamily="-1" charset="-128"/>
              <a:cs typeface="Arial" panose="020B0604020202020204" pitchFamily="34" charset="0"/>
            </a:endParaRPr>
          </a:p>
          <a:p>
            <a:pPr>
              <a:defRPr/>
            </a:pPr>
            <a:r>
              <a:rPr lang="en-GB" dirty="0" smtClean="0">
                <a:ea typeface="ＭＳ Ｐゴシック" pitchFamily="-1" charset="-128"/>
                <a:cs typeface="Arial" panose="020B0604020202020204" pitchFamily="34" charset="0"/>
              </a:rPr>
              <a:t>By July 2016, CRS had:</a:t>
            </a:r>
          </a:p>
          <a:p>
            <a:pPr marL="285750" indent="-285750">
              <a:buFont typeface="Arial" pitchFamily="34" charset="0"/>
              <a:buChar char="•"/>
              <a:defRPr/>
            </a:pPr>
            <a:r>
              <a:rPr lang="en-GB" dirty="0" smtClean="0">
                <a:ea typeface="ＭＳ Ｐゴシック" pitchFamily="-1" charset="-128"/>
                <a:cs typeface="Arial" panose="020B0604020202020204" pitchFamily="34" charset="0"/>
              </a:rPr>
              <a:t>Centralised all HB fraud referrals. They now go directly to the team in Taunton and are fast-tracked from there into FES Local Service.</a:t>
            </a:r>
          </a:p>
          <a:p>
            <a:pPr marL="285750" indent="-285750">
              <a:buFont typeface="Arial" pitchFamily="34" charset="0"/>
              <a:buChar char="•"/>
              <a:defRPr/>
            </a:pPr>
            <a:r>
              <a:rPr lang="en-GB" dirty="0" smtClean="0">
                <a:ea typeface="ＭＳ Ｐゴシック" pitchFamily="-1" charset="-128"/>
                <a:cs typeface="Arial" panose="020B0604020202020204" pitchFamily="34" charset="0"/>
              </a:rPr>
              <a:t>Up-skilled the team at Taunton with HB and SHBE data training and produced supporting guidance, including ‘What makes a good referral’ for LAs to use.</a:t>
            </a:r>
          </a:p>
          <a:p>
            <a:pPr marL="285750" indent="-285750">
              <a:buFont typeface="Arial" pitchFamily="34" charset="0"/>
              <a:buChar char="•"/>
              <a:defRPr/>
            </a:pPr>
            <a:r>
              <a:rPr lang="en-GB" dirty="0" smtClean="0">
                <a:ea typeface="ＭＳ Ｐゴシック" pitchFamily="-1" charset="-128"/>
                <a:cs typeface="Arial" panose="020B0604020202020204" pitchFamily="34" charset="0"/>
              </a:rPr>
              <a:t>Removed the backlog of work.</a:t>
            </a:r>
          </a:p>
          <a:p>
            <a:pPr marL="285750" indent="-285750">
              <a:buFont typeface="Arial" pitchFamily="34" charset="0"/>
              <a:buChar char="•"/>
              <a:defRPr/>
            </a:pPr>
            <a:r>
              <a:rPr lang="en-GB" dirty="0" smtClean="0">
                <a:ea typeface="ＭＳ Ｐゴシック" pitchFamily="-1" charset="-128"/>
                <a:cs typeface="Arial" panose="020B0604020202020204" pitchFamily="34" charset="0"/>
              </a:rPr>
              <a:t>Introduced an auto-acknowledgement to LAs on receipt of a referral. CRS are currently taking steps to further improve this function.  </a:t>
            </a:r>
          </a:p>
          <a:p>
            <a:pPr marL="285750" indent="-285750">
              <a:buFont typeface="Arial" pitchFamily="34" charset="0"/>
              <a:buChar char="•"/>
              <a:defRPr/>
            </a:pPr>
            <a:endParaRPr lang="en-GB" dirty="0" smtClean="0">
              <a:ea typeface="ＭＳ Ｐゴシック" pitchFamily="-1" charset="-128"/>
              <a:cs typeface="Arial" panose="020B0604020202020204" pitchFamily="34" charset="0"/>
            </a:endParaRPr>
          </a:p>
          <a:p>
            <a:pPr>
              <a:defRPr/>
            </a:pPr>
            <a:r>
              <a:rPr lang="en-GB" sz="2200" b="1" u="sng" dirty="0" smtClean="0">
                <a:ea typeface="ＭＳ Ｐゴシック" pitchFamily="-1" charset="-128"/>
                <a:cs typeface="Arial" panose="020B0604020202020204" pitchFamily="34" charset="0"/>
              </a:rPr>
              <a:t>Collaborative working</a:t>
            </a:r>
          </a:p>
          <a:p>
            <a:pPr>
              <a:defRPr/>
            </a:pPr>
            <a:endParaRPr lang="en-GB" b="1" dirty="0" smtClean="0">
              <a:ea typeface="ＭＳ Ｐゴシック" pitchFamily="-1" charset="-128"/>
              <a:cs typeface="Arial" panose="020B0604020202020204" pitchFamily="34" charset="0"/>
            </a:endParaRPr>
          </a:p>
          <a:p>
            <a:pPr>
              <a:defRPr/>
            </a:pPr>
            <a:r>
              <a:rPr lang="en-GB" dirty="0" smtClean="0">
                <a:ea typeface="ＭＳ Ｐゴシック" pitchFamily="-1" charset="-128"/>
              </a:rPr>
              <a:t>All </a:t>
            </a:r>
            <a:r>
              <a:rPr lang="en-GB" dirty="0">
                <a:ea typeface="ＭＳ Ｐゴシック" pitchFamily="-1" charset="-128"/>
              </a:rPr>
              <a:t>FES Group managers have </a:t>
            </a:r>
            <a:r>
              <a:rPr lang="en-GB" dirty="0" smtClean="0">
                <a:ea typeface="ＭＳ Ｐゴシック" pitchFamily="-1" charset="-128"/>
              </a:rPr>
              <a:t>agreed, as of July 2016, to </a:t>
            </a:r>
            <a:r>
              <a:rPr lang="en-GB" dirty="0">
                <a:ea typeface="ＭＳ Ｐゴシック" pitchFamily="-1" charset="-128"/>
              </a:rPr>
              <a:t>ensure their teams are working collaboratively with local LAs. We obviously hope that LA counterparts will reciprocate this </a:t>
            </a:r>
            <a:r>
              <a:rPr lang="en-GB" dirty="0" smtClean="0">
                <a:ea typeface="ＭＳ Ｐゴシック" pitchFamily="-1" charset="-128"/>
              </a:rPr>
              <a:t>approach.  Good liaison is absolutely critical to ensure </a:t>
            </a:r>
            <a:r>
              <a:rPr lang="en-GB" dirty="0">
                <a:ea typeface="ＭＳ Ｐゴシック" pitchFamily="-1" charset="-128"/>
              </a:rPr>
              <a:t>that </a:t>
            </a:r>
            <a:r>
              <a:rPr lang="en-GB" dirty="0" smtClean="0">
                <a:ea typeface="ＭＳ Ｐゴシック" pitchFamily="-1" charset="-128"/>
              </a:rPr>
              <a:t>local  </a:t>
            </a:r>
            <a:r>
              <a:rPr lang="en-GB" dirty="0">
                <a:ea typeface="ＭＳ Ｐゴシック" pitchFamily="-1" charset="-128"/>
              </a:rPr>
              <a:t>issues are resolved through local </a:t>
            </a:r>
            <a:r>
              <a:rPr lang="en-GB" dirty="0" smtClean="0">
                <a:ea typeface="ＭＳ Ｐゴシック" pitchFamily="-1" charset="-128"/>
              </a:rPr>
              <a:t>discussion.</a:t>
            </a:r>
            <a:endParaRPr lang="en-GB" dirty="0">
              <a:ea typeface="ＭＳ Ｐゴシック" pitchFamily="-1" charset="-128"/>
            </a:endParaRPr>
          </a:p>
          <a:p>
            <a:pPr>
              <a:defRPr/>
            </a:pPr>
            <a:endParaRPr lang="en-GB" dirty="0">
              <a:ea typeface="ＭＳ Ｐゴシック" pitchFamily="-1" charset="-128"/>
            </a:endParaRPr>
          </a:p>
          <a:p>
            <a:pPr>
              <a:defRPr/>
            </a:pPr>
            <a:endParaRPr lang="en-GB" dirty="0" smtClean="0">
              <a:ea typeface="ＭＳ Ｐゴシック" pitchFamily="-1" charset="-128"/>
              <a:cs typeface="Arial" panose="020B0604020202020204" pitchFamily="34" charset="0"/>
            </a:endParaRPr>
          </a:p>
        </p:txBody>
      </p:sp>
      <p:sp>
        <p:nvSpPr>
          <p:cNvPr id="5" name="Title 3"/>
          <p:cNvSpPr txBox="1">
            <a:spLocks/>
          </p:cNvSpPr>
          <p:nvPr/>
        </p:nvSpPr>
        <p:spPr>
          <a:xfrm>
            <a:off x="323850" y="115888"/>
            <a:ext cx="6875463" cy="8064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GB" altLang="en-US" sz="2800" u="sng" dirty="0" smtClean="0">
                <a:latin typeface="Arial" charset="0"/>
              </a:rPr>
              <a:t>Changes Implemented</a:t>
            </a:r>
          </a:p>
        </p:txBody>
      </p:sp>
    </p:spTree>
    <p:extLst>
      <p:ext uri="{BB962C8B-B14F-4D97-AF65-F5344CB8AC3E}">
        <p14:creationId xmlns:p14="http://schemas.microsoft.com/office/powerpoint/2010/main" val="2776723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6712" y="194439"/>
            <a:ext cx="8586095" cy="6247864"/>
          </a:xfrm>
          <a:prstGeom prst="rect">
            <a:avLst/>
          </a:prstGeom>
        </p:spPr>
        <p:txBody>
          <a:bodyPr wrap="square">
            <a:spAutoFit/>
          </a:bodyPr>
          <a:lstStyle/>
          <a:p>
            <a:pPr>
              <a:defRPr/>
            </a:pPr>
            <a:r>
              <a:rPr lang="en-GB" sz="2200" b="1" u="sng" dirty="0">
                <a:latin typeface="Arial" charset="0"/>
                <a:ea typeface="ＭＳ Ｐゴシック" pitchFamily="-1" charset="-128"/>
                <a:cs typeface="Arial" panose="020B0604020202020204" pitchFamily="34" charset="0"/>
              </a:rPr>
              <a:t>Local </a:t>
            </a:r>
            <a:r>
              <a:rPr lang="en-GB" sz="2200" b="1" u="sng" dirty="0" smtClean="0">
                <a:latin typeface="Arial" charset="0"/>
                <a:ea typeface="ＭＳ Ｐゴシック" pitchFamily="-1" charset="-128"/>
                <a:cs typeface="Arial" panose="020B0604020202020204" pitchFamily="34" charset="0"/>
              </a:rPr>
              <a:t>Service</a:t>
            </a:r>
            <a:endParaRPr lang="en-GB" sz="2200" u="sng" dirty="0" smtClean="0">
              <a:latin typeface="Arial" charset="0"/>
              <a:ea typeface="ＭＳ Ｐゴシック" pitchFamily="-1" charset="-128"/>
              <a:cs typeface="Arial" panose="020B0604020202020204" pitchFamily="34" charset="0"/>
            </a:endParaRPr>
          </a:p>
          <a:p>
            <a:pPr>
              <a:defRPr/>
            </a:pPr>
            <a:r>
              <a:rPr lang="en-GB" dirty="0" smtClean="0">
                <a:latin typeface="Arial" charset="0"/>
                <a:ea typeface="ＭＳ Ｐゴシック" pitchFamily="-1" charset="-128"/>
                <a:cs typeface="Arial" panose="020B0604020202020204" pitchFamily="34" charset="0"/>
              </a:rPr>
              <a:t>Following </a:t>
            </a:r>
            <a:r>
              <a:rPr lang="en-GB" dirty="0">
                <a:latin typeface="Arial" charset="0"/>
                <a:ea typeface="ＭＳ Ｐゴシック" pitchFamily="-1" charset="-128"/>
                <a:cs typeface="Arial" panose="020B0604020202020204" pitchFamily="34" charset="0"/>
              </a:rPr>
              <a:t>discussion with a number of LA colleagues, </a:t>
            </a:r>
            <a:r>
              <a:rPr lang="en-GB" dirty="0" smtClean="0">
                <a:latin typeface="Arial" charset="0"/>
                <a:ea typeface="ＭＳ Ｐゴシック" pitchFamily="-1" charset="-128"/>
                <a:cs typeface="Arial" panose="020B0604020202020204" pitchFamily="34" charset="0"/>
              </a:rPr>
              <a:t>HDD </a:t>
            </a:r>
            <a:r>
              <a:rPr lang="en-GB" dirty="0">
                <a:latin typeface="Arial" charset="0"/>
                <a:ea typeface="ＭＳ Ｐゴシック" pitchFamily="-1" charset="-128"/>
                <a:cs typeface="Arial" panose="020B0604020202020204" pitchFamily="34" charset="0"/>
              </a:rPr>
              <a:t>proposed a number of changes </a:t>
            </a:r>
            <a:r>
              <a:rPr lang="en-GB" dirty="0" smtClean="0">
                <a:latin typeface="Arial" charset="0"/>
                <a:ea typeface="ＭＳ Ｐゴシック" pitchFamily="-1" charset="-128"/>
                <a:cs typeface="Arial" panose="020B0604020202020204" pitchFamily="34" charset="0"/>
              </a:rPr>
              <a:t>around </a:t>
            </a:r>
            <a:r>
              <a:rPr lang="en-GB" dirty="0">
                <a:latin typeface="Arial" charset="0"/>
                <a:ea typeface="ＭＳ Ｐゴシック" pitchFamily="-1" charset="-128"/>
                <a:cs typeface="Arial" panose="020B0604020202020204" pitchFamily="34" charset="0"/>
              </a:rPr>
              <a:t>the </a:t>
            </a:r>
            <a:r>
              <a:rPr lang="en-GB" dirty="0" smtClean="0">
                <a:latin typeface="Arial" charset="0"/>
                <a:ea typeface="ＭＳ Ｐゴシック" pitchFamily="-1" charset="-128"/>
                <a:cs typeface="Arial" panose="020B0604020202020204" pitchFamily="34" charset="0"/>
              </a:rPr>
              <a:t>HB fraud referral process. </a:t>
            </a:r>
            <a:r>
              <a:rPr lang="en-GB" dirty="0">
                <a:latin typeface="Arial" charset="0"/>
                <a:ea typeface="ＭＳ Ｐゴシック" pitchFamily="-1" charset="-128"/>
                <a:cs typeface="Arial" panose="020B0604020202020204" pitchFamily="34" charset="0"/>
              </a:rPr>
              <a:t>These proposals </a:t>
            </a:r>
            <a:r>
              <a:rPr lang="en-GB" dirty="0" smtClean="0">
                <a:latin typeface="Arial" charset="0"/>
                <a:ea typeface="ＭＳ Ｐゴシック" pitchFamily="-1" charset="-128"/>
                <a:cs typeface="Arial" panose="020B0604020202020204" pitchFamily="34" charset="0"/>
              </a:rPr>
              <a:t>were </a:t>
            </a:r>
            <a:r>
              <a:rPr lang="en-GB" dirty="0">
                <a:latin typeface="Arial" charset="0"/>
                <a:ea typeface="ＭＳ Ｐゴシック" pitchFamily="-1" charset="-128"/>
                <a:cs typeface="Arial" panose="020B0604020202020204" pitchFamily="34" charset="0"/>
              </a:rPr>
              <a:t>agreed by DWP FES </a:t>
            </a:r>
            <a:r>
              <a:rPr lang="en-GB" dirty="0" smtClean="0">
                <a:latin typeface="Arial" charset="0"/>
                <a:ea typeface="ＭＳ Ｐゴシック" pitchFamily="-1" charset="-128"/>
                <a:cs typeface="Arial" panose="020B0604020202020204" pitchFamily="34" charset="0"/>
              </a:rPr>
              <a:t>Senior Leaders </a:t>
            </a:r>
            <a:r>
              <a:rPr lang="en-GB" dirty="0">
                <a:latin typeface="Arial" charset="0"/>
                <a:ea typeface="ＭＳ Ｐゴシック" pitchFamily="-1" charset="-128"/>
                <a:cs typeface="Arial" panose="020B0604020202020204" pitchFamily="34" charset="0"/>
              </a:rPr>
              <a:t>and approved by POG on 29 November</a:t>
            </a:r>
            <a:r>
              <a:rPr lang="en-GB" dirty="0" smtClean="0">
                <a:latin typeface="Arial" charset="0"/>
                <a:ea typeface="ＭＳ Ｐゴシック" pitchFamily="-1" charset="-128"/>
                <a:cs typeface="Arial" panose="020B0604020202020204" pitchFamily="34" charset="0"/>
              </a:rPr>
              <a:t>. The changes approved are:</a:t>
            </a:r>
          </a:p>
          <a:p>
            <a:pPr>
              <a:defRPr/>
            </a:pPr>
            <a:endParaRPr lang="en-GB" dirty="0" smtClean="0">
              <a:latin typeface="Arial" charset="0"/>
              <a:ea typeface="ＭＳ Ｐゴシック" pitchFamily="-1" charset="-128"/>
              <a:cs typeface="Arial" panose="020B0604020202020204" pitchFamily="34" charset="0"/>
            </a:endParaRPr>
          </a:p>
          <a:p>
            <a:pPr>
              <a:defRPr/>
            </a:pPr>
            <a:r>
              <a:rPr lang="en-GB" b="1" dirty="0" smtClean="0">
                <a:latin typeface="Arial" charset="0"/>
                <a:ea typeface="ＭＳ Ｐゴシック" pitchFamily="-1" charset="-128"/>
                <a:cs typeface="Arial" panose="020B0604020202020204" pitchFamily="34" charset="0"/>
              </a:rPr>
              <a:t>Local Authority Information Exchange Form  (LAIEF)</a:t>
            </a:r>
            <a:r>
              <a:rPr lang="en-GB" dirty="0" smtClean="0">
                <a:latin typeface="Arial" charset="0"/>
                <a:ea typeface="ＭＳ Ｐゴシック" pitchFamily="-1" charset="-128"/>
                <a:cs typeface="Arial" panose="020B0604020202020204" pitchFamily="34" charset="0"/>
              </a:rPr>
              <a:t> </a:t>
            </a:r>
            <a:endParaRPr lang="en-GB" dirty="0">
              <a:latin typeface="Arial" charset="0"/>
              <a:ea typeface="ＭＳ Ｐゴシック" pitchFamily="-1" charset="-128"/>
              <a:cs typeface="Arial" panose="020B0604020202020204" pitchFamily="34" charset="0"/>
            </a:endParaRPr>
          </a:p>
          <a:p>
            <a:pPr marL="285750" indent="-285750">
              <a:buFont typeface="Arial" pitchFamily="34" charset="0"/>
              <a:buChar char="•"/>
              <a:defRPr/>
            </a:pPr>
            <a:r>
              <a:rPr lang="en-GB" dirty="0">
                <a:latin typeface="Arial" charset="0"/>
                <a:ea typeface="ＭＳ Ｐゴシック" pitchFamily="-1" charset="-128"/>
                <a:cs typeface="Arial" panose="020B0604020202020204" pitchFamily="34" charset="0"/>
              </a:rPr>
              <a:t>The LAIEF form itself </a:t>
            </a:r>
            <a:r>
              <a:rPr lang="en-GB" dirty="0" smtClean="0">
                <a:latin typeface="Arial" charset="0"/>
                <a:ea typeface="ＭＳ Ｐゴシック" pitchFamily="-1" charset="-128"/>
                <a:cs typeface="Arial" panose="020B0604020202020204" pitchFamily="34" charset="0"/>
              </a:rPr>
              <a:t>has been revised and improved following feedback that it adds little value in many cases. </a:t>
            </a:r>
            <a:r>
              <a:rPr lang="en-GB" dirty="0">
                <a:latin typeface="Arial" charset="0"/>
                <a:ea typeface="ＭＳ Ｐゴシック" pitchFamily="-1" charset="-128"/>
                <a:cs typeface="Arial" panose="020B0604020202020204" pitchFamily="34" charset="0"/>
              </a:rPr>
              <a:t>The form </a:t>
            </a:r>
            <a:r>
              <a:rPr lang="en-GB" dirty="0" smtClean="0">
                <a:latin typeface="Arial" charset="0"/>
                <a:ea typeface="ＭＳ Ｐゴシック" pitchFamily="-1" charset="-128"/>
                <a:cs typeface="Arial" panose="020B0604020202020204" pitchFamily="34" charset="0"/>
              </a:rPr>
              <a:t>is </a:t>
            </a:r>
            <a:r>
              <a:rPr lang="en-GB" dirty="0">
                <a:latin typeface="Arial" charset="0"/>
                <a:ea typeface="ＭＳ Ｐゴシック" pitchFamily="-1" charset="-128"/>
                <a:cs typeface="Arial" panose="020B0604020202020204" pitchFamily="34" charset="0"/>
              </a:rPr>
              <a:t>much more user friendly and intuitive. It </a:t>
            </a:r>
            <a:r>
              <a:rPr lang="en-GB" dirty="0" smtClean="0">
                <a:latin typeface="Arial" charset="0"/>
                <a:ea typeface="ＭＳ Ｐゴシック" pitchFamily="-1" charset="-128"/>
                <a:cs typeface="Arial" panose="020B0604020202020204" pitchFamily="34" charset="0"/>
              </a:rPr>
              <a:t>also now includes </a:t>
            </a:r>
            <a:r>
              <a:rPr lang="en-GB" dirty="0">
                <a:latin typeface="Arial" charset="0"/>
                <a:ea typeface="ＭＳ Ｐゴシック" pitchFamily="-1" charset="-128"/>
                <a:cs typeface="Arial" panose="020B0604020202020204" pitchFamily="34" charset="0"/>
              </a:rPr>
              <a:t>more space for FES to provide full details of the action taken on a case</a:t>
            </a:r>
            <a:r>
              <a:rPr lang="en-GB" dirty="0" smtClean="0">
                <a:latin typeface="Arial" charset="0"/>
                <a:ea typeface="ＭＳ Ｐゴシック" pitchFamily="-1" charset="-128"/>
                <a:cs typeface="Arial" panose="020B0604020202020204" pitchFamily="34" charset="0"/>
              </a:rPr>
              <a:t>.</a:t>
            </a:r>
          </a:p>
          <a:p>
            <a:pPr marL="285750" indent="-285750">
              <a:buFont typeface="Arial" pitchFamily="34" charset="0"/>
              <a:buChar char="•"/>
              <a:defRPr/>
            </a:pPr>
            <a:endParaRPr lang="en-GB" dirty="0">
              <a:latin typeface="Arial" charset="0"/>
              <a:ea typeface="ＭＳ Ｐゴシック" pitchFamily="-1" charset="-128"/>
              <a:cs typeface="Arial" panose="020B0604020202020204" pitchFamily="34" charset="0"/>
            </a:endParaRPr>
          </a:p>
          <a:p>
            <a:pPr marL="285750" indent="-285750">
              <a:buFont typeface="Arial" pitchFamily="34" charset="0"/>
              <a:buChar char="•"/>
              <a:defRPr/>
            </a:pPr>
            <a:r>
              <a:rPr lang="en-GB" dirty="0">
                <a:latin typeface="Arial" charset="0"/>
                <a:ea typeface="ＭＳ Ｐゴシック" pitchFamily="-1" charset="-128"/>
                <a:cs typeface="Arial" panose="020B0604020202020204" pitchFamily="34" charset="0"/>
              </a:rPr>
              <a:t>The use of the LAIEF </a:t>
            </a:r>
            <a:r>
              <a:rPr lang="en-GB" dirty="0" smtClean="0">
                <a:latin typeface="Arial" charset="0"/>
                <a:ea typeface="ＭＳ Ｐゴシック" pitchFamily="-1" charset="-128"/>
                <a:cs typeface="Arial" panose="020B0604020202020204" pitchFamily="34" charset="0"/>
              </a:rPr>
              <a:t>has been rationalised:</a:t>
            </a:r>
          </a:p>
          <a:p>
            <a:pPr marL="742950" lvl="1" indent="-285750">
              <a:buFont typeface="Arial" pitchFamily="34" charset="0"/>
              <a:buChar char="•"/>
              <a:defRPr/>
            </a:pPr>
            <a:r>
              <a:rPr lang="en-GB" dirty="0" smtClean="0">
                <a:latin typeface="Arial" charset="0"/>
                <a:ea typeface="ＭＳ Ｐゴシック" pitchFamily="-1" charset="-128"/>
                <a:cs typeface="Arial" panose="020B0604020202020204" pitchFamily="34" charset="0"/>
              </a:rPr>
              <a:t>A new accepted/rejected box has been introduced with an explanation box</a:t>
            </a:r>
          </a:p>
          <a:p>
            <a:pPr marL="742950" lvl="1" indent="-285750">
              <a:buFont typeface="Arial" pitchFamily="34" charset="0"/>
              <a:buChar char="•"/>
              <a:defRPr/>
            </a:pPr>
            <a:r>
              <a:rPr lang="en-GB" dirty="0" smtClean="0">
                <a:latin typeface="Arial" charset="0"/>
                <a:ea typeface="ＭＳ Ｐゴシック" pitchFamily="-1" charset="-128"/>
                <a:cs typeface="Arial" panose="020B0604020202020204" pitchFamily="34" charset="0"/>
              </a:rPr>
              <a:t>In low level fraud cases the LAIEF will be for information purposes only for the majority of cases.</a:t>
            </a:r>
          </a:p>
          <a:p>
            <a:pPr marL="742950" lvl="1" indent="-285750">
              <a:buFont typeface="Arial" pitchFamily="34" charset="0"/>
              <a:buChar char="•"/>
              <a:defRPr/>
            </a:pPr>
            <a:r>
              <a:rPr lang="en-GB" dirty="0" smtClean="0">
                <a:latin typeface="Arial" charset="0"/>
                <a:ea typeface="ＭＳ Ｐゴシック" pitchFamily="-1" charset="-128"/>
                <a:cs typeface="Arial" panose="020B0604020202020204" pitchFamily="34" charset="0"/>
              </a:rPr>
              <a:t>Part </a:t>
            </a:r>
            <a:r>
              <a:rPr lang="en-GB" dirty="0">
                <a:latin typeface="Arial" charset="0"/>
                <a:ea typeface="ＭＳ Ｐゴシック" pitchFamily="-1" charset="-128"/>
                <a:cs typeface="Arial" panose="020B0604020202020204" pitchFamily="34" charset="0"/>
              </a:rPr>
              <a:t>2 will </a:t>
            </a:r>
            <a:r>
              <a:rPr lang="en-GB" dirty="0" smtClean="0">
                <a:latin typeface="Arial" charset="0"/>
                <a:ea typeface="ＭＳ Ｐゴシック" pitchFamily="-1" charset="-128"/>
                <a:cs typeface="Arial" panose="020B0604020202020204" pitchFamily="34" charset="0"/>
              </a:rPr>
              <a:t>only be </a:t>
            </a:r>
            <a:r>
              <a:rPr lang="en-GB" dirty="0">
                <a:latin typeface="Arial" charset="0"/>
                <a:ea typeface="ＭＳ Ｐゴシック" pitchFamily="-1" charset="-128"/>
                <a:cs typeface="Arial" panose="020B0604020202020204" pitchFamily="34" charset="0"/>
              </a:rPr>
              <a:t>completed </a:t>
            </a:r>
            <a:r>
              <a:rPr lang="en-GB" dirty="0" smtClean="0">
                <a:latin typeface="Arial" charset="0"/>
                <a:ea typeface="ＭＳ Ｐゴシック" pitchFamily="-1" charset="-128"/>
                <a:cs typeface="Arial" panose="020B0604020202020204" pitchFamily="34" charset="0"/>
              </a:rPr>
              <a:t>if FES need to </a:t>
            </a:r>
            <a:r>
              <a:rPr lang="en-GB" dirty="0">
                <a:latin typeface="Arial" charset="0"/>
                <a:ea typeface="ＭＳ Ｐゴシック" pitchFamily="-1" charset="-128"/>
                <a:cs typeface="Arial" panose="020B0604020202020204" pitchFamily="34" charset="0"/>
              </a:rPr>
              <a:t>request further </a:t>
            </a:r>
            <a:r>
              <a:rPr lang="en-GB" dirty="0" smtClean="0">
                <a:latin typeface="Arial" charset="0"/>
                <a:ea typeface="ＭＳ Ｐゴシック" pitchFamily="-1" charset="-128"/>
                <a:cs typeface="Arial" panose="020B0604020202020204" pitchFamily="34" charset="0"/>
              </a:rPr>
              <a:t>information, which will be in the minority of cases.</a:t>
            </a:r>
          </a:p>
          <a:p>
            <a:pPr marL="742950" lvl="1" indent="-285750">
              <a:buFont typeface="Arial" pitchFamily="34" charset="0"/>
              <a:buChar char="•"/>
              <a:defRPr/>
            </a:pPr>
            <a:r>
              <a:rPr lang="en-GB" dirty="0" smtClean="0">
                <a:latin typeface="Arial" charset="0"/>
                <a:ea typeface="ＭＳ Ｐゴシック" pitchFamily="-1" charset="-128"/>
                <a:cs typeface="Arial" panose="020B0604020202020204" pitchFamily="34" charset="0"/>
              </a:rPr>
              <a:t>FES </a:t>
            </a:r>
            <a:r>
              <a:rPr lang="en-GB" dirty="0">
                <a:latin typeface="Arial" charset="0"/>
                <a:ea typeface="ＭＳ Ｐゴシック" pitchFamily="-1" charset="-128"/>
                <a:cs typeface="Arial" panose="020B0604020202020204" pitchFamily="34" charset="0"/>
              </a:rPr>
              <a:t>guidance and communications will be updated to reflect agreed changes.</a:t>
            </a:r>
          </a:p>
          <a:p>
            <a:pPr marL="285750" indent="-285750">
              <a:buFont typeface="Arial" pitchFamily="34" charset="0"/>
              <a:buChar char="•"/>
              <a:defRPr/>
            </a:pPr>
            <a:endParaRPr lang="en-GB" dirty="0">
              <a:latin typeface="Arial" charset="0"/>
              <a:ea typeface="ＭＳ Ｐゴシック" pitchFamily="-1" charset="-128"/>
              <a:cs typeface="Arial" panose="020B0604020202020204" pitchFamily="34" charset="0"/>
            </a:endParaRPr>
          </a:p>
          <a:p>
            <a:pPr>
              <a:defRPr/>
            </a:pPr>
            <a:endParaRPr lang="en-GB" dirty="0">
              <a:latin typeface="Arial" charset="0"/>
              <a:ea typeface="ＭＳ Ｐゴシック" pitchFamily="-1" charset="-128"/>
              <a:cs typeface="Arial" panose="020B0604020202020204" pitchFamily="34" charset="0"/>
            </a:endParaRPr>
          </a:p>
        </p:txBody>
      </p:sp>
    </p:spTree>
    <p:extLst>
      <p:ext uri="{BB962C8B-B14F-4D97-AF65-F5344CB8AC3E}">
        <p14:creationId xmlns:p14="http://schemas.microsoft.com/office/powerpoint/2010/main" val="3511868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342663" y="332656"/>
            <a:ext cx="8344138"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b="1" dirty="0" smtClean="0"/>
              <a:t>Low </a:t>
            </a:r>
            <a:r>
              <a:rPr lang="en-GB" altLang="en-US" b="1" dirty="0"/>
              <a:t>level fraud </a:t>
            </a:r>
            <a:r>
              <a:rPr lang="en-GB" altLang="en-US" b="1" dirty="0" smtClean="0"/>
              <a:t>process</a:t>
            </a:r>
          </a:p>
          <a:p>
            <a:pPr eaLnBrk="1" hangingPunct="1"/>
            <a:endParaRPr lang="en-GB" altLang="en-US" b="1" dirty="0"/>
          </a:p>
          <a:p>
            <a:pPr eaLnBrk="1" hangingPunct="1"/>
            <a:r>
              <a:rPr lang="en-GB" altLang="en-US" dirty="0" smtClean="0"/>
              <a:t>One </a:t>
            </a:r>
            <a:r>
              <a:rPr lang="en-GB" altLang="en-US" dirty="0"/>
              <a:t>of the main issues facing LAs was that </a:t>
            </a:r>
            <a:r>
              <a:rPr lang="en-GB" altLang="en-US" dirty="0" smtClean="0"/>
              <a:t>LAs were making referrals but never hearing anything about the referral again. </a:t>
            </a:r>
            <a:r>
              <a:rPr lang="en-GB" altLang="en-US" dirty="0"/>
              <a:t>This was because the process for dealing with HB referrals in FES Low level fraud was unclear.</a:t>
            </a:r>
          </a:p>
          <a:p>
            <a:pPr eaLnBrk="1" hangingPunct="1"/>
            <a:endParaRPr lang="en-GB" altLang="en-US" dirty="0"/>
          </a:p>
          <a:p>
            <a:pPr eaLnBrk="1" hangingPunct="1"/>
            <a:r>
              <a:rPr lang="en-GB" altLang="en-US" dirty="0" smtClean="0"/>
              <a:t>As of 9 January 2017, this </a:t>
            </a:r>
            <a:r>
              <a:rPr lang="en-GB" altLang="en-US" dirty="0"/>
              <a:t>process has now been clarified and action is starting to be taken on these cases.  You </a:t>
            </a:r>
            <a:r>
              <a:rPr lang="en-GB" altLang="en-US" dirty="0" smtClean="0"/>
              <a:t>should have seen </a:t>
            </a:r>
            <a:r>
              <a:rPr lang="en-GB" altLang="en-US" dirty="0"/>
              <a:t>these cases being returned to you with full details of the </a:t>
            </a:r>
            <a:r>
              <a:rPr lang="en-GB" altLang="en-US" dirty="0" smtClean="0"/>
              <a:t>action taken by FES.</a:t>
            </a:r>
            <a:endParaRPr lang="en-GB" altLang="en-US" dirty="0"/>
          </a:p>
          <a:p>
            <a:pPr eaLnBrk="1" hangingPunct="1">
              <a:buFont typeface="Arial" panose="020B0604020202020204" pitchFamily="34" charset="0"/>
              <a:buChar char="•"/>
            </a:pPr>
            <a:endParaRPr lang="en-GB" altLang="en-US" dirty="0" smtClean="0"/>
          </a:p>
          <a:p>
            <a:pPr eaLnBrk="1" hangingPunct="1">
              <a:buFont typeface="Arial" panose="020B0604020202020204" pitchFamily="34" charset="0"/>
              <a:buChar char="•"/>
            </a:pPr>
            <a:endParaRPr lang="en-GB" altLang="en-US" dirty="0"/>
          </a:p>
          <a:p>
            <a:pPr eaLnBrk="1" hangingPunct="1"/>
            <a:r>
              <a:rPr lang="en-GB" altLang="en-US" b="1" dirty="0"/>
              <a:t>Fail to attend </a:t>
            </a:r>
            <a:r>
              <a:rPr lang="en-GB" altLang="en-US" b="1" dirty="0" smtClean="0"/>
              <a:t>cases</a:t>
            </a:r>
          </a:p>
          <a:p>
            <a:pPr eaLnBrk="1" hangingPunct="1"/>
            <a:endParaRPr lang="en-GB" altLang="en-US" b="1" dirty="0"/>
          </a:p>
          <a:p>
            <a:pPr eaLnBrk="1" hangingPunct="1"/>
            <a:r>
              <a:rPr lang="en-GB" altLang="en-US" dirty="0" smtClean="0"/>
              <a:t>Previously</a:t>
            </a:r>
            <a:r>
              <a:rPr lang="en-GB" altLang="en-US" dirty="0"/>
              <a:t>, if a customer </a:t>
            </a:r>
            <a:r>
              <a:rPr lang="en-GB" altLang="en-US" dirty="0" smtClean="0"/>
              <a:t>failed </a:t>
            </a:r>
            <a:r>
              <a:rPr lang="en-GB" altLang="en-US" dirty="0"/>
              <a:t>to attend a Low level fraud interview the case </a:t>
            </a:r>
            <a:r>
              <a:rPr lang="en-GB" altLang="en-US" dirty="0" smtClean="0"/>
              <a:t>was </a:t>
            </a:r>
            <a:r>
              <a:rPr lang="en-GB" altLang="en-US" dirty="0"/>
              <a:t>closed by FES and returned to the LA for further action</a:t>
            </a:r>
            <a:r>
              <a:rPr lang="en-GB" altLang="en-US" dirty="0" smtClean="0"/>
              <a:t>.  LAs would often suspend benefit in these cases.</a:t>
            </a:r>
            <a:endParaRPr lang="en-GB" altLang="en-US" dirty="0"/>
          </a:p>
          <a:p>
            <a:pPr eaLnBrk="1" hangingPunct="1"/>
            <a:endParaRPr lang="en-GB" altLang="en-US" dirty="0"/>
          </a:p>
          <a:p>
            <a:pPr eaLnBrk="1" hangingPunct="1"/>
            <a:r>
              <a:rPr lang="en-GB" altLang="en-US" dirty="0" smtClean="0"/>
              <a:t>This </a:t>
            </a:r>
            <a:r>
              <a:rPr lang="en-GB" altLang="en-US" dirty="0"/>
              <a:t>process </a:t>
            </a:r>
            <a:r>
              <a:rPr lang="en-GB" altLang="en-US" dirty="0" smtClean="0"/>
              <a:t>has been </a:t>
            </a:r>
            <a:r>
              <a:rPr lang="en-GB" altLang="en-US" dirty="0"/>
              <a:t>changed to allow the case to remain open for </a:t>
            </a:r>
            <a:r>
              <a:rPr lang="en-GB" altLang="en-US" dirty="0" smtClean="0"/>
              <a:t>a calendar month </a:t>
            </a:r>
            <a:r>
              <a:rPr lang="en-GB" altLang="en-US" dirty="0"/>
              <a:t>to enable the customer’s interview to be re-booked immediately they make contact, rather than the onus for further action resting with the LA (as frequently happens now).</a:t>
            </a:r>
          </a:p>
          <a:p>
            <a:pPr eaLnBrk="1" hangingPunct="1"/>
            <a:endParaRPr lang="en-GB" altLang="en-US" dirty="0" smtClean="0"/>
          </a:p>
        </p:txBody>
      </p:sp>
    </p:spTree>
    <p:extLst>
      <p:ext uri="{BB962C8B-B14F-4D97-AF65-F5344CB8AC3E}">
        <p14:creationId xmlns:p14="http://schemas.microsoft.com/office/powerpoint/2010/main" val="783736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222" y="836613"/>
            <a:ext cx="8626771" cy="5201424"/>
          </a:xfrm>
          <a:prstGeom prst="rect">
            <a:avLst/>
          </a:prstGeom>
          <a:noFill/>
        </p:spPr>
        <p:txBody>
          <a:bodyPr wrap="square">
            <a:spAutoFit/>
          </a:bodyPr>
          <a:lstStyle/>
          <a:p>
            <a:pPr marL="285750" indent="-285750">
              <a:buFont typeface="Arial" panose="020B0604020202020204" pitchFamily="34" charset="0"/>
              <a:buChar char="•"/>
              <a:defRPr/>
            </a:pPr>
            <a:r>
              <a:rPr lang="en-GB" dirty="0" smtClean="0">
                <a:latin typeface="Arial" charset="0"/>
                <a:ea typeface="ＭＳ Ｐゴシック" pitchFamily="-1" charset="-128"/>
              </a:rPr>
              <a:t>These </a:t>
            </a:r>
            <a:r>
              <a:rPr lang="en-GB" dirty="0">
                <a:latin typeface="Arial" charset="0"/>
                <a:ea typeface="ＭＳ Ｐゴシック" pitchFamily="-1" charset="-128"/>
              </a:rPr>
              <a:t>changes </a:t>
            </a:r>
            <a:r>
              <a:rPr lang="en-GB" dirty="0" smtClean="0">
                <a:latin typeface="Arial" charset="0"/>
                <a:ea typeface="ＭＳ Ｐゴシック" pitchFamily="-1" charset="-128"/>
              </a:rPr>
              <a:t>were </a:t>
            </a:r>
            <a:r>
              <a:rPr lang="en-GB" dirty="0">
                <a:latin typeface="Arial" charset="0"/>
                <a:ea typeface="ＭＳ Ｐゴシック" pitchFamily="-1" charset="-128"/>
              </a:rPr>
              <a:t>communicated to you in </a:t>
            </a:r>
            <a:r>
              <a:rPr lang="en-GB" dirty="0" smtClean="0">
                <a:latin typeface="Arial" charset="0"/>
                <a:ea typeface="ＭＳ Ｐゴシック" pitchFamily="-1" charset="-128"/>
              </a:rPr>
              <a:t>circular F1/2017  (w/c 20 February 2017)</a:t>
            </a:r>
            <a:r>
              <a:rPr lang="en-GB" b="1" dirty="0" smtClean="0">
                <a:latin typeface="Arial" charset="0"/>
                <a:ea typeface="ＭＳ Ｐゴシック" pitchFamily="-1" charset="-128"/>
              </a:rPr>
              <a:t> </a:t>
            </a:r>
            <a:r>
              <a:rPr lang="en-GB" dirty="0" smtClean="0">
                <a:latin typeface="Arial" charset="0"/>
                <a:ea typeface="ＭＳ Ｐゴシック" pitchFamily="-1" charset="-128"/>
              </a:rPr>
              <a:t>and </a:t>
            </a:r>
            <a:r>
              <a:rPr lang="en-GB" dirty="0">
                <a:latin typeface="Arial" charset="0"/>
                <a:ea typeface="ＭＳ Ｐゴシック" pitchFamily="-1" charset="-128"/>
              </a:rPr>
              <a:t>we also </a:t>
            </a:r>
            <a:r>
              <a:rPr lang="en-GB" dirty="0" smtClean="0">
                <a:latin typeface="Arial" charset="0"/>
                <a:ea typeface="ＭＳ Ｐゴシック" pitchFamily="-1" charset="-128"/>
              </a:rPr>
              <a:t>held </a:t>
            </a:r>
            <a:r>
              <a:rPr lang="en-GB" dirty="0">
                <a:latin typeface="Arial" charset="0"/>
                <a:ea typeface="ＭＳ Ｐゴシック" pitchFamily="-1" charset="-128"/>
              </a:rPr>
              <a:t>a conference call </a:t>
            </a:r>
            <a:r>
              <a:rPr lang="en-GB" dirty="0" smtClean="0">
                <a:latin typeface="Arial" charset="0"/>
                <a:ea typeface="ＭＳ Ｐゴシック" pitchFamily="-1" charset="-128"/>
              </a:rPr>
              <a:t>to </a:t>
            </a:r>
            <a:r>
              <a:rPr lang="en-GB" dirty="0">
                <a:latin typeface="Arial" charset="0"/>
                <a:ea typeface="ＭＳ Ｐゴシック" pitchFamily="-1" charset="-128"/>
              </a:rPr>
              <a:t>highlight all the improvements made and give </a:t>
            </a:r>
            <a:r>
              <a:rPr lang="en-GB" dirty="0" smtClean="0">
                <a:latin typeface="Arial" charset="0"/>
                <a:ea typeface="ＭＳ Ｐゴシック" pitchFamily="-1" charset="-128"/>
              </a:rPr>
              <a:t>LAs </a:t>
            </a:r>
            <a:r>
              <a:rPr lang="en-GB" dirty="0">
                <a:latin typeface="Arial" charset="0"/>
                <a:ea typeface="ＭＳ Ｐゴシック" pitchFamily="-1" charset="-128"/>
              </a:rPr>
              <a:t>the opportunity to raise </a:t>
            </a:r>
            <a:r>
              <a:rPr lang="en-GB" dirty="0" smtClean="0">
                <a:latin typeface="Arial" charset="0"/>
                <a:ea typeface="ＭＳ Ｐゴシック" pitchFamily="-1" charset="-128"/>
              </a:rPr>
              <a:t>questions</a:t>
            </a:r>
            <a:r>
              <a:rPr lang="en-GB" dirty="0">
                <a:latin typeface="Arial" charset="0"/>
                <a:ea typeface="ＭＳ Ｐゴシック" pitchFamily="-1" charset="-128"/>
              </a:rPr>
              <a:t> </a:t>
            </a:r>
            <a:r>
              <a:rPr lang="en-GB" dirty="0" smtClean="0">
                <a:latin typeface="Arial" charset="0"/>
                <a:ea typeface="ＭＳ Ｐゴシック" pitchFamily="-1" charset="-128"/>
              </a:rPr>
              <a:t>- 400 people dialled in. </a:t>
            </a:r>
            <a:endParaRPr lang="en-GB" dirty="0">
              <a:latin typeface="Arial" charset="0"/>
              <a:ea typeface="ＭＳ Ｐゴシック" pitchFamily="-1" charset="-128"/>
            </a:endParaRPr>
          </a:p>
          <a:p>
            <a:pPr>
              <a:defRPr/>
            </a:pPr>
            <a:endParaRPr lang="en-GB" sz="2000" dirty="0">
              <a:latin typeface="Arial" charset="0"/>
              <a:ea typeface="ＭＳ Ｐゴシック" pitchFamily="-1" charset="-128"/>
            </a:endParaRPr>
          </a:p>
          <a:p>
            <a:pPr marL="285750" indent="-285750">
              <a:buFont typeface="Arial" panose="020B0604020202020204" pitchFamily="34" charset="0"/>
              <a:buChar char="•"/>
              <a:defRPr/>
            </a:pPr>
            <a:r>
              <a:rPr lang="en-GB" dirty="0" smtClean="0">
                <a:latin typeface="Arial" charset="0"/>
                <a:ea typeface="ＭＳ Ｐゴシック" pitchFamily="-1" charset="-128"/>
              </a:rPr>
              <a:t>We are currently embarking on an evaluation exercise of the changes that have been made to the process. We are going to conduct this evidenced based review through a series of HB fraud health checks. </a:t>
            </a:r>
            <a:endParaRPr lang="en-GB" dirty="0">
              <a:latin typeface="Arial" charset="0"/>
              <a:ea typeface="ＭＳ Ｐゴシック" pitchFamily="-1" charset="-128"/>
            </a:endParaRPr>
          </a:p>
          <a:p>
            <a:pPr marL="285750" indent="-285750">
              <a:buFont typeface="Arial" panose="020B0604020202020204" pitchFamily="34" charset="0"/>
              <a:buChar char="•"/>
              <a:defRPr/>
            </a:pPr>
            <a:endParaRPr lang="en-GB" dirty="0">
              <a:latin typeface="Arial" charset="0"/>
              <a:ea typeface="ＭＳ Ｐゴシック" pitchFamily="-1" charset="-128"/>
            </a:endParaRPr>
          </a:p>
          <a:p>
            <a:pPr marL="285750" indent="-285750">
              <a:buFont typeface="Arial" panose="020B0604020202020204" pitchFamily="34" charset="0"/>
              <a:buChar char="•"/>
              <a:defRPr/>
            </a:pPr>
            <a:r>
              <a:rPr lang="en-GB" dirty="0" smtClean="0">
                <a:latin typeface="Arial" charset="0"/>
                <a:ea typeface="ＭＳ Ｐゴシック" pitchFamily="-1" charset="-128"/>
              </a:rPr>
              <a:t>SLA – agreement has been reached in FES to amend the timescales for action noted in the current SLA between individual LAs and their FES counterparts. The SLA is being re-drafted to better reflect achievable timescales in the light of new processes.</a:t>
            </a:r>
          </a:p>
          <a:p>
            <a:pPr marL="285750" indent="-285750">
              <a:buFont typeface="Arial" panose="020B0604020202020204" pitchFamily="34" charset="0"/>
              <a:buChar char="•"/>
              <a:defRPr/>
            </a:pPr>
            <a:endParaRPr lang="en-GB" dirty="0">
              <a:latin typeface="Arial" charset="0"/>
              <a:ea typeface="ＭＳ Ｐゴシック" pitchFamily="-1" charset="-128"/>
            </a:endParaRPr>
          </a:p>
          <a:p>
            <a:pPr marL="285750" indent="-285750">
              <a:buFont typeface="Arial" panose="020B0604020202020204" pitchFamily="34" charset="0"/>
              <a:buChar char="•"/>
              <a:defRPr/>
            </a:pPr>
            <a:r>
              <a:rPr lang="en-GB" dirty="0" smtClean="0">
                <a:latin typeface="Arial" charset="0"/>
                <a:ea typeface="ＭＳ Ｐゴシック" pitchFamily="-1" charset="-128"/>
              </a:rPr>
              <a:t>MI – work is continuing to develop a suite of MI that will support the new arrangements.  We expect to have this ready for discussion very soon.</a:t>
            </a:r>
            <a:endParaRPr lang="en-GB" dirty="0">
              <a:latin typeface="Arial" charset="0"/>
              <a:ea typeface="ＭＳ Ｐゴシック" pitchFamily="-1" charset="-128"/>
            </a:endParaRPr>
          </a:p>
          <a:p>
            <a:pPr marL="285750" indent="-285750">
              <a:buFont typeface="Arial" panose="020B0604020202020204" pitchFamily="34" charset="0"/>
              <a:buChar char="•"/>
              <a:defRPr/>
            </a:pPr>
            <a:endParaRPr lang="en-GB" sz="2000" dirty="0">
              <a:latin typeface="Arial" charset="0"/>
              <a:ea typeface="ＭＳ Ｐゴシック" pitchFamily="-1" charset="-128"/>
            </a:endParaRPr>
          </a:p>
          <a:p>
            <a:pPr>
              <a:defRPr/>
            </a:pPr>
            <a:endParaRPr lang="en-GB" sz="2000" dirty="0">
              <a:latin typeface="Arial" charset="0"/>
              <a:ea typeface="ＭＳ Ｐゴシック" pitchFamily="-1" charset="-128"/>
            </a:endParaRPr>
          </a:p>
          <a:p>
            <a:pPr>
              <a:defRPr/>
            </a:pPr>
            <a:endParaRPr lang="en-GB" sz="2000" dirty="0">
              <a:latin typeface="Arial" charset="0"/>
              <a:ea typeface="ＭＳ Ｐゴシック" pitchFamily="-1" charset="-128"/>
            </a:endParaRPr>
          </a:p>
        </p:txBody>
      </p:sp>
      <p:sp>
        <p:nvSpPr>
          <p:cNvPr id="4" name="Title 3"/>
          <p:cNvSpPr txBox="1">
            <a:spLocks/>
          </p:cNvSpPr>
          <p:nvPr/>
        </p:nvSpPr>
        <p:spPr>
          <a:xfrm>
            <a:off x="323850" y="115888"/>
            <a:ext cx="6875463" cy="8064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GB" altLang="en-US" sz="2800" u="sng" dirty="0" smtClean="0">
                <a:latin typeface="Arial" charset="0"/>
              </a:rPr>
              <a:t>Communications to LAs &amp; Next Steps</a:t>
            </a:r>
          </a:p>
        </p:txBody>
      </p:sp>
    </p:spTree>
    <p:extLst>
      <p:ext uri="{BB962C8B-B14F-4D97-AF65-F5344CB8AC3E}">
        <p14:creationId xmlns:p14="http://schemas.microsoft.com/office/powerpoint/2010/main" val="3814990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222" y="836613"/>
            <a:ext cx="8626771" cy="4616648"/>
          </a:xfrm>
          <a:prstGeom prst="rect">
            <a:avLst/>
          </a:prstGeom>
          <a:noFill/>
        </p:spPr>
        <p:txBody>
          <a:bodyPr wrap="square">
            <a:spAutoFit/>
          </a:bodyPr>
          <a:lstStyle/>
          <a:p>
            <a:pPr marL="285750" indent="-285750">
              <a:buFont typeface="Arial" panose="020B0604020202020204" pitchFamily="34" charset="0"/>
              <a:buChar char="•"/>
              <a:defRPr/>
            </a:pPr>
            <a:r>
              <a:rPr lang="en-GB" dirty="0" smtClean="0">
                <a:latin typeface="Arial" charset="0"/>
                <a:ea typeface="ＭＳ Ｐゴシック" pitchFamily="-1" charset="-128"/>
              </a:rPr>
              <a:t>HDD have listened to the concerns voiced by Local Authorities about the impact of the new HB fraud processes. </a:t>
            </a:r>
            <a:endParaRPr lang="en-GB" dirty="0">
              <a:latin typeface="Arial" charset="0"/>
              <a:ea typeface="ＭＳ Ｐゴシック" pitchFamily="-1" charset="-128"/>
            </a:endParaRPr>
          </a:p>
          <a:p>
            <a:pPr marL="285750" indent="-285750">
              <a:buFont typeface="Arial" panose="020B0604020202020204" pitchFamily="34" charset="0"/>
              <a:buChar char="•"/>
              <a:defRPr/>
            </a:pPr>
            <a:endParaRPr lang="en-GB" dirty="0" smtClean="0">
              <a:latin typeface="Arial" charset="0"/>
              <a:ea typeface="ＭＳ Ｐゴシック" pitchFamily="-1" charset="-128"/>
            </a:endParaRPr>
          </a:p>
          <a:p>
            <a:pPr marL="285750" indent="-285750">
              <a:buFont typeface="Arial" panose="020B0604020202020204" pitchFamily="34" charset="0"/>
              <a:buChar char="•"/>
              <a:defRPr/>
            </a:pPr>
            <a:endParaRPr lang="en-GB" dirty="0" smtClean="0">
              <a:latin typeface="Arial" charset="0"/>
              <a:ea typeface="ＭＳ Ｐゴシック" pitchFamily="-1" charset="-128"/>
            </a:endParaRPr>
          </a:p>
          <a:p>
            <a:pPr marL="285750" indent="-285750">
              <a:buFont typeface="Arial" panose="020B0604020202020204" pitchFamily="34" charset="0"/>
              <a:buChar char="•"/>
              <a:defRPr/>
            </a:pPr>
            <a:r>
              <a:rPr lang="en-GB" dirty="0" smtClean="0">
                <a:latin typeface="Arial" charset="0"/>
                <a:ea typeface="ＭＳ Ｐゴシック" pitchFamily="-1" charset="-128"/>
              </a:rPr>
              <a:t>We have, with DWP FES, and with valuable input from several LA representatives, identified a large number of  improvements. </a:t>
            </a:r>
          </a:p>
          <a:p>
            <a:pPr marL="285750" indent="-285750">
              <a:buFont typeface="Arial" panose="020B0604020202020204" pitchFamily="34" charset="0"/>
              <a:buChar char="•"/>
              <a:defRPr/>
            </a:pPr>
            <a:endParaRPr lang="en-GB" dirty="0" smtClean="0">
              <a:latin typeface="Arial" charset="0"/>
              <a:ea typeface="ＭＳ Ｐゴシック" pitchFamily="-1" charset="-128"/>
            </a:endParaRPr>
          </a:p>
          <a:p>
            <a:pPr>
              <a:defRPr/>
            </a:pPr>
            <a:endParaRPr lang="en-GB" dirty="0">
              <a:latin typeface="Arial" charset="0"/>
              <a:ea typeface="ＭＳ Ｐゴシック" pitchFamily="-1" charset="-128"/>
            </a:endParaRPr>
          </a:p>
          <a:p>
            <a:pPr marL="285750" indent="-285750">
              <a:buFont typeface="Arial" panose="020B0604020202020204" pitchFamily="34" charset="0"/>
              <a:buChar char="•"/>
              <a:defRPr/>
            </a:pPr>
            <a:r>
              <a:rPr lang="en-GB" dirty="0" smtClean="0">
                <a:latin typeface="Arial" charset="0"/>
                <a:ea typeface="ＭＳ Ｐゴシック" pitchFamily="-1" charset="-128"/>
              </a:rPr>
              <a:t>We ask that LAs continue to work with us while these changes bed in over time.</a:t>
            </a:r>
          </a:p>
          <a:p>
            <a:pPr marL="285750" indent="-285750">
              <a:buFont typeface="Arial" panose="020B0604020202020204" pitchFamily="34" charset="0"/>
              <a:buChar char="•"/>
              <a:defRPr/>
            </a:pPr>
            <a:endParaRPr lang="en-GB" dirty="0" smtClean="0">
              <a:latin typeface="Arial" charset="0"/>
              <a:ea typeface="ＭＳ Ｐゴシック" pitchFamily="-1" charset="-128"/>
            </a:endParaRPr>
          </a:p>
          <a:p>
            <a:pPr>
              <a:defRPr/>
            </a:pPr>
            <a:endParaRPr lang="en-GB" dirty="0" smtClean="0">
              <a:latin typeface="Arial" charset="0"/>
              <a:ea typeface="ＭＳ Ｐゴシック" pitchFamily="-1" charset="-128"/>
            </a:endParaRPr>
          </a:p>
          <a:p>
            <a:pPr marL="285750" indent="-285750">
              <a:buFont typeface="Arial" panose="020B0604020202020204" pitchFamily="34" charset="0"/>
              <a:buChar char="•"/>
              <a:defRPr/>
            </a:pPr>
            <a:r>
              <a:rPr lang="en-GB" dirty="0" smtClean="0">
                <a:latin typeface="Arial" charset="0"/>
                <a:ea typeface="ＭＳ Ｐゴシック" pitchFamily="-1" charset="-128"/>
              </a:rPr>
              <a:t>We are confident that, with your support, we will soon have a process that is robust and supports our collective efforts to bear down on HB fraud.</a:t>
            </a:r>
            <a:endParaRPr lang="en-GB" dirty="0">
              <a:latin typeface="Arial" charset="0"/>
              <a:ea typeface="ＭＳ Ｐゴシック" pitchFamily="-1" charset="-128"/>
            </a:endParaRPr>
          </a:p>
          <a:p>
            <a:pPr marL="285750" indent="-285750">
              <a:buFont typeface="Arial" panose="020B0604020202020204" pitchFamily="34" charset="0"/>
              <a:buChar char="•"/>
              <a:defRPr/>
            </a:pPr>
            <a:endParaRPr lang="en-GB" sz="2000" dirty="0">
              <a:latin typeface="Arial" charset="0"/>
              <a:ea typeface="ＭＳ Ｐゴシック" pitchFamily="-1" charset="-128"/>
            </a:endParaRPr>
          </a:p>
          <a:p>
            <a:pPr>
              <a:defRPr/>
            </a:pPr>
            <a:endParaRPr lang="en-GB" sz="2000" dirty="0">
              <a:latin typeface="Arial" charset="0"/>
              <a:ea typeface="ＭＳ Ｐゴシック" pitchFamily="-1" charset="-128"/>
            </a:endParaRPr>
          </a:p>
          <a:p>
            <a:pPr>
              <a:defRPr/>
            </a:pPr>
            <a:endParaRPr lang="en-GB" sz="2000" dirty="0">
              <a:latin typeface="Arial" charset="0"/>
              <a:ea typeface="ＭＳ Ｐゴシック" pitchFamily="-1" charset="-128"/>
            </a:endParaRPr>
          </a:p>
        </p:txBody>
      </p:sp>
      <p:sp>
        <p:nvSpPr>
          <p:cNvPr id="4" name="Title 3"/>
          <p:cNvSpPr txBox="1">
            <a:spLocks/>
          </p:cNvSpPr>
          <p:nvPr/>
        </p:nvSpPr>
        <p:spPr>
          <a:xfrm>
            <a:off x="323850" y="115888"/>
            <a:ext cx="6875463" cy="8064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GB" altLang="en-US" sz="2800" u="sng" dirty="0" smtClean="0">
                <a:latin typeface="Arial" charset="0"/>
              </a:rPr>
              <a:t>Summary</a:t>
            </a:r>
          </a:p>
        </p:txBody>
      </p:sp>
    </p:spTree>
    <p:extLst>
      <p:ext uri="{BB962C8B-B14F-4D97-AF65-F5344CB8AC3E}">
        <p14:creationId xmlns:p14="http://schemas.microsoft.com/office/powerpoint/2010/main" val="1537018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755576" y="274638"/>
            <a:ext cx="7632700" cy="850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altLang="en-US" sz="3600" dirty="0" smtClean="0"/>
              <a:t>Context</a:t>
            </a:r>
          </a:p>
        </p:txBody>
      </p:sp>
      <p:graphicFrame>
        <p:nvGraphicFramePr>
          <p:cNvPr id="6" name="Object 5"/>
          <p:cNvGraphicFramePr>
            <a:graphicFrameLocks/>
          </p:cNvGraphicFramePr>
          <p:nvPr>
            <p:extLst>
              <p:ext uri="{D42A27DB-BD31-4B8C-83A1-F6EECF244321}">
                <p14:modId xmlns:p14="http://schemas.microsoft.com/office/powerpoint/2010/main" val="1786991771"/>
              </p:ext>
            </p:extLst>
          </p:nvPr>
        </p:nvGraphicFramePr>
        <p:xfrm>
          <a:off x="439291" y="1454894"/>
          <a:ext cx="8381181" cy="5430490"/>
        </p:xfrm>
        <a:graphic>
          <a:graphicData uri="http://schemas.openxmlformats.org/presentationml/2006/ole">
            <mc:AlternateContent xmlns:mc="http://schemas.openxmlformats.org/markup-compatibility/2006">
              <mc:Choice xmlns:v="urn:schemas-microsoft-com:vml" Requires="v">
                <p:oleObj spid="_x0000_s3081" r:id="rId4" imgW="9461812" imgH="6023370" progId="Excel.Chart.8">
                  <p:embed/>
                </p:oleObj>
              </mc:Choice>
              <mc:Fallback>
                <p:oleObj r:id="rId4" imgW="9461812" imgH="6023370"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291" y="1454894"/>
                        <a:ext cx="8381181" cy="5430490"/>
                      </a:xfrm>
                      <a:prstGeom prst="rect">
                        <a:avLst/>
                      </a:prstGeom>
                      <a:noFill/>
                      <a:ln>
                        <a:noFill/>
                      </a:ln>
                    </p:spPr>
                  </p:pic>
                </p:oleObj>
              </mc:Fallback>
            </mc:AlternateContent>
          </a:graphicData>
        </a:graphic>
      </p:graphicFrame>
      <p:sp>
        <p:nvSpPr>
          <p:cNvPr id="7" name="Title 3"/>
          <p:cNvSpPr txBox="1">
            <a:spLocks/>
          </p:cNvSpPr>
          <p:nvPr/>
        </p:nvSpPr>
        <p:spPr bwMode="auto">
          <a:xfrm>
            <a:off x="540320" y="908720"/>
            <a:ext cx="871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defRPr>
            </a:lvl1pPr>
            <a:lvl2pPr marL="742950" indent="-285750" defTabSz="457200" eaLnBrk="0" hangingPunct="0">
              <a:defRPr>
                <a:solidFill>
                  <a:schemeClr val="tx1"/>
                </a:solidFill>
                <a:latin typeface="Arial" charset="0"/>
              </a:defRPr>
            </a:lvl2pPr>
            <a:lvl3pPr marL="1143000" indent="-228600" defTabSz="457200" eaLnBrk="0" hangingPunct="0">
              <a:defRPr>
                <a:solidFill>
                  <a:schemeClr val="tx1"/>
                </a:solidFill>
                <a:latin typeface="Arial" charset="0"/>
              </a:defRPr>
            </a:lvl3pPr>
            <a:lvl4pPr marL="1600200" indent="-228600" defTabSz="457200" eaLnBrk="0" hangingPunct="0">
              <a:defRPr>
                <a:solidFill>
                  <a:schemeClr val="tx1"/>
                </a:solidFill>
                <a:latin typeface="Arial" charset="0"/>
              </a:defRPr>
            </a:lvl4pPr>
            <a:lvl5pPr marL="2057400" indent="-228600" defTabSz="4572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GB" altLang="en-US" sz="2800" u="sng" dirty="0"/>
              <a:t>Annual benefit expenditure 2015/16</a:t>
            </a:r>
          </a:p>
          <a:p>
            <a:pPr algn="ctr" eaLnBrk="1" hangingPunct="1"/>
            <a:endParaRPr lang="en-GB" altLang="en-US" sz="2800" u="sng" dirty="0"/>
          </a:p>
        </p:txBody>
      </p:sp>
    </p:spTree>
    <p:extLst>
      <p:ext uri="{BB962C8B-B14F-4D97-AF65-F5344CB8AC3E}">
        <p14:creationId xmlns:p14="http://schemas.microsoft.com/office/powerpoint/2010/main" val="1543523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5288" y="1364704"/>
            <a:ext cx="842486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a:buFont typeface="Arial" charset="0"/>
              <a:buChar char="•"/>
            </a:pPr>
            <a:r>
              <a:rPr lang="en-GB" dirty="0"/>
              <a:t>The Government paid out an</a:t>
            </a:r>
            <a:r>
              <a:rPr lang="en-GB" b="1" dirty="0"/>
              <a:t> </a:t>
            </a:r>
            <a:r>
              <a:rPr lang="en-GB" dirty="0"/>
              <a:t>estimated</a:t>
            </a:r>
            <a:r>
              <a:rPr lang="en-GB" b="1" dirty="0"/>
              <a:t> £24.2 billion in Housing Benefit</a:t>
            </a:r>
            <a:r>
              <a:rPr lang="en-GB" dirty="0"/>
              <a:t> </a:t>
            </a:r>
            <a:r>
              <a:rPr lang="en-GB" b="1" dirty="0"/>
              <a:t>(HB)</a:t>
            </a:r>
            <a:r>
              <a:rPr lang="en-GB" dirty="0"/>
              <a:t> in 2015/16</a:t>
            </a:r>
          </a:p>
          <a:p>
            <a:pPr marL="285750" indent="-285750" algn="just">
              <a:buFont typeface="Arial" charset="0"/>
              <a:buChar char="•"/>
            </a:pPr>
            <a:endParaRPr lang="en-GB" dirty="0"/>
          </a:p>
          <a:p>
            <a:pPr marL="285750" indent="-285750" algn="just">
              <a:buFont typeface="Arial" charset="0"/>
              <a:buChar char="•"/>
            </a:pPr>
            <a:r>
              <a:rPr lang="en-GB" dirty="0"/>
              <a:t>As at November 2016 there were </a:t>
            </a:r>
            <a:r>
              <a:rPr lang="en-GB" b="1" dirty="0"/>
              <a:t>4.6 million</a:t>
            </a:r>
            <a:r>
              <a:rPr lang="en-GB" dirty="0"/>
              <a:t> recipients of HB, with the average award of HB being </a:t>
            </a:r>
            <a:r>
              <a:rPr lang="en-GB" b="1" dirty="0"/>
              <a:t>£95.92 per week</a:t>
            </a:r>
            <a:r>
              <a:rPr lang="en-GB" dirty="0"/>
              <a:t>. 1.4 million of those recipients came from the Private Rental Sector   </a:t>
            </a:r>
          </a:p>
          <a:p>
            <a:pPr marL="285750" indent="-285750" algn="just">
              <a:buFont typeface="Arial" charset="0"/>
              <a:buChar char="•"/>
            </a:pPr>
            <a:endParaRPr lang="en-GB" dirty="0"/>
          </a:p>
          <a:p>
            <a:pPr marL="285750" indent="-285750" algn="just">
              <a:buFont typeface="Arial" charset="0"/>
              <a:buChar char="•"/>
            </a:pPr>
            <a:r>
              <a:rPr lang="en-GB" dirty="0"/>
              <a:t>Overpayments in HB identified through the Housing Benefit Review (HBR) process have increased to </a:t>
            </a:r>
            <a:r>
              <a:rPr lang="en-GB" b="1" dirty="0"/>
              <a:t>6.0%</a:t>
            </a:r>
            <a:r>
              <a:rPr lang="en-GB" dirty="0"/>
              <a:t> (£1.46 billion) from 5.3% (£1.28 billion) in 2014/15 </a:t>
            </a:r>
          </a:p>
          <a:p>
            <a:pPr marL="285750" indent="-285750" algn="just">
              <a:buFont typeface="Arial" charset="0"/>
              <a:buChar char="•"/>
            </a:pPr>
            <a:endParaRPr lang="en-GB" dirty="0"/>
          </a:p>
          <a:p>
            <a:pPr marL="285750" indent="-285750" algn="just">
              <a:buFont typeface="Arial" charset="0"/>
              <a:buChar char="•"/>
            </a:pPr>
            <a:r>
              <a:rPr lang="en-GB" dirty="0"/>
              <a:t>Tackling Fraud and Error in HB is fundamental to DWP’s overall strategy of reducing the amount of money lost to Fraud and Error </a:t>
            </a:r>
          </a:p>
          <a:p>
            <a:pPr marL="285750" indent="-285750" algn="just">
              <a:buFont typeface="Arial" charset="0"/>
              <a:buChar char="•"/>
            </a:pPr>
            <a:endParaRPr lang="en-GB" dirty="0"/>
          </a:p>
          <a:p>
            <a:pPr marL="285750" indent="-285750" algn="just">
              <a:buFont typeface="Arial" charset="0"/>
              <a:buChar char="•"/>
            </a:pPr>
            <a:r>
              <a:rPr lang="en-GB" dirty="0"/>
              <a:t>To help address the causes of HB Fraud and Error DWP launched the HB </a:t>
            </a:r>
            <a:r>
              <a:rPr lang="en-GB" b="1" dirty="0"/>
              <a:t>Fraud and Error Reduction Incentive Scheme</a:t>
            </a:r>
            <a:r>
              <a:rPr lang="en-GB" dirty="0"/>
              <a:t> (FERIS) in November 2014 </a:t>
            </a:r>
          </a:p>
          <a:p>
            <a:pPr marL="285750" indent="-285750" algn="just">
              <a:buFont typeface="Arial" charset="0"/>
              <a:buChar char="•"/>
            </a:pPr>
            <a:endParaRPr lang="en-GB" dirty="0"/>
          </a:p>
        </p:txBody>
      </p:sp>
      <p:sp>
        <p:nvSpPr>
          <p:cNvPr id="3" name="Title 1"/>
          <p:cNvSpPr txBox="1">
            <a:spLocks/>
          </p:cNvSpPr>
          <p:nvPr/>
        </p:nvSpPr>
        <p:spPr bwMode="auto">
          <a:xfrm>
            <a:off x="755576" y="417860"/>
            <a:ext cx="7632700" cy="850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altLang="en-US" sz="3600" dirty="0" smtClean="0"/>
              <a:t>Context</a:t>
            </a:r>
          </a:p>
        </p:txBody>
      </p:sp>
    </p:spTree>
    <p:extLst>
      <p:ext uri="{BB962C8B-B14F-4D97-AF65-F5344CB8AC3E}">
        <p14:creationId xmlns:p14="http://schemas.microsoft.com/office/powerpoint/2010/main" val="219394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19082" y="2276872"/>
            <a:ext cx="800139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sz="2400" b="1" kern="0" dirty="0" smtClean="0">
                <a:latin typeface="Arial" panose="020B0604020202020204" pitchFamily="34" charset="0"/>
                <a:cs typeface="Arial" panose="020B0604020202020204" pitchFamily="34" charset="0"/>
              </a:rPr>
              <a:t>Fraud &amp; Error </a:t>
            </a:r>
            <a:r>
              <a:rPr lang="en-GB" sz="2400" b="1" kern="0" dirty="0">
                <a:latin typeface="Arial" panose="020B0604020202020204" pitchFamily="34" charset="0"/>
                <a:cs typeface="Arial" panose="020B0604020202020204" pitchFamily="34" charset="0"/>
              </a:rPr>
              <a:t>Incentive </a:t>
            </a:r>
            <a:r>
              <a:rPr lang="en-GB" sz="2400" b="1" kern="0" dirty="0" smtClean="0">
                <a:latin typeface="Arial" panose="020B0604020202020204" pitchFamily="34" charset="0"/>
                <a:cs typeface="Arial" panose="020B0604020202020204" pitchFamily="34" charset="0"/>
              </a:rPr>
              <a:t>Scheme (FERIS) </a:t>
            </a:r>
            <a:endParaRPr lang="en-GB" sz="2400" b="1" kern="0" dirty="0">
              <a:latin typeface="Arial" panose="020B0604020202020204" pitchFamily="34" charset="0"/>
              <a:cs typeface="Arial" panose="020B0604020202020204" pitchFamily="34" charset="0"/>
            </a:endParaRPr>
          </a:p>
          <a:p>
            <a:pPr eaLnBrk="1" fontAlgn="base" hangingPunct="1">
              <a:spcBef>
                <a:spcPct val="0"/>
              </a:spcBef>
              <a:spcAft>
                <a:spcPct val="0"/>
              </a:spcAft>
            </a:pPr>
            <a:endParaRPr lang="en-GB" altLang="en-US" sz="2400" b="1" dirty="0" smtClean="0">
              <a:solidFill>
                <a:srgbClr val="000000"/>
              </a:solidFill>
            </a:endParaRPr>
          </a:p>
        </p:txBody>
      </p:sp>
    </p:spTree>
    <p:extLst>
      <p:ext uri="{BB962C8B-B14F-4D97-AF65-F5344CB8AC3E}">
        <p14:creationId xmlns:p14="http://schemas.microsoft.com/office/powerpoint/2010/main" val="226877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bwMode="auto">
          <a:xfrm>
            <a:off x="467544" y="404664"/>
            <a:ext cx="8424614"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defRPr>
            </a:lvl1pPr>
            <a:lvl2pPr marL="742950" indent="-285750" defTabSz="457200" eaLnBrk="0" hangingPunct="0">
              <a:defRPr>
                <a:solidFill>
                  <a:schemeClr val="tx1"/>
                </a:solidFill>
                <a:latin typeface="Arial" charset="0"/>
              </a:defRPr>
            </a:lvl2pPr>
            <a:lvl3pPr marL="1143000" indent="-228600" defTabSz="457200" eaLnBrk="0" hangingPunct="0">
              <a:defRPr>
                <a:solidFill>
                  <a:schemeClr val="tx1"/>
                </a:solidFill>
                <a:latin typeface="Arial" charset="0"/>
              </a:defRPr>
            </a:lvl3pPr>
            <a:lvl4pPr marL="1600200" indent="-228600" defTabSz="457200" eaLnBrk="0" hangingPunct="0">
              <a:defRPr>
                <a:solidFill>
                  <a:schemeClr val="tx1"/>
                </a:solidFill>
                <a:latin typeface="Arial" charset="0"/>
              </a:defRPr>
            </a:lvl4pPr>
            <a:lvl5pPr marL="2057400" indent="-228600" defTabSz="4572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2800" u="sng" dirty="0"/>
              <a:t>Fraud &amp; Error Reduction Incentive Scheme (FERIS)</a:t>
            </a:r>
          </a:p>
        </p:txBody>
      </p:sp>
      <p:sp>
        <p:nvSpPr>
          <p:cNvPr id="3" name="Rectangle 1"/>
          <p:cNvSpPr>
            <a:spLocks noChangeArrowheads="1"/>
          </p:cNvSpPr>
          <p:nvPr/>
        </p:nvSpPr>
        <p:spPr bwMode="auto">
          <a:xfrm>
            <a:off x="467296" y="1196752"/>
            <a:ext cx="842486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defRPr/>
            </a:pPr>
            <a:r>
              <a:rPr lang="en-GB" sz="2000" b="1" u="sng" dirty="0">
                <a:solidFill>
                  <a:srgbClr val="000000"/>
                </a:solidFill>
              </a:rPr>
              <a:t>FERIS 1</a:t>
            </a:r>
            <a:r>
              <a:rPr lang="en-GB" sz="1600" u="sng" dirty="0">
                <a:solidFill>
                  <a:srgbClr val="000000"/>
                </a:solidFill>
              </a:rPr>
              <a:t>  </a:t>
            </a:r>
          </a:p>
          <a:p>
            <a:pPr algn="just">
              <a:buFont typeface="Arial" charset="0"/>
              <a:buChar char="•"/>
              <a:defRPr/>
            </a:pPr>
            <a:endParaRPr lang="en-GB" sz="1600" dirty="0">
              <a:solidFill>
                <a:srgbClr val="000000"/>
              </a:solidFill>
            </a:endParaRPr>
          </a:p>
          <a:p>
            <a:pPr marL="273050" indent="-273050" algn="just">
              <a:buFont typeface="Arial" charset="0"/>
              <a:buChar char="•"/>
              <a:defRPr/>
            </a:pPr>
            <a:r>
              <a:rPr lang="en-GB" dirty="0">
                <a:solidFill>
                  <a:srgbClr val="000000"/>
                </a:solidFill>
              </a:rPr>
              <a:t>Total funding (including, start-up, bid fund, maintenance fund, incentive payments and end of year adjustments) paid out to LAs for the first year (2015/16) of FERIS amounted to </a:t>
            </a:r>
            <a:r>
              <a:rPr lang="en-GB" b="1" dirty="0">
                <a:solidFill>
                  <a:srgbClr val="000000"/>
                </a:solidFill>
              </a:rPr>
              <a:t>£21.8 million </a:t>
            </a:r>
            <a:r>
              <a:rPr lang="en-GB" dirty="0">
                <a:solidFill>
                  <a:srgbClr val="000000"/>
                </a:solidFill>
              </a:rPr>
              <a:t>(including</a:t>
            </a:r>
            <a:r>
              <a:rPr lang="en-GB" b="1" dirty="0">
                <a:solidFill>
                  <a:srgbClr val="000000"/>
                </a:solidFill>
              </a:rPr>
              <a:t> £6 million </a:t>
            </a:r>
            <a:r>
              <a:rPr lang="en-GB" dirty="0">
                <a:solidFill>
                  <a:srgbClr val="000000"/>
                </a:solidFill>
              </a:rPr>
              <a:t>in incentive payments)  </a:t>
            </a:r>
          </a:p>
          <a:p>
            <a:pPr marL="273050" algn="just">
              <a:buFont typeface="Arial" charset="0"/>
              <a:buChar char="•"/>
              <a:defRPr/>
            </a:pPr>
            <a:endParaRPr lang="en-GB" dirty="0">
              <a:solidFill>
                <a:srgbClr val="000000"/>
              </a:solidFill>
            </a:endParaRPr>
          </a:p>
          <a:p>
            <a:pPr marL="273050" indent="-273050" algn="just">
              <a:buFont typeface="Arial" charset="0"/>
              <a:buChar char="•"/>
              <a:defRPr/>
            </a:pPr>
            <a:r>
              <a:rPr lang="en-GB" dirty="0">
                <a:solidFill>
                  <a:srgbClr val="000000"/>
                </a:solidFill>
              </a:rPr>
              <a:t>The identification of HB overpayments has increased significantly since the introduction of FERIS</a:t>
            </a:r>
          </a:p>
          <a:p>
            <a:pPr marL="273050" algn="just">
              <a:buFont typeface="Arial" charset="0"/>
              <a:buChar char="•"/>
              <a:defRPr/>
            </a:pPr>
            <a:endParaRPr lang="en-GB" dirty="0">
              <a:solidFill>
                <a:srgbClr val="000000"/>
              </a:solidFill>
            </a:endParaRPr>
          </a:p>
          <a:p>
            <a:pPr marL="273050" indent="-273050" algn="just">
              <a:buFont typeface="Arial" charset="0"/>
              <a:buChar char="•"/>
              <a:defRPr/>
            </a:pPr>
            <a:r>
              <a:rPr lang="en-GB" b="1" dirty="0">
                <a:solidFill>
                  <a:srgbClr val="000000"/>
                </a:solidFill>
              </a:rPr>
              <a:t>345</a:t>
            </a:r>
            <a:r>
              <a:rPr lang="en-GB" dirty="0">
                <a:solidFill>
                  <a:srgbClr val="000000"/>
                </a:solidFill>
              </a:rPr>
              <a:t> LAs demonstrated individual performance improvements and performed above baseline in one or more performance periods (over </a:t>
            </a:r>
            <a:r>
              <a:rPr lang="en-GB" b="1" dirty="0">
                <a:solidFill>
                  <a:srgbClr val="000000"/>
                </a:solidFill>
              </a:rPr>
              <a:t>91%</a:t>
            </a:r>
            <a:r>
              <a:rPr lang="en-GB" dirty="0">
                <a:solidFill>
                  <a:srgbClr val="000000"/>
                </a:solidFill>
              </a:rPr>
              <a:t> of LA population) during FERIS 1</a:t>
            </a:r>
          </a:p>
          <a:p>
            <a:pPr marL="273050" indent="-273050" algn="just">
              <a:buFont typeface="Arial" charset="0"/>
              <a:buChar char="•"/>
              <a:defRPr/>
            </a:pPr>
            <a:endParaRPr lang="en-GB" dirty="0">
              <a:solidFill>
                <a:srgbClr val="000000"/>
              </a:solidFill>
            </a:endParaRPr>
          </a:p>
          <a:p>
            <a:pPr marL="273050" indent="-273050" algn="just">
              <a:buFont typeface="Arial" charset="0"/>
              <a:buChar char="•"/>
              <a:defRPr/>
            </a:pPr>
            <a:r>
              <a:rPr lang="en-GB" dirty="0">
                <a:solidFill>
                  <a:srgbClr val="000000"/>
                </a:solidFill>
              </a:rPr>
              <a:t>FERIS 1 activity delivered a return on investment of </a:t>
            </a:r>
            <a:r>
              <a:rPr lang="en-GB" b="1" dirty="0">
                <a:solidFill>
                  <a:srgbClr val="000000"/>
                </a:solidFill>
              </a:rPr>
              <a:t>£2.36 for each £1</a:t>
            </a:r>
            <a:r>
              <a:rPr lang="en-GB" dirty="0">
                <a:solidFill>
                  <a:srgbClr val="000000"/>
                </a:solidFill>
              </a:rPr>
              <a:t> resulting in total Annually Managed Expenditure savings of </a:t>
            </a:r>
            <a:r>
              <a:rPr lang="en-GB" b="1" dirty="0">
                <a:solidFill>
                  <a:srgbClr val="000000"/>
                </a:solidFill>
              </a:rPr>
              <a:t>£53 million</a:t>
            </a:r>
          </a:p>
          <a:p>
            <a:pPr algn="just">
              <a:buFont typeface="Arial" charset="0"/>
              <a:buChar char="•"/>
              <a:defRPr/>
            </a:pPr>
            <a:endParaRPr lang="en-GB" dirty="0">
              <a:solidFill>
                <a:srgbClr val="000000"/>
              </a:solidFill>
              <a:cs typeface="Arial" charset="0"/>
            </a:endParaRPr>
          </a:p>
        </p:txBody>
      </p:sp>
    </p:spTree>
    <p:extLst>
      <p:ext uri="{BB962C8B-B14F-4D97-AF65-F5344CB8AC3E}">
        <p14:creationId xmlns:p14="http://schemas.microsoft.com/office/powerpoint/2010/main" val="124938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bwMode="auto">
          <a:xfrm>
            <a:off x="395536" y="404664"/>
            <a:ext cx="864096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defRPr>
            </a:lvl1pPr>
            <a:lvl2pPr marL="742950" indent="-285750" defTabSz="457200" eaLnBrk="0" hangingPunct="0">
              <a:defRPr>
                <a:solidFill>
                  <a:schemeClr val="tx1"/>
                </a:solidFill>
                <a:latin typeface="Arial" charset="0"/>
              </a:defRPr>
            </a:lvl2pPr>
            <a:lvl3pPr marL="1143000" indent="-228600" defTabSz="457200" eaLnBrk="0" hangingPunct="0">
              <a:defRPr>
                <a:solidFill>
                  <a:schemeClr val="tx1"/>
                </a:solidFill>
                <a:latin typeface="Arial" charset="0"/>
              </a:defRPr>
            </a:lvl3pPr>
            <a:lvl4pPr marL="1600200" indent="-228600" defTabSz="457200" eaLnBrk="0" hangingPunct="0">
              <a:defRPr>
                <a:solidFill>
                  <a:schemeClr val="tx1"/>
                </a:solidFill>
                <a:latin typeface="Arial" charset="0"/>
              </a:defRPr>
            </a:lvl4pPr>
            <a:lvl5pPr marL="2057400" indent="-228600" defTabSz="4572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2800" u="sng" dirty="0"/>
              <a:t>Fraud &amp; Error Reduction Incentive Scheme (FERIS)</a:t>
            </a:r>
          </a:p>
        </p:txBody>
      </p:sp>
      <p:sp>
        <p:nvSpPr>
          <p:cNvPr id="3" name="Rectangle 7"/>
          <p:cNvSpPr>
            <a:spLocks noChangeArrowheads="1"/>
          </p:cNvSpPr>
          <p:nvPr/>
        </p:nvSpPr>
        <p:spPr bwMode="auto">
          <a:xfrm>
            <a:off x="395288" y="1196752"/>
            <a:ext cx="82804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t">
              <a:defRPr/>
            </a:pPr>
            <a:r>
              <a:rPr lang="en-GB" sz="2000" b="1" u="sng" dirty="0">
                <a:latin typeface="Arial" pitchFamily="34" charset="0"/>
              </a:rPr>
              <a:t>FERIS 2</a:t>
            </a:r>
          </a:p>
          <a:p>
            <a:pPr marL="285750" indent="-285750" fontAlgn="t">
              <a:buFont typeface="Arial" pitchFamily="34" charset="0"/>
              <a:buChar char="•"/>
              <a:defRPr/>
            </a:pPr>
            <a:endParaRPr lang="en-GB" dirty="0">
              <a:latin typeface="Arial" pitchFamily="34" charset="0"/>
            </a:endParaRPr>
          </a:p>
          <a:p>
            <a:pPr marL="285750" indent="-285750" algn="just" fontAlgn="t">
              <a:buFont typeface="Arial" pitchFamily="34" charset="0"/>
              <a:buChar char="•"/>
              <a:defRPr/>
            </a:pPr>
            <a:r>
              <a:rPr lang="en-GB" dirty="0">
                <a:latin typeface="Arial" pitchFamily="34" charset="0"/>
              </a:rPr>
              <a:t>FERIS design in 2016/17 was altered to take account of caseload changes (e.g. caseload changes due to Universal Credit (UC)). Baselines are now adjusted at the end of each quarterly performance period</a:t>
            </a:r>
          </a:p>
          <a:p>
            <a:pPr marL="285750" indent="-285750" algn="just" fontAlgn="t">
              <a:buFont typeface="Arial" pitchFamily="34" charset="0"/>
              <a:buChar char="•"/>
              <a:defRPr/>
            </a:pPr>
            <a:endParaRPr lang="en-GB" dirty="0">
              <a:latin typeface="Arial" pitchFamily="34" charset="0"/>
            </a:endParaRPr>
          </a:p>
          <a:p>
            <a:pPr marL="285750" indent="-285750" algn="just" fontAlgn="t">
              <a:buFont typeface="Arial" pitchFamily="34" charset="0"/>
              <a:buChar char="•"/>
              <a:defRPr/>
            </a:pPr>
            <a:r>
              <a:rPr lang="en-GB" dirty="0">
                <a:latin typeface="Arial" pitchFamily="34" charset="0"/>
              </a:rPr>
              <a:t>In Quarter 1 we paid </a:t>
            </a:r>
            <a:r>
              <a:rPr lang="en-GB" b="1" dirty="0">
                <a:latin typeface="Arial" pitchFamily="34" charset="0"/>
              </a:rPr>
              <a:t>183 </a:t>
            </a:r>
            <a:r>
              <a:rPr lang="en-GB" dirty="0">
                <a:latin typeface="Arial" pitchFamily="34" charset="0"/>
              </a:rPr>
              <a:t>LAs a total of  </a:t>
            </a:r>
            <a:r>
              <a:rPr lang="en-GB" b="1" dirty="0">
                <a:latin typeface="Arial" pitchFamily="34" charset="0"/>
              </a:rPr>
              <a:t>£2.33 million </a:t>
            </a:r>
            <a:r>
              <a:rPr lang="en-GB" dirty="0">
                <a:latin typeface="Arial" pitchFamily="34" charset="0"/>
              </a:rPr>
              <a:t>in incentive payments</a:t>
            </a:r>
            <a:r>
              <a:rPr lang="en-GB" b="1" dirty="0">
                <a:latin typeface="Arial" pitchFamily="34" charset="0"/>
              </a:rPr>
              <a:t> </a:t>
            </a:r>
            <a:r>
              <a:rPr lang="en-GB" dirty="0">
                <a:latin typeface="Arial" pitchFamily="34" charset="0"/>
              </a:rPr>
              <a:t>(under FERIS 1 we would have paid </a:t>
            </a:r>
            <a:r>
              <a:rPr lang="en-GB" b="1" dirty="0">
                <a:latin typeface="Arial" pitchFamily="34" charset="0"/>
              </a:rPr>
              <a:t>54</a:t>
            </a:r>
            <a:r>
              <a:rPr lang="en-GB" dirty="0">
                <a:latin typeface="Arial" pitchFamily="34" charset="0"/>
              </a:rPr>
              <a:t> LAs </a:t>
            </a:r>
            <a:r>
              <a:rPr lang="en-GB" b="1" dirty="0">
                <a:latin typeface="Arial" pitchFamily="34" charset="0"/>
              </a:rPr>
              <a:t>£0.94 million</a:t>
            </a:r>
            <a:r>
              <a:rPr lang="en-GB" dirty="0">
                <a:latin typeface="Arial" pitchFamily="34" charset="0"/>
              </a:rPr>
              <a:t>)</a:t>
            </a:r>
            <a:endParaRPr lang="en-GB" b="1" dirty="0">
              <a:latin typeface="Arial" pitchFamily="34" charset="0"/>
            </a:endParaRPr>
          </a:p>
          <a:p>
            <a:pPr marL="285750" indent="-285750" algn="just">
              <a:buFont typeface="Arial" pitchFamily="34" charset="0"/>
              <a:buChar char="•"/>
              <a:defRPr/>
            </a:pPr>
            <a:endParaRPr lang="en-GB" dirty="0">
              <a:latin typeface="Arial" pitchFamily="34" charset="0"/>
            </a:endParaRPr>
          </a:p>
          <a:p>
            <a:pPr marL="285750" indent="-285750" algn="just">
              <a:buFont typeface="Arial" pitchFamily="34" charset="0"/>
              <a:buChar char="•"/>
              <a:defRPr/>
            </a:pPr>
            <a:r>
              <a:rPr lang="en-GB" dirty="0">
                <a:latin typeface="Arial" pitchFamily="34" charset="0"/>
              </a:rPr>
              <a:t>In Quarter 2 we paid </a:t>
            </a:r>
            <a:r>
              <a:rPr lang="en-GB" b="1" dirty="0">
                <a:latin typeface="Arial" pitchFamily="34" charset="0"/>
              </a:rPr>
              <a:t>115</a:t>
            </a:r>
            <a:r>
              <a:rPr lang="en-GB" dirty="0">
                <a:latin typeface="Arial" pitchFamily="34" charset="0"/>
              </a:rPr>
              <a:t> LAs a total of </a:t>
            </a:r>
            <a:r>
              <a:rPr lang="en-GB" b="1" dirty="0">
                <a:latin typeface="Arial" pitchFamily="34" charset="0"/>
              </a:rPr>
              <a:t>£1.11million </a:t>
            </a:r>
            <a:r>
              <a:rPr lang="en-GB" dirty="0">
                <a:latin typeface="Arial" pitchFamily="34" charset="0"/>
              </a:rPr>
              <a:t>in incentive payments  (under FERIS 1, </a:t>
            </a:r>
            <a:r>
              <a:rPr lang="en-GB" b="1" dirty="0">
                <a:latin typeface="Arial" pitchFamily="34" charset="0"/>
              </a:rPr>
              <a:t>24</a:t>
            </a:r>
            <a:r>
              <a:rPr lang="en-GB" dirty="0">
                <a:latin typeface="Arial" pitchFamily="34" charset="0"/>
              </a:rPr>
              <a:t> LAs would have received payments totalling </a:t>
            </a:r>
            <a:br>
              <a:rPr lang="en-GB" dirty="0">
                <a:latin typeface="Arial" pitchFamily="34" charset="0"/>
              </a:rPr>
            </a:br>
            <a:r>
              <a:rPr lang="en-GB" b="1" dirty="0">
                <a:latin typeface="Arial" pitchFamily="34" charset="0"/>
              </a:rPr>
              <a:t>£0.38 million</a:t>
            </a:r>
            <a:r>
              <a:rPr lang="en-GB" dirty="0">
                <a:latin typeface="Arial" pitchFamily="34" charset="0"/>
              </a:rPr>
              <a:t>)</a:t>
            </a:r>
          </a:p>
          <a:p>
            <a:pPr marL="285750" indent="-285750" algn="just">
              <a:buFont typeface="Arial" pitchFamily="34" charset="0"/>
              <a:buChar char="•"/>
              <a:defRPr/>
            </a:pPr>
            <a:endParaRPr lang="en-GB" dirty="0">
              <a:latin typeface="Arial" pitchFamily="34" charset="0"/>
            </a:endParaRPr>
          </a:p>
          <a:p>
            <a:pPr marL="285750" indent="-285750" algn="just">
              <a:buFont typeface="Arial" pitchFamily="34" charset="0"/>
              <a:buChar char="•"/>
              <a:defRPr/>
            </a:pPr>
            <a:r>
              <a:rPr lang="en-GB" dirty="0">
                <a:latin typeface="Arial" pitchFamily="34" charset="0"/>
              </a:rPr>
              <a:t>Although the changes we introduced to FERIS 2 have had a significant impact on the value of incentive payments paid, actual performance is currently not meeting expectations with overall Quarter 2 performance only demonstrating a 0.2% improvement</a:t>
            </a:r>
          </a:p>
        </p:txBody>
      </p:sp>
    </p:spTree>
    <p:extLst>
      <p:ext uri="{BB962C8B-B14F-4D97-AF65-F5344CB8AC3E}">
        <p14:creationId xmlns:p14="http://schemas.microsoft.com/office/powerpoint/2010/main" val="425544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bwMode="auto">
          <a:xfrm>
            <a:off x="107504" y="115888"/>
            <a:ext cx="87122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defRPr>
            </a:lvl1pPr>
            <a:lvl2pPr marL="742950" indent="-285750" defTabSz="457200" eaLnBrk="0" hangingPunct="0">
              <a:defRPr>
                <a:solidFill>
                  <a:schemeClr val="tx1"/>
                </a:solidFill>
                <a:latin typeface="Arial" charset="0"/>
              </a:defRPr>
            </a:lvl2pPr>
            <a:lvl3pPr marL="1143000" indent="-228600" defTabSz="457200" eaLnBrk="0" hangingPunct="0">
              <a:defRPr>
                <a:solidFill>
                  <a:schemeClr val="tx1"/>
                </a:solidFill>
                <a:latin typeface="Arial" charset="0"/>
              </a:defRPr>
            </a:lvl3pPr>
            <a:lvl4pPr marL="1600200" indent="-228600" defTabSz="457200" eaLnBrk="0" hangingPunct="0">
              <a:defRPr>
                <a:solidFill>
                  <a:schemeClr val="tx1"/>
                </a:solidFill>
                <a:latin typeface="Arial" charset="0"/>
              </a:defRPr>
            </a:lvl4pPr>
            <a:lvl5pPr marL="2057400" indent="-228600" defTabSz="4572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GB" altLang="en-US" sz="2800" u="sng" dirty="0"/>
              <a:t>Fraud &amp; Error </a:t>
            </a:r>
          </a:p>
        </p:txBody>
      </p:sp>
      <p:graphicFrame>
        <p:nvGraphicFramePr>
          <p:cNvPr id="3" name="Table 2"/>
          <p:cNvGraphicFramePr>
            <a:graphicFrameLocks noGrp="1"/>
          </p:cNvGraphicFramePr>
          <p:nvPr>
            <p:extLst>
              <p:ext uri="{D42A27DB-BD31-4B8C-83A1-F6EECF244321}">
                <p14:modId xmlns:p14="http://schemas.microsoft.com/office/powerpoint/2010/main" val="3819476709"/>
              </p:ext>
            </p:extLst>
          </p:nvPr>
        </p:nvGraphicFramePr>
        <p:xfrm>
          <a:off x="395290" y="1412776"/>
          <a:ext cx="8424415" cy="3168651"/>
        </p:xfrm>
        <a:graphic>
          <a:graphicData uri="http://schemas.openxmlformats.org/drawingml/2006/table">
            <a:tbl>
              <a:tblPr/>
              <a:tblGrid>
                <a:gridCol w="772278"/>
                <a:gridCol w="1280731"/>
                <a:gridCol w="797363"/>
                <a:gridCol w="618505"/>
                <a:gridCol w="597911"/>
                <a:gridCol w="676369"/>
                <a:gridCol w="662873"/>
                <a:gridCol w="540616"/>
                <a:gridCol w="652870"/>
                <a:gridCol w="550617"/>
                <a:gridCol w="642870"/>
                <a:gridCol w="631412"/>
              </a:tblGrid>
              <a:tr h="426505">
                <a:tc gridSpan="12">
                  <a:txBody>
                    <a:bodyPr/>
                    <a:lstStyle/>
                    <a:p>
                      <a:pPr algn="ctr" fontAlgn="ctr"/>
                      <a:r>
                        <a:rPr lang="en-GB" sz="1800" b="1" i="0" u="none" strike="noStrike" dirty="0">
                          <a:solidFill>
                            <a:srgbClr val="000000"/>
                          </a:solidFill>
                          <a:effectLst/>
                          <a:latin typeface="Arial"/>
                        </a:rPr>
                        <a:t>Levels of Fraud &amp; Error by Error Type for </a:t>
                      </a:r>
                      <a:r>
                        <a:rPr lang="en-GB" sz="1800" b="1" i="0" u="none" strike="noStrike" dirty="0" smtClean="0">
                          <a:solidFill>
                            <a:srgbClr val="000000"/>
                          </a:solidFill>
                          <a:effectLst/>
                          <a:latin typeface="Arial"/>
                        </a:rPr>
                        <a:t>HB</a:t>
                      </a:r>
                      <a:endParaRPr lang="en-GB" sz="1800" b="1" i="0" u="none" strike="noStrike" dirty="0">
                        <a:solidFill>
                          <a:srgbClr val="000000"/>
                        </a:solidFill>
                        <a:effectLst/>
                        <a:latin typeface="Arial"/>
                      </a:endParaRPr>
                    </a:p>
                  </a:txBody>
                  <a:tcPr marL="6279" marR="6279" marT="6280" marB="0" anchor="ctr">
                    <a:lnL>
                      <a:noFill/>
                    </a:lnL>
                    <a:lnR>
                      <a:noFill/>
                    </a:lnR>
                    <a:lnT>
                      <a:noFill/>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34405">
                <a:tc gridSpan="2">
                  <a:txBody>
                    <a:bodyPr/>
                    <a:lstStyle/>
                    <a:p>
                      <a:pPr algn="ctr" fontAlgn="b"/>
                      <a:r>
                        <a:rPr lang="en-GB" sz="1200" b="0" i="0" u="none" strike="noStrike" dirty="0">
                          <a:solidFill>
                            <a:srgbClr val="000000"/>
                          </a:solidFill>
                          <a:effectLst/>
                          <a:latin typeface="Arial"/>
                        </a:rPr>
                        <a:t> </a:t>
                      </a:r>
                    </a:p>
                  </a:txBody>
                  <a:tcPr marL="6279" marR="6279"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gridSpan="2">
                  <a:txBody>
                    <a:bodyPr/>
                    <a:lstStyle/>
                    <a:p>
                      <a:pPr algn="ctr" fontAlgn="ctr"/>
                      <a:r>
                        <a:rPr lang="en-GB" sz="1200" b="1" i="0" u="none" strike="noStrike" dirty="0">
                          <a:solidFill>
                            <a:srgbClr val="000000"/>
                          </a:solidFill>
                          <a:effectLst/>
                          <a:latin typeface="Arial"/>
                        </a:rPr>
                        <a:t>2011/12</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gridSpan="2">
                  <a:txBody>
                    <a:bodyPr/>
                    <a:lstStyle/>
                    <a:p>
                      <a:pPr algn="ctr" fontAlgn="ctr"/>
                      <a:r>
                        <a:rPr lang="en-GB" sz="1200" b="1" i="0" u="none" strike="noStrike" dirty="0">
                          <a:solidFill>
                            <a:srgbClr val="000000"/>
                          </a:solidFill>
                          <a:effectLst/>
                          <a:latin typeface="Arial"/>
                        </a:rPr>
                        <a:t>2012/13</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gridSpan="2">
                  <a:txBody>
                    <a:bodyPr/>
                    <a:lstStyle/>
                    <a:p>
                      <a:pPr algn="ctr" fontAlgn="ctr"/>
                      <a:r>
                        <a:rPr lang="en-GB" sz="1200" b="1" i="0" u="none" strike="noStrike" dirty="0">
                          <a:solidFill>
                            <a:srgbClr val="000000"/>
                          </a:solidFill>
                          <a:effectLst/>
                          <a:latin typeface="Arial"/>
                        </a:rPr>
                        <a:t>2013/14</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gridSpan="2">
                  <a:txBody>
                    <a:bodyPr/>
                    <a:lstStyle/>
                    <a:p>
                      <a:pPr algn="ctr" fontAlgn="ctr"/>
                      <a:r>
                        <a:rPr lang="en-GB" sz="1200" b="1" i="0" u="none" strike="noStrike" dirty="0">
                          <a:solidFill>
                            <a:srgbClr val="000000"/>
                          </a:solidFill>
                          <a:effectLst/>
                          <a:latin typeface="Arial"/>
                        </a:rPr>
                        <a:t>2014/15</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gridSpan="2">
                  <a:txBody>
                    <a:bodyPr/>
                    <a:lstStyle/>
                    <a:p>
                      <a:pPr algn="ctr"/>
                      <a:r>
                        <a:rPr lang="en-GB" sz="1200" b="1" dirty="0" smtClean="0"/>
                        <a:t>2015/16 </a:t>
                      </a:r>
                      <a:endParaRPr lang="en-GB" sz="1200" b="1" dirty="0"/>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r>
              <a:tr h="402134">
                <a:tc rowSpan="4">
                  <a:txBody>
                    <a:bodyPr/>
                    <a:lstStyle/>
                    <a:p>
                      <a:pPr algn="ctr" fontAlgn="ctr"/>
                      <a:r>
                        <a:rPr lang="en-GB" sz="1200" b="1" i="0" u="none" strike="noStrike" dirty="0">
                          <a:solidFill>
                            <a:srgbClr val="000000"/>
                          </a:solidFill>
                          <a:effectLst/>
                          <a:latin typeface="Arial"/>
                        </a:rPr>
                        <a:t>Housing Benefits Total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l" fontAlgn="b"/>
                      <a:r>
                        <a:rPr lang="en-GB" sz="1200" b="1" i="0" u="none" strike="noStrike" dirty="0">
                          <a:solidFill>
                            <a:srgbClr val="000000"/>
                          </a:solidFill>
                          <a:effectLst/>
                          <a:latin typeface="Arial"/>
                        </a:rPr>
                        <a:t>Fraud</a:t>
                      </a:r>
                    </a:p>
                  </a:txBody>
                  <a:tcPr marL="6279" marR="6279"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GB" sz="1200" b="0" i="0" u="none" strike="noStrike" dirty="0">
                          <a:solidFill>
                            <a:schemeClr val="tx1"/>
                          </a:solidFill>
                          <a:effectLst/>
                          <a:latin typeface="Arial"/>
                        </a:rPr>
                        <a:t>£350m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1.5%</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£320m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1.3%</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£430m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1.8%</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smtClean="0">
                          <a:solidFill>
                            <a:schemeClr val="tx1"/>
                          </a:solidFill>
                          <a:effectLst/>
                          <a:latin typeface="Arial"/>
                        </a:rPr>
                        <a:t>£590m</a:t>
                      </a:r>
                      <a:endParaRPr lang="en-GB" sz="1200" b="0" i="0" u="none" strike="noStrike" dirty="0">
                        <a:solidFill>
                          <a:schemeClr val="tx1"/>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smtClean="0">
                          <a:solidFill>
                            <a:schemeClr val="tx1"/>
                          </a:solidFill>
                          <a:effectLst/>
                          <a:latin typeface="Arial"/>
                        </a:rPr>
                        <a:t>2.4%</a:t>
                      </a:r>
                      <a:endParaRPr lang="en-GB" sz="1200" b="0" i="0" u="none" strike="noStrike" dirty="0">
                        <a:solidFill>
                          <a:schemeClr val="tx1"/>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smtClean="0"/>
                        <a:t>£1000m</a:t>
                      </a:r>
                      <a:endParaRPr lang="en-GB" sz="1200" dirty="0"/>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smtClean="0"/>
                        <a:t>4.1%</a:t>
                      </a:r>
                      <a:endParaRPr lang="en-GB" sz="1200" dirty="0"/>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2134">
                <a:tc vMerge="1">
                  <a:txBody>
                    <a:bodyPr/>
                    <a:lstStyle/>
                    <a:p>
                      <a:endParaRPr lang="en-GB"/>
                    </a:p>
                  </a:txBody>
                  <a:tcPr/>
                </a:tc>
                <a:tc>
                  <a:txBody>
                    <a:bodyPr/>
                    <a:lstStyle/>
                    <a:p>
                      <a:pPr algn="l" fontAlgn="ctr"/>
                      <a:r>
                        <a:rPr lang="en-GB" sz="1200" b="1" i="0" u="none" strike="noStrike" dirty="0">
                          <a:solidFill>
                            <a:srgbClr val="000000"/>
                          </a:solidFill>
                          <a:effectLst/>
                          <a:latin typeface="Arial"/>
                        </a:rPr>
                        <a:t>Claimant Error</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GB" sz="1200" b="0" i="0" u="none" strike="noStrike" dirty="0">
                          <a:solidFill>
                            <a:schemeClr val="tx1"/>
                          </a:solidFill>
                          <a:effectLst/>
                          <a:latin typeface="Arial"/>
                        </a:rPr>
                        <a:t>£650m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2.8%</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£780m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3.3%</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£900m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3.7%</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smtClean="0">
                          <a:solidFill>
                            <a:schemeClr val="tx1"/>
                          </a:solidFill>
                          <a:effectLst/>
                          <a:latin typeface="Arial"/>
                        </a:rPr>
                        <a:t>£550m</a:t>
                      </a:r>
                      <a:endParaRPr lang="en-GB" sz="1200" b="0" i="0" u="none" strike="noStrike" dirty="0">
                        <a:solidFill>
                          <a:schemeClr val="tx1"/>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smtClean="0">
                          <a:solidFill>
                            <a:schemeClr val="tx1"/>
                          </a:solidFill>
                          <a:effectLst/>
                          <a:latin typeface="Arial"/>
                        </a:rPr>
                        <a:t>2.3%</a:t>
                      </a:r>
                      <a:endParaRPr lang="en-GB" sz="1200" b="0" i="0" u="none" strike="noStrike" dirty="0">
                        <a:solidFill>
                          <a:schemeClr val="tx1"/>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smtClean="0">
                          <a:solidFill>
                            <a:schemeClr val="tx1"/>
                          </a:solidFill>
                        </a:rPr>
                        <a:t>£380m</a:t>
                      </a:r>
                      <a:endParaRPr lang="en-GB" sz="1200" dirty="0">
                        <a:solidFill>
                          <a:schemeClr val="tx1"/>
                        </a:solidFil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smtClean="0">
                          <a:solidFill>
                            <a:schemeClr val="tx1"/>
                          </a:solidFill>
                        </a:rPr>
                        <a:t>1.6%</a:t>
                      </a:r>
                      <a:endParaRPr lang="en-GB" sz="1200" dirty="0">
                        <a:solidFill>
                          <a:schemeClr val="tx1"/>
                        </a:solidFil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2134">
                <a:tc vMerge="1">
                  <a:txBody>
                    <a:bodyPr/>
                    <a:lstStyle/>
                    <a:p>
                      <a:endParaRPr lang="en-GB"/>
                    </a:p>
                  </a:txBody>
                  <a:tcPr/>
                </a:tc>
                <a:tc>
                  <a:txBody>
                    <a:bodyPr/>
                    <a:lstStyle/>
                    <a:p>
                      <a:pPr algn="l" fontAlgn="ctr"/>
                      <a:r>
                        <a:rPr lang="en-GB" sz="1200" b="1" i="0" u="none" strike="noStrike" dirty="0">
                          <a:solidFill>
                            <a:srgbClr val="000000"/>
                          </a:solidFill>
                          <a:effectLst/>
                          <a:latin typeface="Arial"/>
                        </a:rPr>
                        <a:t>Official Error</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GB" sz="1200" b="0" i="0" u="none" strike="noStrike" dirty="0">
                          <a:solidFill>
                            <a:schemeClr val="tx1"/>
                          </a:solidFill>
                          <a:effectLst/>
                          <a:latin typeface="Arial"/>
                        </a:rPr>
                        <a:t>£130m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0.6%</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£120m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0.5%</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£120m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0.5%</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a:t>
                      </a:r>
                      <a:r>
                        <a:rPr lang="en-GB" sz="1200" b="0" i="0" u="none" strike="noStrike" dirty="0" smtClean="0">
                          <a:solidFill>
                            <a:schemeClr val="tx1"/>
                          </a:solidFill>
                          <a:effectLst/>
                          <a:latin typeface="Arial"/>
                        </a:rPr>
                        <a:t>140m</a:t>
                      </a:r>
                      <a:endParaRPr lang="en-GB" sz="1200" b="0" i="0" u="none" strike="noStrike" dirty="0">
                        <a:solidFill>
                          <a:schemeClr val="tx1"/>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0.6%</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smtClean="0">
                          <a:solidFill>
                            <a:schemeClr val="tx1"/>
                          </a:solidFill>
                        </a:rPr>
                        <a:t>£70m</a:t>
                      </a:r>
                      <a:endParaRPr lang="en-GB" sz="1200" dirty="0">
                        <a:solidFill>
                          <a:schemeClr val="tx1"/>
                        </a:solidFil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smtClean="0">
                          <a:solidFill>
                            <a:schemeClr val="tx1"/>
                          </a:solidFill>
                        </a:rPr>
                        <a:t>0.3%</a:t>
                      </a:r>
                      <a:endParaRPr lang="en-GB" sz="1200" dirty="0">
                        <a:solidFill>
                          <a:schemeClr val="tx1"/>
                        </a:solidFil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62615">
                <a:tc vMerge="1">
                  <a:txBody>
                    <a:bodyPr/>
                    <a:lstStyle/>
                    <a:p>
                      <a:endParaRPr lang="en-GB"/>
                    </a:p>
                  </a:txBody>
                  <a:tcPr/>
                </a:tc>
                <a:tc>
                  <a:txBody>
                    <a:bodyPr/>
                    <a:lstStyle/>
                    <a:p>
                      <a:pPr algn="l" fontAlgn="ctr"/>
                      <a:r>
                        <a:rPr lang="en-GB" sz="1200" b="1" i="0" u="none" strike="noStrike" dirty="0" smtClean="0">
                          <a:solidFill>
                            <a:srgbClr val="000000"/>
                          </a:solidFill>
                          <a:effectLst/>
                          <a:latin typeface="Arial"/>
                        </a:rPr>
                        <a:t>Gross loss amount</a:t>
                      </a:r>
                      <a:endParaRPr lang="en-GB" sz="1200" b="1" i="0" u="none" strike="noStrike" dirty="0">
                        <a:solidFill>
                          <a:srgbClr val="000000"/>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GB" sz="1200" b="0" i="0" u="none" strike="noStrike" dirty="0">
                          <a:solidFill>
                            <a:schemeClr val="tx1"/>
                          </a:solidFill>
                          <a:effectLst/>
                          <a:latin typeface="Arial"/>
                        </a:rPr>
                        <a:t>£1,130m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1" i="0" u="none" strike="noStrike" dirty="0">
                          <a:solidFill>
                            <a:schemeClr val="tx1"/>
                          </a:solidFill>
                          <a:effectLst/>
                          <a:latin typeface="Arial"/>
                        </a:rPr>
                        <a:t>4.9%</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£1,220m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1" i="0" u="none" strike="noStrike" dirty="0">
                          <a:solidFill>
                            <a:schemeClr val="tx1"/>
                          </a:solidFill>
                          <a:effectLst/>
                          <a:latin typeface="Arial"/>
                        </a:rPr>
                        <a:t>5.1%</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£1,450m</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1" i="0" u="none" strike="noStrike" dirty="0">
                          <a:solidFill>
                            <a:schemeClr val="tx1"/>
                          </a:solidFill>
                          <a:effectLst/>
                          <a:latin typeface="Arial"/>
                        </a:rPr>
                        <a:t>6.0</a:t>
                      </a:r>
                      <a:r>
                        <a:rPr lang="en-GB" sz="1200" b="1" i="0" u="none" strike="noStrike" dirty="0" smtClean="0">
                          <a:solidFill>
                            <a:schemeClr val="tx1"/>
                          </a:solidFill>
                          <a:effectLst/>
                          <a:latin typeface="Arial"/>
                        </a:rPr>
                        <a:t>%</a:t>
                      </a:r>
                      <a:endParaRPr lang="en-GB" sz="1200" b="1" i="0" u="none" strike="noStrike" dirty="0">
                        <a:solidFill>
                          <a:schemeClr val="tx1"/>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0" i="0" u="none" strike="noStrike" dirty="0">
                          <a:solidFill>
                            <a:schemeClr val="tx1"/>
                          </a:solidFill>
                          <a:effectLst/>
                          <a:latin typeface="Arial"/>
                        </a:rPr>
                        <a:t>£</a:t>
                      </a:r>
                      <a:r>
                        <a:rPr lang="en-GB" sz="1200" b="0" i="0" u="none" strike="noStrike" dirty="0" smtClean="0">
                          <a:solidFill>
                            <a:schemeClr val="tx1"/>
                          </a:solidFill>
                          <a:effectLst/>
                          <a:latin typeface="Arial"/>
                        </a:rPr>
                        <a:t>1,280m</a:t>
                      </a:r>
                      <a:endParaRPr lang="en-GB" sz="1200" b="0" i="0" u="none" strike="noStrike" dirty="0">
                        <a:solidFill>
                          <a:schemeClr val="tx1"/>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1" i="0" u="none" strike="noStrike" dirty="0" smtClean="0">
                          <a:solidFill>
                            <a:schemeClr val="tx1"/>
                          </a:solidFill>
                          <a:effectLst/>
                          <a:latin typeface="Arial"/>
                        </a:rPr>
                        <a:t>5.3%</a:t>
                      </a:r>
                      <a:endParaRPr lang="en-GB" sz="1200" b="1" i="0" u="none" strike="noStrike" dirty="0">
                        <a:solidFill>
                          <a:schemeClr val="tx1"/>
                        </a:solidFill>
                        <a:effectLst/>
                        <a:latin typeface="Aria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smtClean="0">
                          <a:solidFill>
                            <a:schemeClr val="tx1"/>
                          </a:solidFill>
                        </a:rPr>
                        <a:t>£1,460m</a:t>
                      </a:r>
                      <a:endParaRPr lang="en-GB" sz="1200" dirty="0">
                        <a:solidFill>
                          <a:schemeClr val="tx1"/>
                        </a:solidFil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GB" sz="1200" b="1" dirty="0" smtClean="0">
                          <a:solidFill>
                            <a:schemeClr val="tx1"/>
                          </a:solidFill>
                        </a:rPr>
                        <a:t>6.0%</a:t>
                      </a:r>
                      <a:endParaRPr lang="en-GB" sz="1200" b="1" dirty="0">
                        <a:solidFill>
                          <a:schemeClr val="tx1"/>
                        </a:solidFill>
                      </a:endParaRP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8724">
                <a:tc>
                  <a:txBody>
                    <a:bodyPr/>
                    <a:lstStyle/>
                    <a:p>
                      <a:pPr algn="ctr" fontAlgn="ctr"/>
                      <a:r>
                        <a:rPr lang="en-GB" sz="900" b="1" i="0" u="none" strike="noStrike" dirty="0">
                          <a:solidFill>
                            <a:srgbClr val="00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GB" sz="900" b="1" i="0" u="none" strike="noStrike" dirty="0">
                          <a:solidFill>
                            <a:srgbClr val="000000"/>
                          </a:solidFill>
                          <a:effectLst/>
                          <a:latin typeface="Arial"/>
                        </a:rPr>
                        <a:t> </a:t>
                      </a:r>
                    </a:p>
                  </a:txBody>
                  <a:tcPr marL="6279" marR="6279" marT="62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dirty="0">
                          <a:solidFill>
                            <a:srgbClr val="FF0000"/>
                          </a:solidFill>
                          <a:effectLst/>
                          <a:latin typeface="Arial"/>
                        </a:rPr>
                        <a:t> </a:t>
                      </a:r>
                    </a:p>
                  </a:txBody>
                  <a:tcPr marL="6279" marR="6279"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bl>
          </a:graphicData>
        </a:graphic>
      </p:graphicFrame>
      <p:sp>
        <p:nvSpPr>
          <p:cNvPr id="4" name="TextBox 4"/>
          <p:cNvSpPr txBox="1">
            <a:spLocks noChangeArrowheads="1"/>
          </p:cNvSpPr>
          <p:nvPr/>
        </p:nvSpPr>
        <p:spPr bwMode="auto">
          <a:xfrm>
            <a:off x="395288" y="4699421"/>
            <a:ext cx="8353425"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000" dirty="0"/>
              <a:t>*Net loss to government: removing recoveries from overpayments. Amount plus net loss as a % of expenditure.</a:t>
            </a:r>
          </a:p>
          <a:p>
            <a:pPr eaLnBrk="1" hangingPunct="1"/>
            <a:r>
              <a:rPr lang="en-GB" sz="900" b="1" dirty="0"/>
              <a:t>Source of data:  www.gov.uk – F&amp;E in the benefit system -2015/16 data</a:t>
            </a:r>
          </a:p>
        </p:txBody>
      </p:sp>
      <p:sp>
        <p:nvSpPr>
          <p:cNvPr id="5" name="Title 3"/>
          <p:cNvSpPr txBox="1">
            <a:spLocks/>
          </p:cNvSpPr>
          <p:nvPr/>
        </p:nvSpPr>
        <p:spPr bwMode="auto">
          <a:xfrm>
            <a:off x="323528" y="692150"/>
            <a:ext cx="871252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457200" eaLnBrk="0" hangingPunct="0">
              <a:defRPr>
                <a:solidFill>
                  <a:schemeClr val="tx1"/>
                </a:solidFill>
                <a:latin typeface="Arial" charset="0"/>
              </a:defRPr>
            </a:lvl1pPr>
            <a:lvl2pPr marL="742950" indent="-285750" defTabSz="457200" eaLnBrk="0" hangingPunct="0">
              <a:defRPr>
                <a:solidFill>
                  <a:schemeClr val="tx1"/>
                </a:solidFill>
                <a:latin typeface="Arial" charset="0"/>
              </a:defRPr>
            </a:lvl2pPr>
            <a:lvl3pPr marL="1143000" indent="-228600" defTabSz="457200" eaLnBrk="0" hangingPunct="0">
              <a:defRPr>
                <a:solidFill>
                  <a:schemeClr val="tx1"/>
                </a:solidFill>
                <a:latin typeface="Arial" charset="0"/>
              </a:defRPr>
            </a:lvl3pPr>
            <a:lvl4pPr marL="1600200" indent="-228600" defTabSz="457200" eaLnBrk="0" hangingPunct="0">
              <a:defRPr>
                <a:solidFill>
                  <a:schemeClr val="tx1"/>
                </a:solidFill>
                <a:latin typeface="Arial" charset="0"/>
              </a:defRPr>
            </a:lvl4pPr>
            <a:lvl5pPr marL="2057400" indent="-228600" defTabSz="4572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GB" altLang="en-US" dirty="0" smtClean="0"/>
              <a:t>To </a:t>
            </a:r>
            <a:r>
              <a:rPr lang="en-GB" altLang="en-US" dirty="0"/>
              <a:t>date, in spite of DWP / LA efforts and initiatives such as FERIS, HB Fraud and Error continues to be a significant challenge</a:t>
            </a:r>
          </a:p>
        </p:txBody>
      </p:sp>
      <p:sp>
        <p:nvSpPr>
          <p:cNvPr id="6" name="Title 3"/>
          <p:cNvSpPr txBox="1">
            <a:spLocks/>
          </p:cNvSpPr>
          <p:nvPr/>
        </p:nvSpPr>
        <p:spPr bwMode="auto">
          <a:xfrm>
            <a:off x="323850" y="5228108"/>
            <a:ext cx="87122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457200" eaLnBrk="0" hangingPunct="0">
              <a:defRPr>
                <a:solidFill>
                  <a:schemeClr val="tx1"/>
                </a:solidFill>
                <a:latin typeface="Arial" charset="0"/>
              </a:defRPr>
            </a:lvl1pPr>
            <a:lvl2pPr marL="742950" indent="-285750" defTabSz="457200" eaLnBrk="0" hangingPunct="0">
              <a:defRPr>
                <a:solidFill>
                  <a:schemeClr val="tx1"/>
                </a:solidFill>
                <a:latin typeface="Arial" charset="0"/>
              </a:defRPr>
            </a:lvl2pPr>
            <a:lvl3pPr marL="1143000" indent="-228600" defTabSz="457200" eaLnBrk="0" hangingPunct="0">
              <a:defRPr>
                <a:solidFill>
                  <a:schemeClr val="tx1"/>
                </a:solidFill>
                <a:latin typeface="Arial" charset="0"/>
              </a:defRPr>
            </a:lvl3pPr>
            <a:lvl4pPr marL="1600200" indent="-228600" defTabSz="457200" eaLnBrk="0" hangingPunct="0">
              <a:defRPr>
                <a:solidFill>
                  <a:schemeClr val="tx1"/>
                </a:solidFill>
                <a:latin typeface="Arial" charset="0"/>
              </a:defRPr>
            </a:lvl4pPr>
            <a:lvl5pPr marL="2057400" indent="-228600" defTabSz="4572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just" eaLnBrk="1" hangingPunct="1">
              <a:buFont typeface="Arial" charset="0"/>
              <a:buChar char="•"/>
            </a:pPr>
            <a:r>
              <a:rPr lang="en-GB" altLang="en-US" dirty="0"/>
              <a:t>We need to determine what the key factors are preventing LAs from making further reductions to HB Fraud and Error and understand how to overcome them</a:t>
            </a:r>
          </a:p>
          <a:p>
            <a:pPr algn="just" eaLnBrk="1" hangingPunct="1">
              <a:buFont typeface="Arial" charset="0"/>
              <a:buChar char="•"/>
            </a:pPr>
            <a:endParaRPr lang="en-GB" altLang="en-US" sz="1000" dirty="0"/>
          </a:p>
          <a:p>
            <a:pPr algn="just" eaLnBrk="1" hangingPunct="1">
              <a:buFont typeface="Arial" charset="0"/>
              <a:buChar char="•"/>
            </a:pPr>
            <a:r>
              <a:rPr lang="en-GB" altLang="en-US" dirty="0"/>
              <a:t>We need to establish what DWP can do to support LAs to achieve this</a:t>
            </a:r>
          </a:p>
        </p:txBody>
      </p:sp>
    </p:spTree>
    <p:extLst>
      <p:ext uri="{BB962C8B-B14F-4D97-AF65-F5344CB8AC3E}">
        <p14:creationId xmlns:p14="http://schemas.microsoft.com/office/powerpoint/2010/main" val="295312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467544" y="2276872"/>
            <a:ext cx="64395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altLang="en-US" sz="2400" b="1" dirty="0" smtClean="0">
                <a:solidFill>
                  <a:srgbClr val="000000"/>
                </a:solidFill>
              </a:rPr>
              <a:t>Right Benefit Initiative - 2017/18 (FERIS 3) </a:t>
            </a:r>
          </a:p>
        </p:txBody>
      </p:sp>
    </p:spTree>
    <p:extLst>
      <p:ext uri="{BB962C8B-B14F-4D97-AF65-F5344CB8AC3E}">
        <p14:creationId xmlns:p14="http://schemas.microsoft.com/office/powerpoint/2010/main" val="1327648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WP SLIDES SCREEN E">
  <a:themeElements>
    <a:clrScheme name="DWP">
      <a:dk1>
        <a:sysClr val="windowText" lastClr="000000"/>
      </a:dk1>
      <a:lt1>
        <a:sysClr val="window" lastClr="FFFFFF"/>
      </a:lt1>
      <a:dk2>
        <a:srgbClr val="1F497D"/>
      </a:dk2>
      <a:lt2>
        <a:srgbClr val="EEECE1"/>
      </a:lt2>
      <a:accent1>
        <a:srgbClr val="4F81BD"/>
      </a:accent1>
      <a:accent2>
        <a:srgbClr val="C0504D"/>
      </a:accent2>
      <a:accent3>
        <a:srgbClr val="9BBB59"/>
      </a:accent3>
      <a:accent4>
        <a:srgbClr val="513184"/>
      </a:accent4>
      <a:accent5>
        <a:srgbClr val="00C0B5"/>
      </a:accent5>
      <a:accent6>
        <a:srgbClr val="F79646"/>
      </a:accent6>
      <a:hlink>
        <a:srgbClr val="0000FF"/>
      </a:hlink>
      <a:folHlink>
        <a:srgbClr val="800080"/>
      </a:folHlink>
    </a:clrScheme>
    <a:fontScheme name="1_DWP SLIDES SCREEN 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solidFill>
            <a:schemeClr val="accent4"/>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accent4"/>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DWP SLIDES SCREEN E">
  <a:themeElements>
    <a:clrScheme name="DWP">
      <a:dk1>
        <a:sysClr val="windowText" lastClr="000000"/>
      </a:dk1>
      <a:lt1>
        <a:sysClr val="window" lastClr="FFFFFF"/>
      </a:lt1>
      <a:dk2>
        <a:srgbClr val="1F497D"/>
      </a:dk2>
      <a:lt2>
        <a:srgbClr val="EEECE1"/>
      </a:lt2>
      <a:accent1>
        <a:srgbClr val="4F81BD"/>
      </a:accent1>
      <a:accent2>
        <a:srgbClr val="C0504D"/>
      </a:accent2>
      <a:accent3>
        <a:srgbClr val="9BBB59"/>
      </a:accent3>
      <a:accent4>
        <a:srgbClr val="513184"/>
      </a:accent4>
      <a:accent5>
        <a:srgbClr val="00C0B5"/>
      </a:accent5>
      <a:accent6>
        <a:srgbClr val="F79646"/>
      </a:accent6>
      <a:hlink>
        <a:srgbClr val="0000FF"/>
      </a:hlink>
      <a:folHlink>
        <a:srgbClr val="800080"/>
      </a:folHlink>
    </a:clrScheme>
    <a:fontScheme name="1_DWP SLIDES SCREEN 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solidFill>
            <a:schemeClr val="accent4"/>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accent4"/>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697</TotalTime>
  <Words>2826</Words>
  <Application>Microsoft Office PowerPoint</Application>
  <PresentationFormat>On-screen Show (4:3)</PresentationFormat>
  <Paragraphs>344</Paragraphs>
  <Slides>29</Slides>
  <Notes>14</Notes>
  <HiddenSlides>0</HiddenSlides>
  <MMClips>0</MMClips>
  <ScaleCrop>false</ScaleCrop>
  <HeadingPairs>
    <vt:vector size="6" baseType="variant">
      <vt:variant>
        <vt:lpstr>Theme</vt:lpstr>
      </vt:variant>
      <vt:variant>
        <vt:i4>5</vt:i4>
      </vt:variant>
      <vt:variant>
        <vt:lpstr>Embedded OLE Servers</vt:lpstr>
      </vt:variant>
      <vt:variant>
        <vt:i4>2</vt:i4>
      </vt:variant>
      <vt:variant>
        <vt:lpstr>Slide Titles</vt:lpstr>
      </vt:variant>
      <vt:variant>
        <vt:i4>29</vt:i4>
      </vt:variant>
    </vt:vector>
  </HeadingPairs>
  <TitlesOfParts>
    <vt:vector size="36" baseType="lpstr">
      <vt:lpstr>Custom Design</vt:lpstr>
      <vt:lpstr>Default Design</vt:lpstr>
      <vt:lpstr>1_DWP SLIDES SCREEN E</vt:lpstr>
      <vt:lpstr>2_DWP SLIDES SCREEN E</vt:lpstr>
      <vt:lpstr>1_Custom Design</vt:lpstr>
      <vt:lpstr>Microsoft Excel Chart</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Debt Recovery</vt:lpstr>
      <vt:lpstr>Payment Deduction Project (PDP)</vt:lpstr>
      <vt:lpstr>Payment Deduction Project (PDP)</vt:lpstr>
      <vt:lpstr>PowerPoint Presentation</vt:lpstr>
      <vt:lpstr>PowerPoint Presentation</vt:lpstr>
      <vt:lpstr>Context</vt:lpstr>
      <vt:lpstr>PowerPoint Presentation</vt:lpstr>
      <vt:lpstr>PowerPoint Presentation</vt:lpstr>
      <vt:lpstr>PowerPoint Presentation</vt:lpstr>
      <vt:lpstr>PowerPoint Presentation</vt:lpstr>
      <vt:lpstr>PowerPoint Presentation</vt:lpstr>
    </vt:vector>
  </TitlesOfParts>
  <Company>DWP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Sowerby</dc:creator>
  <cp:lastModifiedBy>Brown Alan DWP HOUSING DELIVERY</cp:lastModifiedBy>
  <cp:revision>52</cp:revision>
  <cp:lastPrinted>2017-04-24T12:48:58Z</cp:lastPrinted>
  <dcterms:created xsi:type="dcterms:W3CDTF">2017-02-03T10:15:01Z</dcterms:created>
  <dcterms:modified xsi:type="dcterms:W3CDTF">2017-04-26T12:42:26Z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-1969803057</vt:i4>
  </property>
  <property fmtid="{D5CDD505-2E9C-101B-9397-08002B2CF9AE}" pid="3" name="_NewReviewCycle">
    <vt:lpwstr/>
  </property>
  <property fmtid="{D5CDD505-2E9C-101B-9397-08002B2CF9AE}" pid="4" name="_EmailSubject">
    <vt:lpwstr>Anne-Marie's presentation for 27/4.</vt:lpwstr>
  </property>
  <property fmtid="{D5CDD505-2E9C-101B-9397-08002B2CF9AE}" pid="5" name="_AuthorEmail">
    <vt:lpwstr>ALAN.D.BROWN@DWP.GSI.GOV.UK</vt:lpwstr>
  </property>
  <property fmtid="{D5CDD505-2E9C-101B-9397-08002B2CF9AE}" pid="6" name="_AuthorEmailDisplayName">
    <vt:lpwstr>Brown Alan DWP HOUSING DELIVERY</vt:lpwstr>
  </property>
  <property fmtid="{D5CDD505-2E9C-101B-9397-08002B2CF9AE}" pid="7" name="_PreviousAdHocReviewCycleID">
    <vt:i4>-1248920919</vt:i4>
  </property>
</Properties>
</file>