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  <p:sldMasterId id="2147483651" r:id="rId3"/>
    <p:sldMasterId id="214748365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8" r:id="rId6"/>
    <p:sldId id="351" r:id="rId7"/>
    <p:sldId id="353" r:id="rId8"/>
    <p:sldId id="352" r:id="rId9"/>
    <p:sldId id="295" r:id="rId10"/>
    <p:sldId id="355" r:id="rId11"/>
    <p:sldId id="356" r:id="rId12"/>
    <p:sldId id="364" r:id="rId13"/>
    <p:sldId id="327" r:id="rId14"/>
    <p:sldId id="354" r:id="rId15"/>
    <p:sldId id="276" r:id="rId16"/>
  </p:sldIdLst>
  <p:sldSz cx="9144000" cy="6858000" type="screen4x3"/>
  <p:notesSz cx="6724650" cy="97742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liday, Liz" initials="HL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8E"/>
    <a:srgbClr val="000000"/>
    <a:srgbClr val="AE5000"/>
    <a:srgbClr val="F3CB84"/>
    <a:srgbClr val="ED7C59"/>
    <a:srgbClr val="B7000D"/>
    <a:srgbClr val="C8B51B"/>
    <a:srgbClr val="57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62298" autoAdjust="0"/>
  </p:normalViewPr>
  <p:slideViewPr>
    <p:cSldViewPr snapToGrid="0">
      <p:cViewPr varScale="1">
        <p:scale>
          <a:sx n="45" d="100"/>
          <a:sy n="45" d="100"/>
        </p:scale>
        <p:origin x="10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Event Name Here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9079" y="0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12/02/2007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829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Project Name: HMRC v1.8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9079" y="9283829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E36201-62F9-45F5-B1A0-07FB55A692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1778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9063" y="207963"/>
            <a:ext cx="3946525" cy="2959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465" y="3384782"/>
            <a:ext cx="5379720" cy="589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829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 dirty="0" smtClean="0"/>
              <a:t>VOA</a:t>
            </a:r>
            <a:endParaRPr lang="en-GB" alt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9079" y="9283829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D491DC-C5EE-4230-ADFB-E14AC9E616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080444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3950" y="315913"/>
            <a:ext cx="4332288" cy="3249612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xfrm>
            <a:off x="672465" y="3873495"/>
            <a:ext cx="5379720" cy="516767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GB" altLang="en-US" i="1" dirty="0"/>
          </a:p>
          <a:p>
            <a:pPr marL="631542" lvl="1" indent="-172239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eaLnBrk="1" hangingPunct="1">
              <a:buFontTx/>
              <a:buChar char="•"/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368" indent="-287064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258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561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864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167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5470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4773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077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 dirty="0">
                <a:solidFill>
                  <a:schemeClr val="tx1"/>
                </a:solidFill>
              </a:rPr>
              <a:t>Reval 2017</a:t>
            </a:r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368" indent="-287064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258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561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864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167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5470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4773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077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4EB8AF-C5D9-4520-9AD9-2D08C8360D10}" type="slidenum">
              <a:rPr lang="en-GB" altLang="en-US" sz="1200">
                <a:solidFill>
                  <a:schemeClr val="tx1"/>
                </a:solidFill>
              </a:rPr>
              <a:pPr/>
              <a:t>1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82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29C7D-C151-4A45-8E9F-0A5C47E5F5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572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BC0FD0-E4D0-4E87-A781-4B178356BEC5}" type="slidenum">
              <a:rPr lang="en-GB" altLang="en-US" sz="1200" smtClean="0">
                <a:solidFill>
                  <a:schemeClr val="tx1"/>
                </a:solidFill>
              </a:rPr>
              <a:pPr/>
              <a:t>11</a:t>
            </a:fld>
            <a:endParaRPr lang="en-GB" altLang="en-US" sz="120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2738" y="195263"/>
            <a:ext cx="3692525" cy="27686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auto" hangingPunct="1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81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368" indent="-287064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258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561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864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167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5470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4773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077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499DB4-6393-4A3C-BF8F-204F7BDD1338}" type="slidenum">
              <a:rPr lang="en-GB" altLang="en-US" sz="1200">
                <a:solidFill>
                  <a:schemeClr val="tx1"/>
                </a:solidFill>
              </a:rPr>
              <a:pPr/>
              <a:t>12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207963"/>
            <a:ext cx="3946525" cy="2959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44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368" indent="-287064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258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561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864" indent="-229652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167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5470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4773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077" indent="-22965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ADCE71-5DFC-4181-BC35-B843A039283B}" type="slidenum">
              <a:rPr lang="en-GB" altLang="en-US" sz="1200">
                <a:solidFill>
                  <a:schemeClr val="tx1"/>
                </a:solidFill>
              </a:rPr>
              <a:pPr/>
              <a:t>2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207963"/>
            <a:ext cx="3946525" cy="29591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GB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694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VOA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491DC-C5EE-4230-ADFB-E14AC9E616B0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93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b="0" u="non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VOA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491DC-C5EE-4230-ADFB-E14AC9E616B0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457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VOA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491DC-C5EE-4230-ADFB-E14AC9E616B0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319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VOA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491DC-C5EE-4230-ADFB-E14AC9E616B0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655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VOA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491DC-C5EE-4230-ADFB-E14AC9E616B0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2570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VOA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491DC-C5EE-4230-ADFB-E14AC9E616B0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53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VOA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491DC-C5EE-4230-ADFB-E14AC9E616B0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408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VO-logo-for-Presentatio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4625"/>
            <a:ext cx="2667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5138" y="1889125"/>
            <a:ext cx="7772400" cy="1120775"/>
          </a:xfr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5138" y="3092450"/>
            <a:ext cx="6400800" cy="17526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03238" y="6084888"/>
            <a:ext cx="2895600" cy="1984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336502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D31C86A-2B48-4F1F-AF33-DA789EF7D009}" type="slidenum">
              <a:rPr lang="en-GB" altLang="en-US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0892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5299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5299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9075A39B-985A-4E3D-A438-F3B501AEA848}" type="slidenum">
              <a:rPr lang="en-GB" altLang="en-US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743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49877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6929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78854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54098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3522663"/>
            <a:ext cx="3124200" cy="91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7450" y="3522663"/>
            <a:ext cx="3124200" cy="91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7868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19381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195695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43696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196BE72D-27C7-47BB-9B48-A3610ECD18DD}" type="slidenum">
              <a:rPr lang="en-GB" altLang="en-US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055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197941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04871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99005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396875"/>
            <a:ext cx="2063750" cy="4037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396875"/>
            <a:ext cx="6043613" cy="4037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8058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68883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77427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529559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" y="3522663"/>
            <a:ext cx="3124200" cy="91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7450" y="3522663"/>
            <a:ext cx="3124200" cy="91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55097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16504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9710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062AC80-145A-453E-B7FB-0D8118FC6F23}" type="slidenum">
              <a:rPr lang="en-GB" altLang="en-US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8865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83203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463963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78541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755787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396875"/>
            <a:ext cx="2063750" cy="4037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396875"/>
            <a:ext cx="6043613" cy="4037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97764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088D04AE-2F52-4C5F-B81F-D089F35543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396523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609137D0-8620-4F42-B92F-1A4BA1A9D8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074419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92D1AB03-2324-4318-8AA6-68DEC18914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449447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025" y="3103563"/>
            <a:ext cx="31242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0625" y="3103563"/>
            <a:ext cx="31242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5FAE43EC-F552-4BAD-9087-9F7966AA17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34698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3249D7B8-AE62-4190-8E20-28A15844F5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15473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9250"/>
            <a:ext cx="4038600" cy="394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9250"/>
            <a:ext cx="4038600" cy="394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5A57D254-31D9-4C00-B82F-A2D4BC42856C}" type="slidenum">
              <a:rPr lang="en-GB" altLang="en-US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3054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67E5D524-9B92-4371-A4C0-D2755D0007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18286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FED5C77-E9B4-40C0-8402-DA51821085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670630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C5198213-DE86-4695-B412-743E2147C8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048375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06E2CECD-269A-4717-A241-AAAA87A8C0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017548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CF54C986-4882-4C5C-809C-D3354891D7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955488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2098675"/>
            <a:ext cx="2063750" cy="3373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2098675"/>
            <a:ext cx="6043613" cy="3373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E120EDA7-EFA9-4BB3-A81E-2E9688E5C4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43308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9CEBDD87-2731-441C-B9CD-2002CCFA809A}" type="slidenum">
              <a:rPr lang="en-GB" altLang="en-US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252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1E514340-5CEB-4CFC-AD3C-709E02C35C19}" type="slidenum">
              <a:rPr lang="en-GB" altLang="en-US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396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0AFC2202-1C5B-429E-B8D7-51824C9C16AF}" type="slidenum">
              <a:rPr lang="en-GB" altLang="en-US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240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CC8CD8E9-3039-424D-9619-654BD2A5E5AA}" type="slidenum">
              <a:rPr lang="en-GB" altLang="en-US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509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5235E9C5-9B5E-459B-835D-6A07FDD2EEF3}" type="slidenum">
              <a:rPr lang="en-GB" altLang="en-US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259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6700"/>
            <a:ext cx="8229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</a:t>
            </a:r>
            <a:br>
              <a:rPr lang="en-GB" altLang="en-US" smtClean="0"/>
            </a:br>
            <a:r>
              <a:rPr lang="en-GB" altLang="en-US" smtClean="0"/>
              <a:t>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19250"/>
            <a:ext cx="8229600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General body copy to be set at 18pt</a:t>
            </a:r>
          </a:p>
          <a:p>
            <a:pPr lvl="1"/>
            <a:r>
              <a:rPr lang="en-GB" altLang="en-US" smtClean="0"/>
              <a:t>Bullet lists should be set in 18pt Times</a:t>
            </a:r>
          </a:p>
          <a:p>
            <a:pPr lvl="1"/>
            <a:r>
              <a:rPr lang="en-GB" altLang="en-US" smtClean="0"/>
              <a:t>Where required use indents as shown</a:t>
            </a:r>
          </a:p>
          <a:p>
            <a:pPr lvl="2"/>
            <a:r>
              <a:rPr lang="en-GB" altLang="en-US" smtClean="0"/>
              <a:t>Second level point</a:t>
            </a:r>
          </a:p>
          <a:p>
            <a:pPr lvl="3"/>
            <a:r>
              <a:rPr lang="en-GB" altLang="en-US" smtClean="0"/>
              <a:t>Third level point</a:t>
            </a:r>
          </a:p>
          <a:p>
            <a:pPr lvl="0"/>
            <a:r>
              <a:rPr lang="en-GB" altLang="en-US" smtClean="0"/>
              <a:t>All of these sizes are set as defaults in this template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95788" y="6245225"/>
            <a:ext cx="41671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45F27D4C-CC69-4D0D-AA5D-239AAB6F0A24}" type="slidenum">
              <a:rPr lang="en-GB" altLang="en-US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chemeClr val="tx2"/>
              </a:solidFill>
            </a:endParaRPr>
          </a:p>
        </p:txBody>
      </p:sp>
      <p:pic>
        <p:nvPicPr>
          <p:cNvPr id="1029" name="Picture 109" descr="VO-logo-for-Presentatio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846763"/>
            <a:ext cx="10429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5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347663" indent="-346075" algn="l" rtl="0" eaLnBrk="0" fontAlgn="base" hangingPunct="0">
        <a:lnSpc>
          <a:spcPts val="21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368300" algn="l" rtl="0" eaLnBrk="0" fontAlgn="base" hangingPunct="0">
        <a:lnSpc>
          <a:spcPts val="2100"/>
        </a:lnSpc>
        <a:spcBef>
          <a:spcPts val="400"/>
        </a:spcBef>
        <a:spcAft>
          <a:spcPts val="800"/>
        </a:spcAft>
        <a:buClr>
          <a:schemeClr val="tx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333375" algn="l" rtl="0" eaLnBrk="0" fontAlgn="base" hangingPunct="0">
        <a:lnSpc>
          <a:spcPts val="19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81000" algn="l" rtl="0" eaLnBrk="0" fontAlgn="base" hangingPunct="0">
        <a:spcBef>
          <a:spcPct val="0"/>
        </a:spcBef>
        <a:spcAft>
          <a:spcPct val="400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96875"/>
            <a:ext cx="8259763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3522663"/>
            <a:ext cx="64008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238" y="6180138"/>
            <a:ext cx="28956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</p:sldLayoutIdLst>
  <p:transition>
    <p:fade/>
  </p:transition>
  <p:txStyles>
    <p:titleStyle>
      <a:lvl1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349250" algn="l" rtl="0" eaLnBrk="0" fontAlgn="base" hangingPunct="0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719138" algn="l" rtl="0" eaLnBrk="0" fontAlgn="base" hangingPunct="0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054100" algn="l" rtl="0" eaLnBrk="0" fontAlgn="base" hangingPunct="0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96875"/>
            <a:ext cx="8259763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3522663"/>
            <a:ext cx="64008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238" y="6164263"/>
            <a:ext cx="28956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ransition>
    <p:fade/>
  </p:transition>
  <p:txStyles>
    <p:titleStyle>
      <a:lvl1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ts val="52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349250" algn="l" rtl="0" eaLnBrk="0" fontAlgn="base" hangingPunct="0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719138" algn="l" rtl="0" eaLnBrk="0" fontAlgn="base" hangingPunct="0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054100" algn="l" rtl="0" eaLnBrk="0" fontAlgn="base" hangingPunct="0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2098675"/>
            <a:ext cx="82597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Thank you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3103563"/>
            <a:ext cx="64008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Valuation Office Agency</a:t>
            </a:r>
          </a:p>
          <a:p>
            <a:pPr lvl="0"/>
            <a:r>
              <a:rPr lang="en-GB" altLang="en-US" smtClean="0"/>
              <a:t>Address line1</a:t>
            </a:r>
            <a:br>
              <a:rPr lang="en-GB" altLang="en-US" smtClean="0"/>
            </a:br>
            <a:r>
              <a:rPr lang="en-GB" altLang="en-US" smtClean="0"/>
              <a:t>Address line2</a:t>
            </a:r>
            <a:br>
              <a:rPr lang="en-GB" altLang="en-US" smtClean="0"/>
            </a:br>
            <a:r>
              <a:rPr lang="en-GB" altLang="en-US" smtClean="0"/>
              <a:t>Postcode</a:t>
            </a:r>
            <a:br>
              <a:rPr lang="en-GB" altLang="en-US" smtClean="0"/>
            </a:br>
            <a:endParaRPr lang="en-GB" altLang="en-US" smtClean="0"/>
          </a:p>
          <a:p>
            <a:pPr lvl="0"/>
            <a:r>
              <a:rPr lang="en-GB" altLang="en-US" smtClean="0"/>
              <a:t>Telephone No</a:t>
            </a:r>
          </a:p>
          <a:p>
            <a:pPr lvl="0"/>
            <a:r>
              <a:rPr lang="en-GB" altLang="en-US" smtClean="0"/>
              <a:t>email@address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38663" y="6245225"/>
            <a:ext cx="41671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B14D0015-2E06-4C0C-B8AC-CB6EC5EE1193}" type="datetime1">
              <a:rPr lang="en-GB" altLang="en-US"/>
              <a:pPr>
                <a:defRPr/>
              </a:pPr>
              <a:t>03/11/2016</a:t>
            </a:fld>
            <a:r>
              <a:rPr lang="en-GB" altLang="en-US"/>
              <a:t>  </a:t>
            </a:r>
            <a:r>
              <a:rPr lang="en-GB" altLang="en-US" b="1">
                <a:solidFill>
                  <a:schemeClr val="tx2"/>
                </a:solidFill>
              </a:rPr>
              <a:t>|</a:t>
            </a:r>
            <a:r>
              <a:rPr lang="en-GB" altLang="en-US">
                <a:solidFill>
                  <a:schemeClr val="tx2"/>
                </a:solidFill>
              </a:rPr>
              <a:t>  </a:t>
            </a:r>
            <a:fld id="{47DA40B8-550C-4097-A4E9-0A942EA3DD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101" name="Picture 10" descr="VO-logo-for-Presentatio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4625"/>
            <a:ext cx="2667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ransition>
    <p:fade/>
  </p:transition>
  <p:hf hdr="0" ftr="0" dt="0"/>
  <p:txStyles>
    <p:titleStyle>
      <a:lvl1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33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3300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3300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3300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3300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ts val="5800"/>
        </a:lnSpc>
        <a:spcBef>
          <a:spcPct val="0"/>
        </a:spcBef>
        <a:spcAft>
          <a:spcPct val="0"/>
        </a:spcAft>
        <a:defRPr sz="3300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ts val="5800"/>
        </a:lnSpc>
        <a:spcBef>
          <a:spcPct val="0"/>
        </a:spcBef>
        <a:spcAft>
          <a:spcPct val="0"/>
        </a:spcAft>
        <a:defRPr sz="3300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ts val="5800"/>
        </a:lnSpc>
        <a:spcBef>
          <a:spcPct val="0"/>
        </a:spcBef>
        <a:spcAft>
          <a:spcPct val="0"/>
        </a:spcAft>
        <a:defRPr sz="3300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ts val="5800"/>
        </a:lnSpc>
        <a:spcBef>
          <a:spcPct val="0"/>
        </a:spcBef>
        <a:spcAft>
          <a:spcPct val="0"/>
        </a:spcAft>
        <a:defRPr sz="3300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ts val="1800"/>
        </a:lnSpc>
        <a:spcBef>
          <a:spcPct val="0"/>
        </a:spcBef>
        <a:spcAft>
          <a:spcPts val="50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346075" algn="l" rtl="0" eaLnBrk="0" fontAlgn="base" hangingPunct="0">
        <a:lnSpc>
          <a:spcPts val="2200"/>
        </a:lnSpc>
        <a:spcBef>
          <a:spcPct val="5000"/>
        </a:spcBef>
        <a:spcAft>
          <a:spcPct val="2500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175" indent="346075" algn="l" rtl="0" eaLnBrk="0" fontAlgn="base" hangingPunct="0">
        <a:spcBef>
          <a:spcPct val="5000"/>
        </a:spcBef>
        <a:spcAft>
          <a:spcPct val="25000"/>
        </a:spcAft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719138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0541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nsultations/reforming-business-rates-appeals-check-challenge-appea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 smtClean="0"/>
              <a:t>Business Rates </a:t>
            </a:r>
            <a:r>
              <a:rPr lang="en-GB" altLang="en-US" dirty="0"/>
              <a:t>R</a:t>
            </a:r>
            <a:r>
              <a:rPr lang="en-GB" altLang="en-US" dirty="0" smtClean="0"/>
              <a:t>evaluation 2017</a:t>
            </a:r>
          </a:p>
        </p:txBody>
      </p:sp>
      <p:sp>
        <p:nvSpPr>
          <p:cNvPr id="9219" name="Subtitle 7"/>
          <p:cNvSpPr>
            <a:spLocks noGrp="1"/>
          </p:cNvSpPr>
          <p:nvPr>
            <p:ph type="subTitle" idx="1"/>
          </p:nvPr>
        </p:nvSpPr>
        <p:spPr>
          <a:xfrm>
            <a:off x="465138" y="3092450"/>
            <a:ext cx="6400800" cy="2198688"/>
          </a:xfrm>
        </p:spPr>
        <p:txBody>
          <a:bodyPr/>
          <a:lstStyle/>
          <a:p>
            <a:r>
              <a:rPr lang="en-GB" altLang="en-US" dirty="0" smtClean="0"/>
              <a:t>[Liz Thomas BSc (Hons) MRICS</a:t>
            </a:r>
          </a:p>
          <a:p>
            <a:endParaRPr lang="en-GB" altLang="en-US" dirty="0"/>
          </a:p>
          <a:p>
            <a:r>
              <a:rPr lang="en-GB" altLang="en-US" dirty="0" smtClean="0"/>
              <a:t>Rating Team Leader Appeals, Wales</a:t>
            </a:r>
          </a:p>
          <a:p>
            <a:endParaRPr lang="en-GB" altLang="en-US" dirty="0" smtClean="0"/>
          </a:p>
          <a:p>
            <a:r>
              <a:rPr lang="en-GB" altLang="en-US" smtClean="0"/>
              <a:t>4 </a:t>
            </a:r>
            <a:r>
              <a:rPr lang="en-GB" altLang="en-US" dirty="0" smtClean="0"/>
              <a:t>November 2016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www.gov.uk/voa/revaluation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tx1"/>
                </a:solidFill>
              </a:rPr>
              <a:t>  </a:t>
            </a:r>
            <a:r>
              <a:rPr lang="en-GB" altLang="en-US" b="1" smtClean="0">
                <a:solidFill>
                  <a:schemeClr val="tx2"/>
                </a:solidFill>
              </a:rPr>
              <a:t>|</a:t>
            </a:r>
            <a:r>
              <a:rPr lang="en-GB" altLang="en-US" smtClean="0">
                <a:solidFill>
                  <a:schemeClr val="tx2"/>
                </a:solidFill>
              </a:rPr>
              <a:t>  </a:t>
            </a:r>
            <a:fld id="{EA25E65F-E296-495C-AF6C-5C3512BE7F9C}" type="datetime1">
              <a:rPr lang="en-GB" altLang="en-US" smtClean="0">
                <a:solidFill>
                  <a:schemeClr val="tx1"/>
                </a:solidFill>
              </a:rPr>
              <a:pPr/>
              <a:t>03/11/2016</a:t>
            </a:fld>
            <a:r>
              <a:rPr lang="en-GB" altLang="en-US" smtClean="0">
                <a:solidFill>
                  <a:schemeClr val="tx1"/>
                </a:solidFill>
              </a:rPr>
              <a:t>  </a:t>
            </a:r>
            <a:r>
              <a:rPr lang="en-GB" altLang="en-US" b="1" smtClean="0">
                <a:solidFill>
                  <a:schemeClr val="tx2"/>
                </a:solidFill>
              </a:rPr>
              <a:t>|</a:t>
            </a:r>
            <a:r>
              <a:rPr lang="en-GB" altLang="en-US" smtClean="0">
                <a:solidFill>
                  <a:schemeClr val="tx2"/>
                </a:solidFill>
              </a:rPr>
              <a:t>  </a:t>
            </a:r>
            <a:fld id="{DB6A2925-07DB-406A-BE6C-31CD14A28F7B}" type="slidenum">
              <a:rPr lang="en-GB" altLang="en-US" smtClean="0">
                <a:solidFill>
                  <a:schemeClr val="tx2"/>
                </a:solidFill>
              </a:rPr>
              <a:pPr/>
              <a:t>10</a:t>
            </a:fld>
            <a:endParaRPr lang="en-GB" altLang="en-US" smtClean="0">
              <a:solidFill>
                <a:schemeClr val="tx2"/>
              </a:solidFill>
            </a:endParaRPr>
          </a:p>
        </p:txBody>
      </p:sp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General t</a:t>
            </a:r>
            <a:r>
              <a:rPr lang="en-US" altLang="en-US" b="1" dirty="0" smtClean="0"/>
              <a:t>rends in different sectors</a:t>
            </a:r>
          </a:p>
        </p:txBody>
      </p:sp>
      <p:pic>
        <p:nvPicPr>
          <p:cNvPr id="2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02" y="4476197"/>
            <a:ext cx="2239998" cy="1440000"/>
          </a:xfr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133"/>
            <a:ext cx="1889249" cy="144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8" y="3112559"/>
            <a:ext cx="1746241" cy="180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49" y="2082133"/>
            <a:ext cx="3295121" cy="1260000"/>
          </a:xfrm>
          <a:prstGeom prst="rect">
            <a:avLst/>
          </a:prstGeom>
        </p:spPr>
      </p:pic>
      <p:sp>
        <p:nvSpPr>
          <p:cNvPr id="12" name="Quad Arrow 11"/>
          <p:cNvSpPr/>
          <p:nvPr/>
        </p:nvSpPr>
        <p:spPr bwMode="auto">
          <a:xfrm>
            <a:off x="3930155" y="2326101"/>
            <a:ext cx="4900863" cy="3600000"/>
          </a:xfrm>
          <a:prstGeom prst="quadArrow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4000">
                <a:srgbClr val="008D8E"/>
              </a:gs>
              <a:gs pos="83000">
                <a:srgbClr val="008D8E"/>
              </a:gs>
              <a:gs pos="100000">
                <a:srgbClr val="008D8E"/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00000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9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Check, Challenge, Appeal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7584" y="2366775"/>
            <a:ext cx="748883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493C5B"/>
                </a:solidFill>
              </a:rPr>
              <a:t>What we know at present…</a:t>
            </a:r>
          </a:p>
          <a:p>
            <a:pPr algn="ctr"/>
            <a:endParaRPr lang="en-GB" sz="3200" dirty="0" smtClean="0">
              <a:solidFill>
                <a:srgbClr val="493C5B"/>
              </a:solidFill>
            </a:endParaRPr>
          </a:p>
          <a:p>
            <a:pPr algn="ctr"/>
            <a:endParaRPr lang="en-GB" dirty="0">
              <a:solidFill>
                <a:srgbClr val="493C5B"/>
              </a:solidFill>
            </a:endParaRPr>
          </a:p>
          <a:p>
            <a:pPr algn="ctr"/>
            <a:r>
              <a:rPr lang="en-GB" sz="2000" dirty="0">
                <a:solidFill>
                  <a:srgbClr val="493C5B"/>
                </a:solidFill>
                <a:hlinkClick r:id="rId3"/>
              </a:rPr>
              <a:t>https://</a:t>
            </a:r>
            <a:r>
              <a:rPr lang="en-GB" sz="2000" dirty="0" smtClean="0">
                <a:solidFill>
                  <a:srgbClr val="493C5B"/>
                </a:solidFill>
                <a:hlinkClick r:id="rId3"/>
              </a:rPr>
              <a:t>www.gov.uk/government/consultations/reforming-business-rates-appeals-check-challenge-appeal</a:t>
            </a:r>
            <a:r>
              <a:rPr lang="en-GB" sz="2000" dirty="0" smtClean="0">
                <a:solidFill>
                  <a:srgbClr val="493C5B"/>
                </a:solidFill>
              </a:rPr>
              <a:t> </a:t>
            </a:r>
            <a:endParaRPr lang="en-GB" sz="2000" dirty="0">
              <a:solidFill>
                <a:srgbClr val="493C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665736"/>
            <a:ext cx="82597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4000" dirty="0" smtClean="0">
                <a:solidFill>
                  <a:srgbClr val="008D8E"/>
                </a:solidFill>
              </a:rPr>
              <a:t> </a:t>
            </a:r>
            <a:r>
              <a:rPr lang="en-GB" altLang="en-US" dirty="0" smtClean="0">
                <a:solidFill>
                  <a:srgbClr val="008D8E"/>
                </a:solidFill>
              </a:rPr>
              <a:t> </a:t>
            </a:r>
            <a:r>
              <a:rPr lang="en-GB" altLang="en-US" sz="2400" dirty="0" smtClean="0">
                <a:solidFill>
                  <a:srgbClr val="008D8E"/>
                </a:solidFill>
              </a:rPr>
              <a:t>@</a:t>
            </a:r>
            <a:r>
              <a:rPr lang="en-GB" altLang="en-US" sz="2400" dirty="0" err="1" smtClean="0">
                <a:solidFill>
                  <a:srgbClr val="008D8E"/>
                </a:solidFill>
              </a:rPr>
              <a:t>VOAgovuk</a:t>
            </a:r>
            <a:endParaRPr lang="en-GB" altLang="en-US" sz="2400" dirty="0" smtClean="0">
              <a:solidFill>
                <a:srgbClr val="008D8E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27" y="2324100"/>
            <a:ext cx="8259763" cy="800100"/>
          </a:xfrm>
        </p:spPr>
        <p:txBody>
          <a:bodyPr anchor="t"/>
          <a:lstStyle/>
          <a:p>
            <a:pPr algn="ctr"/>
            <a:endParaRPr lang="en-GB" altLang="en-US" sz="2400" dirty="0" smtClean="0">
              <a:solidFill>
                <a:srgbClr val="008D8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08" y="4665736"/>
            <a:ext cx="1238250" cy="12382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4519" y="3124201"/>
            <a:ext cx="82597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 dirty="0" smtClean="0">
                <a:solidFill>
                  <a:srgbClr val="008D8E"/>
                </a:solidFill>
              </a:rPr>
              <a:t>www.gov.uk / </a:t>
            </a:r>
            <a:r>
              <a:rPr lang="en-GB" altLang="en-US" sz="2400" dirty="0" err="1" smtClean="0">
                <a:solidFill>
                  <a:srgbClr val="008D8E"/>
                </a:solidFill>
              </a:rPr>
              <a:t>voa</a:t>
            </a:r>
            <a:r>
              <a:rPr lang="en-GB" altLang="en-US" sz="2400" dirty="0" smtClean="0">
                <a:solidFill>
                  <a:srgbClr val="008D8E"/>
                </a:solidFill>
              </a:rPr>
              <a:t> / revaluation</a:t>
            </a:r>
            <a:br>
              <a:rPr lang="en-GB" altLang="en-US" sz="2400" dirty="0" smtClean="0">
                <a:solidFill>
                  <a:srgbClr val="008D8E"/>
                </a:solidFill>
              </a:rPr>
            </a:br>
            <a:endParaRPr lang="en-GB" altLang="en-US" sz="2400" dirty="0" smtClean="0">
              <a:solidFill>
                <a:srgbClr val="008D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What we’re going to look at today</a:t>
            </a:r>
          </a:p>
        </p:txBody>
      </p:sp>
      <p:pic>
        <p:nvPicPr>
          <p:cNvPr id="11267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3" y="1619250"/>
            <a:ext cx="5895975" cy="3946525"/>
          </a:xfrm>
        </p:spPr>
      </p:pic>
      <p:cxnSp>
        <p:nvCxnSpPr>
          <p:cNvPr id="11268" name="Straight Connector 2"/>
          <p:cNvCxnSpPr>
            <a:cxnSpLocks noChangeShapeType="1"/>
          </p:cNvCxnSpPr>
          <p:nvPr/>
        </p:nvCxnSpPr>
        <p:spPr bwMode="auto">
          <a:xfrm>
            <a:off x="336550" y="995363"/>
            <a:ext cx="6321425" cy="158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Revaluation 2017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76" y="1619250"/>
            <a:ext cx="6507048" cy="39465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 </a:t>
            </a:r>
            <a:r>
              <a:rPr lang="en-GB" altLang="en-US" b="1" smtClean="0">
                <a:solidFill>
                  <a:schemeClr val="tx2"/>
                </a:solidFill>
              </a:rPr>
              <a:t>|</a:t>
            </a:r>
            <a:r>
              <a:rPr lang="en-GB" altLang="en-US" smtClean="0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 smtClean="0"/>
              <a:pPr>
                <a:defRPr/>
              </a:pPr>
              <a:t>03/11/2016</a:t>
            </a:fld>
            <a:r>
              <a:rPr lang="en-GB" altLang="en-US" smtClean="0"/>
              <a:t>  </a:t>
            </a:r>
            <a:r>
              <a:rPr lang="en-GB" altLang="en-US" b="1" smtClean="0">
                <a:solidFill>
                  <a:schemeClr val="tx2"/>
                </a:solidFill>
              </a:rPr>
              <a:t>|</a:t>
            </a:r>
            <a:r>
              <a:rPr lang="en-GB" altLang="en-US" smtClean="0">
                <a:solidFill>
                  <a:schemeClr val="tx2"/>
                </a:solidFill>
              </a:rPr>
              <a:t>  </a:t>
            </a:r>
            <a:fld id="{196BE72D-27C7-47BB-9B48-A3610ECD18DD}" type="slidenum">
              <a:rPr lang="en-GB" altLang="en-US" smtClean="0">
                <a:solidFill>
                  <a:schemeClr val="tx2"/>
                </a:solidFill>
              </a:rPr>
              <a:pPr>
                <a:defRPr/>
              </a:pPr>
              <a:t>3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40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80981" y="1145419"/>
            <a:ext cx="2092240" cy="1564821"/>
            <a:chOff x="3269469" y="1241281"/>
            <a:chExt cx="2092240" cy="15648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3115" t="30439" r="45616" b="14652"/>
            <a:stretch/>
          </p:blipFill>
          <p:spPr bwMode="auto">
            <a:xfrm>
              <a:off x="3269469" y="1241281"/>
              <a:ext cx="2092240" cy="15648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4055806" y="2072148"/>
              <a:ext cx="169607" cy="258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Valuation schemes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 </a:t>
            </a:r>
            <a:r>
              <a:rPr lang="en-GB" altLang="en-US" b="1" smtClean="0">
                <a:solidFill>
                  <a:schemeClr val="tx2"/>
                </a:solidFill>
              </a:rPr>
              <a:t>|</a:t>
            </a:r>
            <a:r>
              <a:rPr lang="en-GB" altLang="en-US" smtClean="0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 smtClean="0"/>
              <a:pPr>
                <a:defRPr/>
              </a:pPr>
              <a:t>03/11/2016</a:t>
            </a:fld>
            <a:r>
              <a:rPr lang="en-GB" altLang="en-US" smtClean="0"/>
              <a:t>  </a:t>
            </a:r>
            <a:r>
              <a:rPr lang="en-GB" altLang="en-US" b="1" smtClean="0">
                <a:solidFill>
                  <a:schemeClr val="tx2"/>
                </a:solidFill>
              </a:rPr>
              <a:t>|</a:t>
            </a:r>
            <a:r>
              <a:rPr lang="en-GB" altLang="en-US" smtClean="0">
                <a:solidFill>
                  <a:schemeClr val="tx2"/>
                </a:solidFill>
              </a:rPr>
              <a:t>  </a:t>
            </a:r>
            <a:fld id="{196BE72D-27C7-47BB-9B48-A3610ECD18DD}" type="slidenum">
              <a:rPr lang="en-GB" altLang="en-US" smtClean="0">
                <a:solidFill>
                  <a:schemeClr val="tx2"/>
                </a:solidFill>
              </a:rPr>
              <a:pPr>
                <a:defRPr/>
              </a:pPr>
              <a:t>4</a:t>
            </a:fld>
            <a:endParaRPr lang="en-GB" altLang="en-US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4742" r="29808" b="9627"/>
          <a:stretch>
            <a:fillRect/>
          </a:stretch>
        </p:blipFill>
        <p:spPr bwMode="auto">
          <a:xfrm>
            <a:off x="1447999" y="1619250"/>
            <a:ext cx="1717561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8"/>
          <a:stretch/>
        </p:blipFill>
        <p:spPr>
          <a:xfrm>
            <a:off x="4572000" y="2440330"/>
            <a:ext cx="2765260" cy="1714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93" y="3893306"/>
            <a:ext cx="2470560" cy="167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12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 publish information to support our valuations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256" t="6891" r="14177" b="24127"/>
          <a:stretch/>
        </p:blipFill>
        <p:spPr>
          <a:xfrm>
            <a:off x="457200" y="1282700"/>
            <a:ext cx="5444838" cy="2722420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  </a:t>
            </a:r>
            <a:r>
              <a:rPr lang="en-GB" altLang="en-US" b="1" dirty="0" smtClean="0">
                <a:solidFill>
                  <a:schemeClr val="tx2"/>
                </a:solidFill>
              </a:rPr>
              <a:t>|</a:t>
            </a:r>
            <a:r>
              <a:rPr lang="en-GB" altLang="en-US" dirty="0" smtClean="0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 smtClean="0"/>
              <a:pPr>
                <a:defRPr/>
              </a:pPr>
              <a:t>03/11/2016</a:t>
            </a:fld>
            <a:r>
              <a:rPr lang="en-GB" altLang="en-US" dirty="0" smtClean="0"/>
              <a:t>  </a:t>
            </a:r>
            <a:r>
              <a:rPr lang="en-GB" altLang="en-US" b="1" dirty="0" smtClean="0">
                <a:solidFill>
                  <a:schemeClr val="tx2"/>
                </a:solidFill>
              </a:rPr>
              <a:t>|</a:t>
            </a:r>
            <a:r>
              <a:rPr lang="en-GB" altLang="en-US" dirty="0" smtClean="0">
                <a:solidFill>
                  <a:schemeClr val="tx2"/>
                </a:solidFill>
              </a:rPr>
              <a:t>  </a:t>
            </a:r>
            <a:fld id="{196BE72D-27C7-47BB-9B48-A3610ECD18DD}" type="slidenum">
              <a:rPr lang="en-GB" altLang="en-US" smtClean="0">
                <a:solidFill>
                  <a:schemeClr val="tx2"/>
                </a:solidFill>
              </a:rPr>
              <a:pPr>
                <a:defRPr/>
              </a:pPr>
              <a:t>5</a:t>
            </a:fld>
            <a:endParaRPr lang="en-GB" alt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187" t="20423" r="12305" b="7102"/>
          <a:stretch/>
        </p:blipFill>
        <p:spPr>
          <a:xfrm>
            <a:off x="1817978" y="3865419"/>
            <a:ext cx="4355088" cy="2319478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0389" t="7670" r="11027" b="8239"/>
          <a:stretch/>
        </p:blipFill>
        <p:spPr>
          <a:xfrm>
            <a:off x="4572000" y="2098960"/>
            <a:ext cx="4006960" cy="2410691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11691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 txBox="1">
            <a:spLocks noGrp="1" noChangeArrowheads="1"/>
          </p:cNvSpPr>
          <p:nvPr/>
        </p:nvSpPr>
        <p:spPr bwMode="auto">
          <a:xfrm flipH="1">
            <a:off x="5503863" y="6084888"/>
            <a:ext cx="3365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3B3A3D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5138" y="1889125"/>
            <a:ext cx="7772400" cy="1120775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GB" altLang="en-US" sz="3600" dirty="0" smtClean="0">
                <a:solidFill>
                  <a:schemeClr val="folHlink"/>
                </a:solidFill>
              </a:rPr>
              <a:t>Revaluation 2017- Outcomes</a:t>
            </a:r>
          </a:p>
        </p:txBody>
      </p:sp>
    </p:spTree>
    <p:extLst>
      <p:ext uri="{BB962C8B-B14F-4D97-AF65-F5344CB8AC3E}">
        <p14:creationId xmlns:p14="http://schemas.microsoft.com/office/powerpoint/2010/main" val="2456641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739775"/>
          </a:xfrm>
        </p:spPr>
        <p:txBody>
          <a:bodyPr/>
          <a:lstStyle/>
          <a:p>
            <a:r>
              <a:rPr lang="en-GB" altLang="en-US" b="1" dirty="0" smtClean="0"/>
              <a:t>Revaluation – national change in overall rateable value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70013" y="1173163"/>
          <a:ext cx="5745164" cy="1844675"/>
        </p:xfrm>
        <a:graphic>
          <a:graphicData uri="http://schemas.openxmlformats.org/drawingml/2006/table">
            <a:tbl>
              <a:tblPr/>
              <a:tblGrid>
                <a:gridCol w="1308744"/>
                <a:gridCol w="1109105"/>
                <a:gridCol w="962814"/>
                <a:gridCol w="1103586"/>
                <a:gridCol w="1260915"/>
              </a:tblGrid>
              <a:tr h="30703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England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58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Assesments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2010 RV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(£ billions)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2017 RV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(£ billions)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RV Change (%)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579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Lists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1,856,450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57.69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63.21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9.6%</a:t>
                      </a:r>
                      <a:endParaRPr lang="en-GB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Central List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2.72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3.83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40.6% </a:t>
                      </a:r>
                      <a:endParaRPr lang="en-GB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579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England (Total)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60.41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11.0%</a:t>
                      </a:r>
                      <a:endParaRPr lang="en-GB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70013" y="3409950"/>
          <a:ext cx="5745164" cy="1801813"/>
        </p:xfrm>
        <a:graphic>
          <a:graphicData uri="http://schemas.openxmlformats.org/drawingml/2006/table">
            <a:tbl>
              <a:tblPr/>
              <a:tblGrid>
                <a:gridCol w="1308744"/>
                <a:gridCol w="1109105"/>
                <a:gridCol w="962814"/>
                <a:gridCol w="1093076"/>
                <a:gridCol w="1271425"/>
              </a:tblGrid>
              <a:tr h="29990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Wales</a:t>
                      </a:r>
                    </a:p>
                  </a:txBody>
                  <a:tcPr marL="9525" marR="9525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383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Assesments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2010 RV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(£ billions)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2017 RV 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(£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billion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RV Change (%)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51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Lists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112,090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- 2.9%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Central List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0.21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25.8%</a:t>
                      </a:r>
                      <a:endParaRPr lang="en-GB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2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519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Wales (Total)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GB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1.1%</a:t>
                      </a:r>
                      <a:endParaRPr lang="en-GB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003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Percentage Change in Rateable Value (Local Lists)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7367" y="1619250"/>
            <a:ext cx="6978868" cy="46569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 </a:t>
            </a:r>
            <a:r>
              <a:rPr lang="en-GB" altLang="en-US" b="1" smtClean="0">
                <a:solidFill>
                  <a:schemeClr val="tx2"/>
                </a:solidFill>
              </a:rPr>
              <a:t>|</a:t>
            </a:r>
            <a:r>
              <a:rPr lang="en-GB" altLang="en-US" smtClean="0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 smtClean="0"/>
              <a:pPr>
                <a:defRPr/>
              </a:pPr>
              <a:t>03/11/2016</a:t>
            </a:fld>
            <a:r>
              <a:rPr lang="en-GB" altLang="en-US" smtClean="0"/>
              <a:t>  </a:t>
            </a:r>
            <a:r>
              <a:rPr lang="en-GB" altLang="en-US" b="1" smtClean="0">
                <a:solidFill>
                  <a:schemeClr val="tx2"/>
                </a:solidFill>
              </a:rPr>
              <a:t>|</a:t>
            </a:r>
            <a:r>
              <a:rPr lang="en-GB" altLang="en-US" smtClean="0">
                <a:solidFill>
                  <a:schemeClr val="tx2"/>
                </a:solidFill>
              </a:rPr>
              <a:t>  </a:t>
            </a:r>
            <a:fld id="{196BE72D-27C7-47BB-9B48-A3610ECD18DD}" type="slidenum">
              <a:rPr lang="en-GB" altLang="en-US" smtClean="0">
                <a:solidFill>
                  <a:schemeClr val="tx2"/>
                </a:solidFill>
              </a:rPr>
              <a:pPr>
                <a:defRPr/>
              </a:pPr>
              <a:t>8</a:t>
            </a:fld>
            <a:endParaRPr lang="en-GB" altLang="en-US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969" y="1759090"/>
            <a:ext cx="2645128" cy="26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33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Percentage change in </a:t>
            </a:r>
            <a:r>
              <a:rPr lang="en-GB" b="1" dirty="0" smtClean="0"/>
              <a:t>rateable </a:t>
            </a:r>
            <a:r>
              <a:rPr lang="en-GB" b="1" dirty="0"/>
              <a:t>value split by Region and Sector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974307"/>
              </p:ext>
            </p:extLst>
          </p:nvPr>
        </p:nvGraphicFramePr>
        <p:xfrm>
          <a:off x="457199" y="1523989"/>
          <a:ext cx="8229602" cy="4195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4362"/>
                <a:gridCol w="759656"/>
                <a:gridCol w="997048"/>
                <a:gridCol w="949570"/>
                <a:gridCol w="1155310"/>
                <a:gridCol w="1123656"/>
              </a:tblGrid>
              <a:tr h="33165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Area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Retail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Industrial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Office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Other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Total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36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ENGLAND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4.8%</a:t>
                      </a:r>
                      <a:endParaRPr lang="en-GB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4.0%</a:t>
                      </a:r>
                      <a:endParaRPr lang="en-GB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12.7%</a:t>
                      </a:r>
                      <a:endParaRPr lang="en-GB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15.9%</a:t>
                      </a:r>
                      <a:endParaRPr lang="en-GB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9.6%</a:t>
                      </a:r>
                      <a:endParaRPr lang="en-GB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NORTH EAST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-6.5%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-0.4%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-12.3%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9.5%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-0.9%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NORTH WEST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-5.4%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-3.5%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-4.4%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10.7%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YORKSHIRE AND THE HUMBER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-1.9%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0.7%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-12.4%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7.1%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0.0%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EAST MIDLANDS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5.6%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3.3%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8.2%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13.4%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7.4%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WEST MIDLANDS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-0.9%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3.4%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-6.8%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12.3%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3.2%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EAST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-3.6%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2.3%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2.4%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12.3%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3.7%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LONDON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26.8%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15.5%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22.6%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26.1%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23.7%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SOUTH EAST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1.2%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6.7%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12.9%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17.8%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9.6%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SOUTH WEST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-5.7%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5.4%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-0.4%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13.9%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4.0%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WALES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-8.5%</a:t>
                      </a:r>
                      <a:endParaRPr lang="en-GB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-4.0%</a:t>
                      </a:r>
                      <a:endParaRPr lang="en-GB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-6.6%</a:t>
                      </a:r>
                      <a:endParaRPr lang="en-GB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4.5%</a:t>
                      </a:r>
                      <a:endParaRPr lang="en-GB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-2.9%</a:t>
                      </a:r>
                      <a:endParaRPr lang="en-GB" sz="11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8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Source: VOA Administrative Data as at 25 September 2016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 </a:t>
            </a:r>
            <a:r>
              <a:rPr lang="en-GB" altLang="en-US" b="1" smtClean="0">
                <a:solidFill>
                  <a:schemeClr val="tx2"/>
                </a:solidFill>
              </a:rPr>
              <a:t>|</a:t>
            </a:r>
            <a:r>
              <a:rPr lang="en-GB" altLang="en-US" smtClean="0">
                <a:solidFill>
                  <a:schemeClr val="tx2"/>
                </a:solidFill>
              </a:rPr>
              <a:t>  </a:t>
            </a:r>
            <a:fld id="{D411BB2C-61CB-4B4E-9605-85F1B2F02C75}" type="datetime1">
              <a:rPr lang="en-GB" altLang="en-US" smtClean="0"/>
              <a:pPr>
                <a:defRPr/>
              </a:pPr>
              <a:t>03/11/2016</a:t>
            </a:fld>
            <a:r>
              <a:rPr lang="en-GB" altLang="en-US" smtClean="0"/>
              <a:t>  </a:t>
            </a:r>
            <a:r>
              <a:rPr lang="en-GB" altLang="en-US" b="1" smtClean="0">
                <a:solidFill>
                  <a:schemeClr val="tx2"/>
                </a:solidFill>
              </a:rPr>
              <a:t>|</a:t>
            </a:r>
            <a:r>
              <a:rPr lang="en-GB" altLang="en-US" smtClean="0">
                <a:solidFill>
                  <a:schemeClr val="tx2"/>
                </a:solidFill>
              </a:rPr>
              <a:t>  </a:t>
            </a:r>
            <a:fld id="{196BE72D-27C7-47BB-9B48-A3610ECD18DD}" type="slidenum">
              <a:rPr lang="en-GB" altLang="en-US" smtClean="0">
                <a:solidFill>
                  <a:schemeClr val="tx2"/>
                </a:solidFill>
              </a:rPr>
              <a:pPr>
                <a:defRPr/>
              </a:pPr>
              <a:t>9</a:t>
            </a:fld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889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MRC_Corporate_PowerPoint">
  <a:themeElements>
    <a:clrScheme name="">
      <a:dk1>
        <a:srgbClr val="3B3A3D"/>
      </a:dk1>
      <a:lt1>
        <a:srgbClr val="FFFFFF"/>
      </a:lt1>
      <a:dk2>
        <a:srgbClr val="008D8E"/>
      </a:dk2>
      <a:lt2>
        <a:srgbClr val="3B3A43"/>
      </a:lt2>
      <a:accent1>
        <a:srgbClr val="594884"/>
      </a:accent1>
      <a:accent2>
        <a:srgbClr val="C8B51B"/>
      </a:accent2>
      <a:accent3>
        <a:srgbClr val="FFFFFF"/>
      </a:accent3>
      <a:accent4>
        <a:srgbClr val="313033"/>
      </a:accent4>
      <a:accent5>
        <a:srgbClr val="B5B1C2"/>
      </a:accent5>
      <a:accent6>
        <a:srgbClr val="B5A417"/>
      </a:accent6>
      <a:hlink>
        <a:srgbClr val="576B00"/>
      </a:hlink>
      <a:folHlink>
        <a:srgbClr val="ED7C59"/>
      </a:folHlink>
    </a:clrScheme>
    <a:fontScheme name="HMRC_Corporate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HMRC_Corporate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RC_Corporate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RC_Corporate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RC_Corporate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RC_Corporate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RC_Corporate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RC_Corporate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RC_Corporate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RC_Corporate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RC_Corporate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RC_Corporate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RC_Corporate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RC_Corporate_PowerPoint 13">
        <a:dk1>
          <a:srgbClr val="000000"/>
        </a:dk1>
        <a:lt1>
          <a:srgbClr val="FFFFFF"/>
        </a:lt1>
        <a:dk2>
          <a:srgbClr val="008D8E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RC_Corporate_PowerPoint 14">
        <a:dk1>
          <a:srgbClr val="000000"/>
        </a:dk1>
        <a:lt1>
          <a:srgbClr val="FFFFFF"/>
        </a:lt1>
        <a:dk2>
          <a:srgbClr val="008D8E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MRC_Corporate_PowerPoint 15">
        <a:dk1>
          <a:srgbClr val="594884"/>
        </a:dk1>
        <a:lt1>
          <a:srgbClr val="FFFFFF"/>
        </a:lt1>
        <a:dk2>
          <a:srgbClr val="B7000D"/>
        </a:dk2>
        <a:lt2>
          <a:srgbClr val="F3CB84"/>
        </a:lt2>
        <a:accent1>
          <a:srgbClr val="576B00"/>
        </a:accent1>
        <a:accent2>
          <a:srgbClr val="C8B51B"/>
        </a:accent2>
        <a:accent3>
          <a:srgbClr val="D8AAAA"/>
        </a:accent3>
        <a:accent4>
          <a:srgbClr val="DADADA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MRC_Corporate_PowerPoint 16">
        <a:dk1>
          <a:srgbClr val="000000"/>
        </a:dk1>
        <a:lt1>
          <a:srgbClr val="FFFFFF"/>
        </a:lt1>
        <a:dk2>
          <a:srgbClr val="576B00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vider slide color">
  <a:themeElements>
    <a:clrScheme name="">
      <a:dk1>
        <a:srgbClr val="594884"/>
      </a:dk1>
      <a:lt1>
        <a:srgbClr val="FFFFFF"/>
      </a:lt1>
      <a:dk2>
        <a:srgbClr val="594884"/>
      </a:dk2>
      <a:lt2>
        <a:srgbClr val="ED7C59"/>
      </a:lt2>
      <a:accent1>
        <a:srgbClr val="576B00"/>
      </a:accent1>
      <a:accent2>
        <a:srgbClr val="C8B51B"/>
      </a:accent2>
      <a:accent3>
        <a:srgbClr val="B5B1C2"/>
      </a:accent3>
      <a:accent4>
        <a:srgbClr val="DADADA"/>
      </a:accent4>
      <a:accent5>
        <a:srgbClr val="B4BAAA"/>
      </a:accent5>
      <a:accent6>
        <a:srgbClr val="B5A417"/>
      </a:accent6>
      <a:hlink>
        <a:srgbClr val="B7000D"/>
      </a:hlink>
      <a:folHlink>
        <a:srgbClr val="ED7C59"/>
      </a:folHlink>
    </a:clrScheme>
    <a:fontScheme name="1_divider slide colo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ivider slide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color 13">
        <a:dk1>
          <a:srgbClr val="000000"/>
        </a:dk1>
        <a:lt1>
          <a:srgbClr val="FFFFFF"/>
        </a:lt1>
        <a:dk2>
          <a:srgbClr val="008D8E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color 14">
        <a:dk1>
          <a:srgbClr val="000000"/>
        </a:dk1>
        <a:lt1>
          <a:srgbClr val="FFFFFF"/>
        </a:lt1>
        <a:dk2>
          <a:srgbClr val="008D8E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color 15">
        <a:dk1>
          <a:srgbClr val="594884"/>
        </a:dk1>
        <a:lt1>
          <a:srgbClr val="FFFFFF"/>
        </a:lt1>
        <a:dk2>
          <a:srgbClr val="B7000D"/>
        </a:dk2>
        <a:lt2>
          <a:srgbClr val="F3CB84"/>
        </a:lt2>
        <a:accent1>
          <a:srgbClr val="576B00"/>
        </a:accent1>
        <a:accent2>
          <a:srgbClr val="C8B51B"/>
        </a:accent2>
        <a:accent3>
          <a:srgbClr val="D8AAAA"/>
        </a:accent3>
        <a:accent4>
          <a:srgbClr val="DADADA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color 16">
        <a:dk1>
          <a:srgbClr val="000000"/>
        </a:dk1>
        <a:lt1>
          <a:srgbClr val="FFFFFF"/>
        </a:lt1>
        <a:dk2>
          <a:srgbClr val="576B00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r slide color">
  <a:themeElements>
    <a:clrScheme name="divider slide color 15">
      <a:dk1>
        <a:srgbClr val="594884"/>
      </a:dk1>
      <a:lt1>
        <a:srgbClr val="FFFFFF"/>
      </a:lt1>
      <a:dk2>
        <a:srgbClr val="B7000D"/>
      </a:dk2>
      <a:lt2>
        <a:srgbClr val="F3CB84"/>
      </a:lt2>
      <a:accent1>
        <a:srgbClr val="576B00"/>
      </a:accent1>
      <a:accent2>
        <a:srgbClr val="C8B51B"/>
      </a:accent2>
      <a:accent3>
        <a:srgbClr val="D8AAAA"/>
      </a:accent3>
      <a:accent4>
        <a:srgbClr val="DADADA"/>
      </a:accent4>
      <a:accent5>
        <a:srgbClr val="B4BAAA"/>
      </a:accent5>
      <a:accent6>
        <a:srgbClr val="B5A417"/>
      </a:accent6>
      <a:hlink>
        <a:srgbClr val="B7000D"/>
      </a:hlink>
      <a:folHlink>
        <a:srgbClr val="ED7C59"/>
      </a:folHlink>
    </a:clrScheme>
    <a:fontScheme name="divider slide colo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vider slide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color 13">
        <a:dk1>
          <a:srgbClr val="000000"/>
        </a:dk1>
        <a:lt1>
          <a:srgbClr val="FFFFFF"/>
        </a:lt1>
        <a:dk2>
          <a:srgbClr val="008D8E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color 14">
        <a:dk1>
          <a:srgbClr val="000000"/>
        </a:dk1>
        <a:lt1>
          <a:srgbClr val="FFFFFF"/>
        </a:lt1>
        <a:dk2>
          <a:srgbClr val="008D8E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color 15">
        <a:dk1>
          <a:srgbClr val="594884"/>
        </a:dk1>
        <a:lt1>
          <a:srgbClr val="FFFFFF"/>
        </a:lt1>
        <a:dk2>
          <a:srgbClr val="B7000D"/>
        </a:dk2>
        <a:lt2>
          <a:srgbClr val="F3CB84"/>
        </a:lt2>
        <a:accent1>
          <a:srgbClr val="576B00"/>
        </a:accent1>
        <a:accent2>
          <a:srgbClr val="C8B51B"/>
        </a:accent2>
        <a:accent3>
          <a:srgbClr val="D8AAAA"/>
        </a:accent3>
        <a:accent4>
          <a:srgbClr val="DADADA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color 16">
        <a:dk1>
          <a:srgbClr val="000000"/>
        </a:dk1>
        <a:lt1>
          <a:srgbClr val="FFFFFF"/>
        </a:lt1>
        <a:dk2>
          <a:srgbClr val="576B00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ank you slide">
  <a:themeElements>
    <a:clrScheme name="">
      <a:dk1>
        <a:srgbClr val="3B3A3D"/>
      </a:dk1>
      <a:lt1>
        <a:srgbClr val="FFFFFF"/>
      </a:lt1>
      <a:dk2>
        <a:srgbClr val="F3CB84"/>
      </a:dk2>
      <a:lt2>
        <a:srgbClr val="3B3A3D"/>
      </a:lt2>
      <a:accent1>
        <a:srgbClr val="576B00"/>
      </a:accent1>
      <a:accent2>
        <a:srgbClr val="C8B51B"/>
      </a:accent2>
      <a:accent3>
        <a:srgbClr val="FFFFFF"/>
      </a:accent3>
      <a:accent4>
        <a:srgbClr val="313033"/>
      </a:accent4>
      <a:accent5>
        <a:srgbClr val="B4BAAA"/>
      </a:accent5>
      <a:accent6>
        <a:srgbClr val="B5A417"/>
      </a:accent6>
      <a:hlink>
        <a:srgbClr val="B7000D"/>
      </a:hlink>
      <a:folHlink>
        <a:srgbClr val="ED7C59"/>
      </a:folHlink>
    </a:clrScheme>
    <a:fontScheme name="thank you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slide 13">
        <a:dk1>
          <a:srgbClr val="000000"/>
        </a:dk1>
        <a:lt1>
          <a:srgbClr val="FFFFFF"/>
        </a:lt1>
        <a:dk2>
          <a:srgbClr val="008D8E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slide 14">
        <a:dk1>
          <a:srgbClr val="000000"/>
        </a:dk1>
        <a:lt1>
          <a:srgbClr val="FFFFFF"/>
        </a:lt1>
        <a:dk2>
          <a:srgbClr val="008D8E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slide 15">
        <a:dk1>
          <a:srgbClr val="594884"/>
        </a:dk1>
        <a:lt1>
          <a:srgbClr val="FFFFFF"/>
        </a:lt1>
        <a:dk2>
          <a:srgbClr val="B7000D"/>
        </a:dk2>
        <a:lt2>
          <a:srgbClr val="F3CB84"/>
        </a:lt2>
        <a:accent1>
          <a:srgbClr val="576B00"/>
        </a:accent1>
        <a:accent2>
          <a:srgbClr val="C8B51B"/>
        </a:accent2>
        <a:accent3>
          <a:srgbClr val="D8AAAA"/>
        </a:accent3>
        <a:accent4>
          <a:srgbClr val="DADADA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slide 16">
        <a:dk1>
          <a:srgbClr val="000000"/>
        </a:dk1>
        <a:lt1>
          <a:srgbClr val="FFFFFF"/>
        </a:lt1>
        <a:dk2>
          <a:srgbClr val="576B00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4303</TotalTime>
  <Words>392</Words>
  <Application>Microsoft Office PowerPoint</Application>
  <PresentationFormat>On-screen Show (4:3)</PresentationFormat>
  <Paragraphs>191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HMRC_Corporate_PowerPoint</vt:lpstr>
      <vt:lpstr>1_divider slide color</vt:lpstr>
      <vt:lpstr>divider slide color</vt:lpstr>
      <vt:lpstr>thank you slide</vt:lpstr>
      <vt:lpstr>Business Rates Revaluation 2017</vt:lpstr>
      <vt:lpstr>What we’re going to look at today</vt:lpstr>
      <vt:lpstr>Revaluation 2017</vt:lpstr>
      <vt:lpstr>Valuation schemes</vt:lpstr>
      <vt:lpstr>We publish information to support our valuations</vt:lpstr>
      <vt:lpstr>Revaluation 2017- Outcomes</vt:lpstr>
      <vt:lpstr>Revaluation – national change in overall rateable value</vt:lpstr>
      <vt:lpstr>Percentage Change in Rateable Value (Local Lists)</vt:lpstr>
      <vt:lpstr>Percentage change in rateable value split by Region and Sector</vt:lpstr>
      <vt:lpstr>General trends in different sectors</vt:lpstr>
      <vt:lpstr>Check, Challenge, Appeal</vt:lpstr>
      <vt:lpstr>PowerPoint Presentation</vt:lpstr>
    </vt:vector>
  </TitlesOfParts>
  <Company>HM Revenue and Customs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36pt Arial Regular One Or Two Lines</dc:title>
  <dc:creator>4229371</dc:creator>
  <cp:lastModifiedBy>Thomas, Liz</cp:lastModifiedBy>
  <cp:revision>221</cp:revision>
  <cp:lastPrinted>2016-09-20T13:39:45Z</cp:lastPrinted>
  <dcterms:created xsi:type="dcterms:W3CDTF">2012-12-14T13:15:14Z</dcterms:created>
  <dcterms:modified xsi:type="dcterms:W3CDTF">2016-11-03T08:46:07Z</dcterms:modified>
</cp:coreProperties>
</file>