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 id="2147483661" r:id="rId3"/>
    <p:sldMasterId id="2147483657" r:id="rId4"/>
    <p:sldMasterId id="2147483663" r:id="rId5"/>
  </p:sldMasterIdLst>
  <p:notesMasterIdLst>
    <p:notesMasterId r:id="rId23"/>
  </p:notesMasterIdLst>
  <p:handoutMasterIdLst>
    <p:handoutMasterId r:id="rId24"/>
  </p:handoutMasterIdLst>
  <p:sldIdLst>
    <p:sldId id="487" r:id="rId6"/>
    <p:sldId id="498" r:id="rId7"/>
    <p:sldId id="507" r:id="rId8"/>
    <p:sldId id="508" r:id="rId9"/>
    <p:sldId id="510" r:id="rId10"/>
    <p:sldId id="511" r:id="rId11"/>
    <p:sldId id="514" r:id="rId12"/>
    <p:sldId id="512" r:id="rId13"/>
    <p:sldId id="513" r:id="rId14"/>
    <p:sldId id="494" r:id="rId15"/>
    <p:sldId id="502" r:id="rId16"/>
    <p:sldId id="501" r:id="rId17"/>
    <p:sldId id="503" r:id="rId18"/>
    <p:sldId id="495" r:id="rId19"/>
    <p:sldId id="481" r:id="rId20"/>
    <p:sldId id="484" r:id="rId21"/>
    <p:sldId id="515" r:id="rId22"/>
  </p:sldIdLst>
  <p:sldSz cx="9144000" cy="6858000" type="screen4x3"/>
  <p:notesSz cx="6797675" cy="9928225"/>
  <p:defaultTextStyle>
    <a:defPPr>
      <a:defRPr lang="en-GB"/>
    </a:defPPr>
    <a:lvl1pPr algn="l" rtl="0" fontAlgn="base">
      <a:spcBef>
        <a:spcPct val="0"/>
      </a:spcBef>
      <a:spcAft>
        <a:spcPct val="0"/>
      </a:spcAft>
      <a:defRPr b="1" i="1" kern="1200">
        <a:solidFill>
          <a:schemeClr val="tx1"/>
        </a:solidFill>
        <a:latin typeface="Arial" charset="0"/>
        <a:ea typeface="+mn-ea"/>
        <a:cs typeface="+mn-cs"/>
      </a:defRPr>
    </a:lvl1pPr>
    <a:lvl2pPr marL="457200" algn="l" rtl="0" fontAlgn="base">
      <a:spcBef>
        <a:spcPct val="0"/>
      </a:spcBef>
      <a:spcAft>
        <a:spcPct val="0"/>
      </a:spcAft>
      <a:defRPr b="1" i="1" kern="1200">
        <a:solidFill>
          <a:schemeClr val="tx1"/>
        </a:solidFill>
        <a:latin typeface="Arial" charset="0"/>
        <a:ea typeface="+mn-ea"/>
        <a:cs typeface="+mn-cs"/>
      </a:defRPr>
    </a:lvl2pPr>
    <a:lvl3pPr marL="914400" algn="l" rtl="0" fontAlgn="base">
      <a:spcBef>
        <a:spcPct val="0"/>
      </a:spcBef>
      <a:spcAft>
        <a:spcPct val="0"/>
      </a:spcAft>
      <a:defRPr b="1" i="1" kern="1200">
        <a:solidFill>
          <a:schemeClr val="tx1"/>
        </a:solidFill>
        <a:latin typeface="Arial" charset="0"/>
        <a:ea typeface="+mn-ea"/>
        <a:cs typeface="+mn-cs"/>
      </a:defRPr>
    </a:lvl3pPr>
    <a:lvl4pPr marL="1371600" algn="l" rtl="0" fontAlgn="base">
      <a:spcBef>
        <a:spcPct val="0"/>
      </a:spcBef>
      <a:spcAft>
        <a:spcPct val="0"/>
      </a:spcAft>
      <a:defRPr b="1" i="1" kern="1200">
        <a:solidFill>
          <a:schemeClr val="tx1"/>
        </a:solidFill>
        <a:latin typeface="Arial" charset="0"/>
        <a:ea typeface="+mn-ea"/>
        <a:cs typeface="+mn-cs"/>
      </a:defRPr>
    </a:lvl4pPr>
    <a:lvl5pPr marL="1828800" algn="l" rtl="0" fontAlgn="base">
      <a:spcBef>
        <a:spcPct val="0"/>
      </a:spcBef>
      <a:spcAft>
        <a:spcPct val="0"/>
      </a:spcAft>
      <a:defRPr b="1" i="1" kern="1200">
        <a:solidFill>
          <a:schemeClr val="tx1"/>
        </a:solidFill>
        <a:latin typeface="Arial" charset="0"/>
        <a:ea typeface="+mn-ea"/>
        <a:cs typeface="+mn-cs"/>
      </a:defRPr>
    </a:lvl5pPr>
    <a:lvl6pPr marL="2286000" algn="l" defTabSz="914400" rtl="0" eaLnBrk="1" latinLnBrk="0" hangingPunct="1">
      <a:defRPr b="1" i="1" kern="1200">
        <a:solidFill>
          <a:schemeClr val="tx1"/>
        </a:solidFill>
        <a:latin typeface="Arial" charset="0"/>
        <a:ea typeface="+mn-ea"/>
        <a:cs typeface="+mn-cs"/>
      </a:defRPr>
    </a:lvl6pPr>
    <a:lvl7pPr marL="2743200" algn="l" defTabSz="914400" rtl="0" eaLnBrk="1" latinLnBrk="0" hangingPunct="1">
      <a:defRPr b="1" i="1" kern="1200">
        <a:solidFill>
          <a:schemeClr val="tx1"/>
        </a:solidFill>
        <a:latin typeface="Arial" charset="0"/>
        <a:ea typeface="+mn-ea"/>
        <a:cs typeface="+mn-cs"/>
      </a:defRPr>
    </a:lvl7pPr>
    <a:lvl8pPr marL="3200400" algn="l" defTabSz="914400" rtl="0" eaLnBrk="1" latinLnBrk="0" hangingPunct="1">
      <a:defRPr b="1" i="1" kern="1200">
        <a:solidFill>
          <a:schemeClr val="tx1"/>
        </a:solidFill>
        <a:latin typeface="Arial" charset="0"/>
        <a:ea typeface="+mn-ea"/>
        <a:cs typeface="+mn-cs"/>
      </a:defRPr>
    </a:lvl8pPr>
    <a:lvl9pPr marL="3657600" algn="l" defTabSz="914400" rtl="0" eaLnBrk="1" latinLnBrk="0" hangingPunct="1">
      <a:defRPr b="1"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5B82"/>
    <a:srgbClr val="D1DFE9"/>
    <a:srgbClr val="FF0000"/>
    <a:srgbClr val="00FF00"/>
    <a:srgbClr val="EDB9BD"/>
    <a:srgbClr val="F8EAC4"/>
    <a:srgbClr val="FF9933"/>
    <a:srgbClr val="FFDECD"/>
    <a:srgbClr val="E9A9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0" autoAdjust="0"/>
    <p:restoredTop sz="94491" autoAdjust="0"/>
  </p:normalViewPr>
  <p:slideViewPr>
    <p:cSldViewPr snapToGrid="0">
      <p:cViewPr>
        <p:scale>
          <a:sx n="90" d="100"/>
          <a:sy n="90" d="100"/>
        </p:scale>
        <p:origin x="-1086" y="228"/>
      </p:cViewPr>
      <p:guideLst>
        <p:guide orient="horz" pos="1083"/>
        <p:guide orient="horz" pos="890"/>
        <p:guide orient="horz" pos="1888"/>
        <p:guide orient="horz" pos="3974"/>
        <p:guide orient="horz" pos="346"/>
        <p:guide orient="horz" pos="3702"/>
        <p:guide pos="329"/>
        <p:guide pos="5420"/>
        <p:guide pos="5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2616" y="-114"/>
      </p:cViewPr>
      <p:guideLst>
        <p:guide orient="horz" pos="3128"/>
        <p:guide pos="21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9DCA53-957C-4EBC-AF27-1EB130D1BA2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3A38A562-1F61-4008-AEA0-A2267050A12E}">
      <dgm:prSet phldrT="[Text]" custT="1"/>
      <dgm:spPr/>
      <dgm:t>
        <a:bodyPr/>
        <a:lstStyle/>
        <a:p>
          <a:r>
            <a:rPr lang="en-GB" sz="1400" dirty="0" smtClean="0">
              <a:latin typeface="Calibri" pitchFamily="34" charset="0"/>
            </a:rPr>
            <a:t>Welfare Reforms</a:t>
          </a:r>
          <a:endParaRPr lang="en-GB" sz="1400" dirty="0">
            <a:latin typeface="Calibri" pitchFamily="34" charset="0"/>
          </a:endParaRPr>
        </a:p>
      </dgm:t>
    </dgm:pt>
    <dgm:pt modelId="{87FB755F-5143-4447-BBDA-6924CD9F7C52}" type="parTrans" cxnId="{0EF688F1-FC8F-4D0B-A3CD-4E19DF72A0C5}">
      <dgm:prSet/>
      <dgm:spPr/>
      <dgm:t>
        <a:bodyPr/>
        <a:lstStyle/>
        <a:p>
          <a:endParaRPr lang="en-GB"/>
        </a:p>
      </dgm:t>
    </dgm:pt>
    <dgm:pt modelId="{1D6B9140-DB9B-4EC4-A4EC-5E3A2FCCE945}" type="sibTrans" cxnId="{0EF688F1-FC8F-4D0B-A3CD-4E19DF72A0C5}">
      <dgm:prSet/>
      <dgm:spPr/>
      <dgm:t>
        <a:bodyPr/>
        <a:lstStyle/>
        <a:p>
          <a:endParaRPr lang="en-GB"/>
        </a:p>
      </dgm:t>
    </dgm:pt>
    <dgm:pt modelId="{D2A12CCB-1E70-4763-AA7E-F08551B89E8E}">
      <dgm:prSet phldrT="[Text]" custT="1"/>
      <dgm:spPr/>
      <dgm:t>
        <a:bodyPr/>
        <a:lstStyle/>
        <a:p>
          <a:r>
            <a:rPr lang="en-GB" sz="1400" dirty="0" smtClean="0"/>
            <a:t>Increased debt</a:t>
          </a:r>
          <a:endParaRPr lang="en-GB" sz="1400" dirty="0"/>
        </a:p>
      </dgm:t>
    </dgm:pt>
    <dgm:pt modelId="{8891D724-2CC1-43D8-A2EB-6C15689ED5F5}" type="parTrans" cxnId="{6106FA00-F362-4993-8CA1-F99286CB1171}">
      <dgm:prSet/>
      <dgm:spPr/>
      <dgm:t>
        <a:bodyPr/>
        <a:lstStyle/>
        <a:p>
          <a:endParaRPr lang="en-GB"/>
        </a:p>
      </dgm:t>
    </dgm:pt>
    <dgm:pt modelId="{F0ED0F8B-830F-4A1F-A1B6-15C6F3F8A7D7}" type="sibTrans" cxnId="{6106FA00-F362-4993-8CA1-F99286CB1171}">
      <dgm:prSet/>
      <dgm:spPr/>
      <dgm:t>
        <a:bodyPr/>
        <a:lstStyle/>
        <a:p>
          <a:endParaRPr lang="en-GB"/>
        </a:p>
      </dgm:t>
    </dgm:pt>
    <dgm:pt modelId="{88BE5DE9-9DF5-49F0-8AE9-7C5F2532F196}">
      <dgm:prSet phldrT="[Text]" custT="1"/>
      <dgm:spPr/>
      <dgm:t>
        <a:bodyPr/>
        <a:lstStyle/>
        <a:p>
          <a:r>
            <a:rPr lang="en-GB" sz="1400" dirty="0" smtClean="0">
              <a:latin typeface="Calibri" pitchFamily="34" charset="0"/>
            </a:rPr>
            <a:t>Increase in CTax arrears </a:t>
          </a:r>
          <a:endParaRPr lang="en-GB" sz="1400" dirty="0">
            <a:latin typeface="Calibri" pitchFamily="34" charset="0"/>
          </a:endParaRPr>
        </a:p>
      </dgm:t>
    </dgm:pt>
    <dgm:pt modelId="{B75D9969-B1EF-486B-9477-9310577B8996}" type="parTrans" cxnId="{0C24588D-CB06-4837-A100-4E6DF1AA2B5C}">
      <dgm:prSet/>
      <dgm:spPr/>
      <dgm:t>
        <a:bodyPr/>
        <a:lstStyle/>
        <a:p>
          <a:endParaRPr lang="en-GB"/>
        </a:p>
      </dgm:t>
    </dgm:pt>
    <dgm:pt modelId="{C1451B26-DF35-4C37-AEFB-A0CF140E4972}" type="sibTrans" cxnId="{0C24588D-CB06-4837-A100-4E6DF1AA2B5C}">
      <dgm:prSet/>
      <dgm:spPr/>
      <dgm:t>
        <a:bodyPr/>
        <a:lstStyle/>
        <a:p>
          <a:endParaRPr lang="en-GB"/>
        </a:p>
      </dgm:t>
    </dgm:pt>
    <dgm:pt modelId="{D0403CCC-D38B-4E4B-B64B-06EB39353102}">
      <dgm:prSet phldrT="[Text]" custT="1"/>
      <dgm:spPr/>
      <dgm:t>
        <a:bodyPr/>
        <a:lstStyle/>
        <a:p>
          <a:pPr>
            <a:spcBef>
              <a:spcPts val="600"/>
            </a:spcBef>
            <a:spcAft>
              <a:spcPts val="600"/>
            </a:spcAft>
          </a:pPr>
          <a:r>
            <a:rPr lang="en-GB" sz="1400" dirty="0" smtClean="0">
              <a:latin typeface="Calibri" pitchFamily="34" charset="0"/>
            </a:rPr>
            <a:t>Customers need</a:t>
          </a:r>
          <a:endParaRPr lang="en-GB" sz="1400" dirty="0">
            <a:latin typeface="Calibri" pitchFamily="34" charset="0"/>
          </a:endParaRPr>
        </a:p>
      </dgm:t>
    </dgm:pt>
    <dgm:pt modelId="{A7737266-2B12-4F04-A6BC-F98AA995E97C}" type="parTrans" cxnId="{AD7D71F9-DF69-4275-A9DB-DE921C8EA6B9}">
      <dgm:prSet/>
      <dgm:spPr/>
      <dgm:t>
        <a:bodyPr/>
        <a:lstStyle/>
        <a:p>
          <a:endParaRPr lang="en-GB"/>
        </a:p>
      </dgm:t>
    </dgm:pt>
    <dgm:pt modelId="{A4C7BE13-EE8B-4CF2-8867-D7B10CF8ADFB}" type="sibTrans" cxnId="{AD7D71F9-DF69-4275-A9DB-DE921C8EA6B9}">
      <dgm:prSet/>
      <dgm:spPr/>
      <dgm:t>
        <a:bodyPr/>
        <a:lstStyle/>
        <a:p>
          <a:endParaRPr lang="en-GB"/>
        </a:p>
      </dgm:t>
    </dgm:pt>
    <dgm:pt modelId="{C90B1E23-8164-41E4-8F9B-7A4A49FF0328}">
      <dgm:prSet phldrT="[Text]" custT="1"/>
      <dgm:spPr/>
      <dgm:t>
        <a:bodyPr/>
        <a:lstStyle/>
        <a:p>
          <a:r>
            <a:rPr lang="en-GB" sz="1400" dirty="0" smtClean="0">
              <a:latin typeface="Calibri" pitchFamily="34" charset="0"/>
            </a:rPr>
            <a:t>Budgeting support and financial products (jam jar accounts) </a:t>
          </a:r>
          <a:endParaRPr lang="en-GB" sz="1400" dirty="0">
            <a:latin typeface="Calibri" pitchFamily="34" charset="0"/>
          </a:endParaRPr>
        </a:p>
      </dgm:t>
    </dgm:pt>
    <dgm:pt modelId="{8EF6E96E-7077-4530-8B37-19D8076533AC}" type="parTrans" cxnId="{B98500FD-552F-498A-9F93-03DCFC0CABA5}">
      <dgm:prSet/>
      <dgm:spPr/>
      <dgm:t>
        <a:bodyPr/>
        <a:lstStyle/>
        <a:p>
          <a:endParaRPr lang="en-GB"/>
        </a:p>
      </dgm:t>
    </dgm:pt>
    <dgm:pt modelId="{E73523DB-FC40-4629-96C2-32CE489C5C5B}" type="sibTrans" cxnId="{B98500FD-552F-498A-9F93-03DCFC0CABA5}">
      <dgm:prSet/>
      <dgm:spPr/>
      <dgm:t>
        <a:bodyPr/>
        <a:lstStyle/>
        <a:p>
          <a:endParaRPr lang="en-GB"/>
        </a:p>
      </dgm:t>
    </dgm:pt>
    <dgm:pt modelId="{EB948EC7-70D3-461C-8C7C-66D7AAA63135}">
      <dgm:prSet phldrT="[Text]" custT="1"/>
      <dgm:spPr/>
      <dgm:t>
        <a:bodyPr/>
        <a:lstStyle/>
        <a:p>
          <a:r>
            <a:rPr lang="en-GB" sz="1400" dirty="0" smtClean="0">
              <a:latin typeface="Calibri" pitchFamily="34" charset="0"/>
            </a:rPr>
            <a:t>Increase in rent arrears </a:t>
          </a:r>
          <a:endParaRPr lang="en-GB" sz="1400" dirty="0">
            <a:latin typeface="Calibri" pitchFamily="34" charset="0"/>
          </a:endParaRPr>
        </a:p>
      </dgm:t>
    </dgm:pt>
    <dgm:pt modelId="{FA9984B0-BE08-41C8-A2FA-B52758CF8CE6}" type="parTrans" cxnId="{777E8D09-FA3A-4954-A526-58F3236F6BC2}">
      <dgm:prSet/>
      <dgm:spPr/>
      <dgm:t>
        <a:bodyPr/>
        <a:lstStyle/>
        <a:p>
          <a:endParaRPr lang="en-GB"/>
        </a:p>
      </dgm:t>
    </dgm:pt>
    <dgm:pt modelId="{C3E8EF13-5D6C-4346-AE06-F0B6C54077FF}" type="sibTrans" cxnId="{777E8D09-FA3A-4954-A526-58F3236F6BC2}">
      <dgm:prSet/>
      <dgm:spPr/>
      <dgm:t>
        <a:bodyPr/>
        <a:lstStyle/>
        <a:p>
          <a:endParaRPr lang="en-GB"/>
        </a:p>
      </dgm:t>
    </dgm:pt>
    <dgm:pt modelId="{A35BD787-F201-4BFE-B9C5-C00E9BC63BB9}">
      <dgm:prSet phldrT="[Text]" custT="1"/>
      <dgm:spPr/>
      <dgm:t>
        <a:bodyPr/>
        <a:lstStyle/>
        <a:p>
          <a:r>
            <a:rPr lang="en-GB" sz="1400" dirty="0" smtClean="0">
              <a:latin typeface="Calibri" pitchFamily="34" charset="0"/>
            </a:rPr>
            <a:t>CTRS and bedroom tax from April ‘13 </a:t>
          </a:r>
          <a:endParaRPr lang="en-GB" sz="1400" dirty="0">
            <a:latin typeface="Calibri" pitchFamily="34" charset="0"/>
          </a:endParaRPr>
        </a:p>
      </dgm:t>
    </dgm:pt>
    <dgm:pt modelId="{EDFA17D2-BA59-48F4-8A15-3AB45C0BD9A6}" type="parTrans" cxnId="{87119070-EAEB-4E69-9D6B-F5C65F16DD4E}">
      <dgm:prSet/>
      <dgm:spPr/>
      <dgm:t>
        <a:bodyPr/>
        <a:lstStyle/>
        <a:p>
          <a:endParaRPr lang="en-GB"/>
        </a:p>
      </dgm:t>
    </dgm:pt>
    <dgm:pt modelId="{FDA0DEFD-A24A-4D0B-A43D-276FDC5659FD}" type="sibTrans" cxnId="{87119070-EAEB-4E69-9D6B-F5C65F16DD4E}">
      <dgm:prSet/>
      <dgm:spPr/>
      <dgm:t>
        <a:bodyPr/>
        <a:lstStyle/>
        <a:p>
          <a:endParaRPr lang="en-GB"/>
        </a:p>
      </dgm:t>
    </dgm:pt>
    <dgm:pt modelId="{C2AC25DB-7ECC-4335-80AF-BFDB9A550CA1}">
      <dgm:prSet phldrT="[Text]" custT="1"/>
      <dgm:spPr/>
      <dgm:t>
        <a:bodyPr/>
        <a:lstStyle/>
        <a:p>
          <a:r>
            <a:rPr lang="en-GB" sz="1400" dirty="0" smtClean="0">
              <a:latin typeface="Calibri" pitchFamily="34" charset="0"/>
            </a:rPr>
            <a:t>Benefits cap from July onwards </a:t>
          </a:r>
          <a:endParaRPr lang="en-GB" sz="1400" dirty="0">
            <a:latin typeface="Calibri" pitchFamily="34" charset="0"/>
          </a:endParaRPr>
        </a:p>
      </dgm:t>
    </dgm:pt>
    <dgm:pt modelId="{FB2367FE-59AF-465F-8D38-B95A9DD0FF09}" type="parTrans" cxnId="{BDB29805-617E-4139-8664-8242679B32D2}">
      <dgm:prSet/>
      <dgm:spPr/>
      <dgm:t>
        <a:bodyPr/>
        <a:lstStyle/>
        <a:p>
          <a:endParaRPr lang="en-GB"/>
        </a:p>
      </dgm:t>
    </dgm:pt>
    <dgm:pt modelId="{8A02FB72-B7EA-4F6C-8FFF-DC897C9300B4}" type="sibTrans" cxnId="{BDB29805-617E-4139-8664-8242679B32D2}">
      <dgm:prSet/>
      <dgm:spPr/>
      <dgm:t>
        <a:bodyPr/>
        <a:lstStyle/>
        <a:p>
          <a:endParaRPr lang="en-GB"/>
        </a:p>
      </dgm:t>
    </dgm:pt>
    <dgm:pt modelId="{D7272E7F-DA92-4B60-8915-6FD0B3D3B050}">
      <dgm:prSet phldrT="[Text]" custT="1"/>
      <dgm:spPr/>
      <dgm:t>
        <a:bodyPr/>
        <a:lstStyle/>
        <a:p>
          <a:r>
            <a:rPr lang="en-GB" sz="1400" dirty="0" smtClean="0">
              <a:latin typeface="Calibri" pitchFamily="34" charset="0"/>
            </a:rPr>
            <a:t>CTRS YR 2 (without DCLG transitional grant)</a:t>
          </a:r>
          <a:endParaRPr lang="en-GB" sz="1400" dirty="0">
            <a:latin typeface="Calibri" pitchFamily="34" charset="0"/>
          </a:endParaRPr>
        </a:p>
      </dgm:t>
    </dgm:pt>
    <dgm:pt modelId="{B7E639FB-C1CE-4238-9639-2AEC38C95EC8}" type="parTrans" cxnId="{E4B0C7DA-3573-4299-8FFE-66FF02CE2C07}">
      <dgm:prSet/>
      <dgm:spPr/>
      <dgm:t>
        <a:bodyPr/>
        <a:lstStyle/>
        <a:p>
          <a:endParaRPr lang="en-GB"/>
        </a:p>
      </dgm:t>
    </dgm:pt>
    <dgm:pt modelId="{67876E9A-E0CB-479A-88EC-50F135210948}" type="sibTrans" cxnId="{E4B0C7DA-3573-4299-8FFE-66FF02CE2C07}">
      <dgm:prSet/>
      <dgm:spPr/>
      <dgm:t>
        <a:bodyPr/>
        <a:lstStyle/>
        <a:p>
          <a:endParaRPr lang="en-GB"/>
        </a:p>
      </dgm:t>
    </dgm:pt>
    <dgm:pt modelId="{36DE52C0-5AA3-4A08-A63D-E629E20E9E26}">
      <dgm:prSet phldrT="[Text]" custT="1"/>
      <dgm:spPr/>
      <dgm:t>
        <a:bodyPr/>
        <a:lstStyle/>
        <a:p>
          <a:r>
            <a:rPr lang="en-GB" sz="1400" dirty="0" smtClean="0">
              <a:latin typeface="Calibri" pitchFamily="34" charset="0"/>
            </a:rPr>
            <a:t>Elements of Social Fund devolved to 1</a:t>
          </a:r>
          <a:r>
            <a:rPr lang="en-GB" sz="1400" baseline="30000" dirty="0" smtClean="0">
              <a:latin typeface="Calibri" pitchFamily="34" charset="0"/>
            </a:rPr>
            <a:t>st</a:t>
          </a:r>
          <a:r>
            <a:rPr lang="en-GB" sz="1400" dirty="0" smtClean="0">
              <a:latin typeface="Calibri" pitchFamily="34" charset="0"/>
            </a:rPr>
            <a:t> tier authorities </a:t>
          </a:r>
          <a:endParaRPr lang="en-GB" sz="1400" dirty="0">
            <a:latin typeface="Calibri" pitchFamily="34" charset="0"/>
          </a:endParaRPr>
        </a:p>
      </dgm:t>
    </dgm:pt>
    <dgm:pt modelId="{EFF49846-7332-4DB0-BE10-ECC6E715CD35}" type="parTrans" cxnId="{06164906-B554-4905-8040-6EAB9F811354}">
      <dgm:prSet/>
      <dgm:spPr/>
      <dgm:t>
        <a:bodyPr/>
        <a:lstStyle/>
        <a:p>
          <a:endParaRPr lang="en-GB"/>
        </a:p>
      </dgm:t>
    </dgm:pt>
    <dgm:pt modelId="{91EA7641-D925-468A-B4AE-8954F7450539}" type="sibTrans" cxnId="{06164906-B554-4905-8040-6EAB9F811354}">
      <dgm:prSet/>
      <dgm:spPr/>
      <dgm:t>
        <a:bodyPr/>
        <a:lstStyle/>
        <a:p>
          <a:endParaRPr lang="en-GB"/>
        </a:p>
      </dgm:t>
    </dgm:pt>
    <dgm:pt modelId="{92F15550-D08D-466C-ABA7-C40080A7C463}">
      <dgm:prSet phldrT="[Text]" custT="1"/>
      <dgm:spPr/>
      <dgm:t>
        <a:bodyPr/>
        <a:lstStyle/>
        <a:p>
          <a:r>
            <a:rPr lang="en-GB" sz="1400" dirty="0" smtClean="0">
              <a:latin typeface="Calibri" pitchFamily="34" charset="0"/>
            </a:rPr>
            <a:t>Housing Credit element of UC paid direct to claimants monthly in arrears</a:t>
          </a:r>
          <a:endParaRPr lang="en-GB" sz="1400" dirty="0">
            <a:latin typeface="Calibri" pitchFamily="34" charset="0"/>
          </a:endParaRPr>
        </a:p>
      </dgm:t>
    </dgm:pt>
    <dgm:pt modelId="{7A3098A2-7ECA-4665-A7AB-CEB639177E76}" type="parTrans" cxnId="{2BACBC85-A945-4C85-8C9E-F7C57D331DDC}">
      <dgm:prSet/>
      <dgm:spPr/>
      <dgm:t>
        <a:bodyPr/>
        <a:lstStyle/>
        <a:p>
          <a:endParaRPr lang="en-GB"/>
        </a:p>
      </dgm:t>
    </dgm:pt>
    <dgm:pt modelId="{2B4E1301-AE51-4C63-9B94-5F1DE205F432}" type="sibTrans" cxnId="{2BACBC85-A945-4C85-8C9E-F7C57D331DDC}">
      <dgm:prSet/>
      <dgm:spPr/>
      <dgm:t>
        <a:bodyPr/>
        <a:lstStyle/>
        <a:p>
          <a:endParaRPr lang="en-GB"/>
        </a:p>
      </dgm:t>
    </dgm:pt>
    <dgm:pt modelId="{2FE27396-148F-4B42-A1B2-FDF6E83116A3}">
      <dgm:prSet phldrT="[Text]" custT="1"/>
      <dgm:spPr/>
      <dgm:t>
        <a:bodyPr/>
        <a:lstStyle/>
        <a:p>
          <a:r>
            <a:rPr lang="en-GB" sz="1400" dirty="0" smtClean="0">
              <a:latin typeface="Calibri" pitchFamily="34" charset="0"/>
            </a:rPr>
            <a:t>Increase in DHPs, s13A applications and Social Fund claims </a:t>
          </a:r>
          <a:endParaRPr lang="en-GB" sz="1400" dirty="0">
            <a:latin typeface="Calibri" pitchFamily="34" charset="0"/>
          </a:endParaRPr>
        </a:p>
      </dgm:t>
    </dgm:pt>
    <dgm:pt modelId="{A81FFAA7-F13D-4DE4-A4CF-EC8136CC38B3}" type="parTrans" cxnId="{B8FB2805-0723-4832-95C5-B74562FAE4CE}">
      <dgm:prSet/>
      <dgm:spPr/>
      <dgm:t>
        <a:bodyPr/>
        <a:lstStyle/>
        <a:p>
          <a:endParaRPr lang="en-GB"/>
        </a:p>
      </dgm:t>
    </dgm:pt>
    <dgm:pt modelId="{626DA18A-E18C-4BB6-B6AA-3F1108EB6F59}" type="sibTrans" cxnId="{B8FB2805-0723-4832-95C5-B74562FAE4CE}">
      <dgm:prSet/>
      <dgm:spPr/>
      <dgm:t>
        <a:bodyPr/>
        <a:lstStyle/>
        <a:p>
          <a:endParaRPr lang="en-GB"/>
        </a:p>
      </dgm:t>
    </dgm:pt>
    <dgm:pt modelId="{9B31A017-1BF2-4834-B8E5-509EF606AAF6}">
      <dgm:prSet phldrT="[Text]" custT="1"/>
      <dgm:spPr/>
      <dgm:t>
        <a:bodyPr/>
        <a:lstStyle/>
        <a:p>
          <a:r>
            <a:rPr lang="en-GB" sz="1400" dirty="0" smtClean="0">
              <a:latin typeface="Calibri" pitchFamily="34" charset="0"/>
            </a:rPr>
            <a:t>Social Housing of the appropriate size or a regulated private rented sector</a:t>
          </a:r>
          <a:endParaRPr lang="en-GB" sz="1400" dirty="0">
            <a:latin typeface="Calibri" pitchFamily="34" charset="0"/>
          </a:endParaRPr>
        </a:p>
      </dgm:t>
    </dgm:pt>
    <dgm:pt modelId="{F448CEB6-2E6F-48DC-82B4-3ABB07F57B85}" type="parTrans" cxnId="{420FFB14-4AD4-4816-98D1-47992E3DD79D}">
      <dgm:prSet/>
      <dgm:spPr/>
      <dgm:t>
        <a:bodyPr/>
        <a:lstStyle/>
        <a:p>
          <a:endParaRPr lang="en-GB"/>
        </a:p>
      </dgm:t>
    </dgm:pt>
    <dgm:pt modelId="{5FB14065-B4BC-424B-8924-7E8F88CE0A77}" type="sibTrans" cxnId="{420FFB14-4AD4-4816-98D1-47992E3DD79D}">
      <dgm:prSet/>
      <dgm:spPr/>
      <dgm:t>
        <a:bodyPr/>
        <a:lstStyle/>
        <a:p>
          <a:endParaRPr lang="en-GB"/>
        </a:p>
      </dgm:t>
    </dgm:pt>
    <dgm:pt modelId="{E2A22447-EF6B-4509-B00B-F9A1C476EC4A}">
      <dgm:prSet phldrT="[Text]" custT="1"/>
      <dgm:spPr/>
      <dgm:t>
        <a:bodyPr/>
        <a:lstStyle/>
        <a:p>
          <a:r>
            <a:rPr lang="en-GB" sz="1400" dirty="0" smtClean="0">
              <a:latin typeface="Calibri" pitchFamily="34" charset="0"/>
            </a:rPr>
            <a:t>A joined-up approach to recovery and discretionary awards  </a:t>
          </a:r>
          <a:endParaRPr lang="en-GB" sz="1400" dirty="0">
            <a:latin typeface="Calibri" pitchFamily="34" charset="0"/>
          </a:endParaRPr>
        </a:p>
      </dgm:t>
    </dgm:pt>
    <dgm:pt modelId="{5808C40C-6D7C-404E-9B34-96E2BC0F1D97}" type="parTrans" cxnId="{1E80D2A9-C3CD-4482-A989-01B99FDCDC85}">
      <dgm:prSet/>
      <dgm:spPr/>
      <dgm:t>
        <a:bodyPr/>
        <a:lstStyle/>
        <a:p>
          <a:endParaRPr lang="en-GB"/>
        </a:p>
      </dgm:t>
    </dgm:pt>
    <dgm:pt modelId="{2F769B2D-63D4-4669-BB1D-2BB6BB5CB7E8}" type="sibTrans" cxnId="{1E80D2A9-C3CD-4482-A989-01B99FDCDC85}">
      <dgm:prSet/>
      <dgm:spPr/>
      <dgm:t>
        <a:bodyPr/>
        <a:lstStyle/>
        <a:p>
          <a:endParaRPr lang="en-GB"/>
        </a:p>
      </dgm:t>
    </dgm:pt>
    <dgm:pt modelId="{6D5F4D5F-0CEE-4856-A9F5-7979D2002233}">
      <dgm:prSet phldrT="[Text]" custT="1"/>
      <dgm:spPr/>
      <dgm:t>
        <a:bodyPr/>
        <a:lstStyle/>
        <a:p>
          <a:r>
            <a:rPr lang="en-GB" sz="1400" dirty="0" smtClean="0">
              <a:latin typeface="Calibri" pitchFamily="34" charset="0"/>
            </a:rPr>
            <a:t>Supported self-service for digital-by-default services </a:t>
          </a:r>
          <a:endParaRPr lang="en-GB" sz="1400" dirty="0">
            <a:latin typeface="Calibri" pitchFamily="34" charset="0"/>
          </a:endParaRPr>
        </a:p>
      </dgm:t>
    </dgm:pt>
    <dgm:pt modelId="{949E98EF-1E17-451C-9E63-084ADE81C648}" type="parTrans" cxnId="{404E38DD-3DF2-48F9-9DD3-08F455F9EC36}">
      <dgm:prSet/>
      <dgm:spPr/>
      <dgm:t>
        <a:bodyPr/>
        <a:lstStyle/>
        <a:p>
          <a:endParaRPr lang="en-GB"/>
        </a:p>
      </dgm:t>
    </dgm:pt>
    <dgm:pt modelId="{A00F16C2-C533-4C26-BB7B-34171C8124DF}" type="sibTrans" cxnId="{404E38DD-3DF2-48F9-9DD3-08F455F9EC36}">
      <dgm:prSet/>
      <dgm:spPr/>
      <dgm:t>
        <a:bodyPr/>
        <a:lstStyle/>
        <a:p>
          <a:endParaRPr lang="en-GB"/>
        </a:p>
      </dgm:t>
    </dgm:pt>
    <dgm:pt modelId="{70FEE4FB-8EA5-42F7-89F7-C5BA56AEC196}">
      <dgm:prSet phldrT="[Text]" custT="1"/>
      <dgm:spPr/>
      <dgm:t>
        <a:bodyPr/>
        <a:lstStyle/>
        <a:p>
          <a:r>
            <a:rPr lang="en-GB" sz="1400" dirty="0" smtClean="0">
              <a:latin typeface="Calibri" pitchFamily="34" charset="0"/>
            </a:rPr>
            <a:t>New jobs or increased hours </a:t>
          </a:r>
          <a:endParaRPr lang="en-GB" sz="1400" dirty="0">
            <a:latin typeface="Calibri" pitchFamily="34" charset="0"/>
          </a:endParaRPr>
        </a:p>
      </dgm:t>
    </dgm:pt>
    <dgm:pt modelId="{392BD0EB-C9A4-496E-85AD-CC7AD8160A9B}" type="parTrans" cxnId="{47609163-D004-4D02-B1E7-2C9020ACA4DF}">
      <dgm:prSet/>
      <dgm:spPr/>
      <dgm:t>
        <a:bodyPr/>
        <a:lstStyle/>
        <a:p>
          <a:endParaRPr lang="en-GB"/>
        </a:p>
      </dgm:t>
    </dgm:pt>
    <dgm:pt modelId="{65A9370C-801C-47FF-9BC1-2D59B5688D01}" type="sibTrans" cxnId="{47609163-D004-4D02-B1E7-2C9020ACA4DF}">
      <dgm:prSet/>
      <dgm:spPr/>
      <dgm:t>
        <a:bodyPr/>
        <a:lstStyle/>
        <a:p>
          <a:endParaRPr lang="en-GB"/>
        </a:p>
      </dgm:t>
    </dgm:pt>
    <dgm:pt modelId="{7BF5EBBA-5954-4E04-A564-5B881ED24DAD}" type="pres">
      <dgm:prSet presAssocID="{E49DCA53-957C-4EBC-AF27-1EB130D1BA29}" presName="linearFlow" presStyleCnt="0">
        <dgm:presLayoutVars>
          <dgm:dir/>
          <dgm:animLvl val="lvl"/>
          <dgm:resizeHandles val="exact"/>
        </dgm:presLayoutVars>
      </dgm:prSet>
      <dgm:spPr/>
      <dgm:t>
        <a:bodyPr/>
        <a:lstStyle/>
        <a:p>
          <a:endParaRPr lang="en-GB"/>
        </a:p>
      </dgm:t>
    </dgm:pt>
    <dgm:pt modelId="{74A9B9EB-0C54-47A9-BFA1-D31EE42E34EE}" type="pres">
      <dgm:prSet presAssocID="{3A38A562-1F61-4008-AEA0-A2267050A12E}" presName="composite" presStyleCnt="0"/>
      <dgm:spPr/>
    </dgm:pt>
    <dgm:pt modelId="{862DA039-B007-4BD6-90F9-C13ED9CB42D5}" type="pres">
      <dgm:prSet presAssocID="{3A38A562-1F61-4008-AEA0-A2267050A12E}" presName="parentText" presStyleLbl="alignNode1" presStyleIdx="0" presStyleCnt="3">
        <dgm:presLayoutVars>
          <dgm:chMax val="1"/>
          <dgm:bulletEnabled val="1"/>
        </dgm:presLayoutVars>
      </dgm:prSet>
      <dgm:spPr/>
      <dgm:t>
        <a:bodyPr/>
        <a:lstStyle/>
        <a:p>
          <a:endParaRPr lang="en-GB"/>
        </a:p>
      </dgm:t>
    </dgm:pt>
    <dgm:pt modelId="{42C60392-8969-4B15-935B-C52BFEA10642}" type="pres">
      <dgm:prSet presAssocID="{3A38A562-1F61-4008-AEA0-A2267050A12E}" presName="descendantText" presStyleLbl="alignAcc1" presStyleIdx="0" presStyleCnt="3" custScaleY="140345">
        <dgm:presLayoutVars>
          <dgm:bulletEnabled val="1"/>
        </dgm:presLayoutVars>
      </dgm:prSet>
      <dgm:spPr/>
      <dgm:t>
        <a:bodyPr/>
        <a:lstStyle/>
        <a:p>
          <a:endParaRPr lang="en-GB"/>
        </a:p>
      </dgm:t>
    </dgm:pt>
    <dgm:pt modelId="{1B616201-BCCD-49A5-A4F1-F351A7805142}" type="pres">
      <dgm:prSet presAssocID="{1D6B9140-DB9B-4EC4-A4EC-5E3A2FCCE945}" presName="sp" presStyleCnt="0"/>
      <dgm:spPr/>
    </dgm:pt>
    <dgm:pt modelId="{30AB4756-DC21-4FF5-8EEA-AB13CC41131E}" type="pres">
      <dgm:prSet presAssocID="{D2A12CCB-1E70-4763-AA7E-F08551B89E8E}" presName="composite" presStyleCnt="0"/>
      <dgm:spPr/>
    </dgm:pt>
    <dgm:pt modelId="{D5F6D64E-E622-4DAF-B04A-9FB80247A436}" type="pres">
      <dgm:prSet presAssocID="{D2A12CCB-1E70-4763-AA7E-F08551B89E8E}" presName="parentText" presStyleLbl="alignNode1" presStyleIdx="1" presStyleCnt="3">
        <dgm:presLayoutVars>
          <dgm:chMax val="1"/>
          <dgm:bulletEnabled val="1"/>
        </dgm:presLayoutVars>
      </dgm:prSet>
      <dgm:spPr/>
      <dgm:t>
        <a:bodyPr/>
        <a:lstStyle/>
        <a:p>
          <a:endParaRPr lang="en-GB"/>
        </a:p>
      </dgm:t>
    </dgm:pt>
    <dgm:pt modelId="{5FB7BE66-A69C-4794-8690-8BCEFB17A976}" type="pres">
      <dgm:prSet presAssocID="{D2A12CCB-1E70-4763-AA7E-F08551B89E8E}" presName="descendantText" presStyleLbl="alignAcc1" presStyleIdx="1" presStyleCnt="3">
        <dgm:presLayoutVars>
          <dgm:bulletEnabled val="1"/>
        </dgm:presLayoutVars>
      </dgm:prSet>
      <dgm:spPr/>
      <dgm:t>
        <a:bodyPr/>
        <a:lstStyle/>
        <a:p>
          <a:endParaRPr lang="en-GB"/>
        </a:p>
      </dgm:t>
    </dgm:pt>
    <dgm:pt modelId="{64F1F557-82F2-4B32-8F7C-10E9DD86FBA1}" type="pres">
      <dgm:prSet presAssocID="{F0ED0F8B-830F-4A1F-A1B6-15C6F3F8A7D7}" presName="sp" presStyleCnt="0"/>
      <dgm:spPr/>
    </dgm:pt>
    <dgm:pt modelId="{4BA36767-6E3D-4883-B441-B6D66426C405}" type="pres">
      <dgm:prSet presAssocID="{D0403CCC-D38B-4E4B-B64B-06EB39353102}" presName="composite" presStyleCnt="0"/>
      <dgm:spPr/>
    </dgm:pt>
    <dgm:pt modelId="{C55BE615-0017-48BD-A43D-A644FCEB3F81}" type="pres">
      <dgm:prSet presAssocID="{D0403CCC-D38B-4E4B-B64B-06EB39353102}" presName="parentText" presStyleLbl="alignNode1" presStyleIdx="2" presStyleCnt="3">
        <dgm:presLayoutVars>
          <dgm:chMax val="1"/>
          <dgm:bulletEnabled val="1"/>
        </dgm:presLayoutVars>
      </dgm:prSet>
      <dgm:spPr/>
      <dgm:t>
        <a:bodyPr/>
        <a:lstStyle/>
        <a:p>
          <a:endParaRPr lang="en-GB"/>
        </a:p>
      </dgm:t>
    </dgm:pt>
    <dgm:pt modelId="{D83F463A-3B03-4698-83CF-286B8B92CD50}" type="pres">
      <dgm:prSet presAssocID="{D0403CCC-D38B-4E4B-B64B-06EB39353102}" presName="descendantText" presStyleLbl="alignAcc1" presStyleIdx="2" presStyleCnt="3" custScaleY="130786">
        <dgm:presLayoutVars>
          <dgm:bulletEnabled val="1"/>
        </dgm:presLayoutVars>
      </dgm:prSet>
      <dgm:spPr/>
      <dgm:t>
        <a:bodyPr/>
        <a:lstStyle/>
        <a:p>
          <a:endParaRPr lang="en-GB"/>
        </a:p>
      </dgm:t>
    </dgm:pt>
  </dgm:ptLst>
  <dgm:cxnLst>
    <dgm:cxn modelId="{BEE5C5B5-CC67-4121-A127-AE760778611A}" type="presOf" srcId="{2FE27396-148F-4B42-A1B2-FDF6E83116A3}" destId="{5FB7BE66-A69C-4794-8690-8BCEFB17A976}" srcOrd="0" destOrd="2" presId="urn:microsoft.com/office/officeart/2005/8/layout/chevron2"/>
    <dgm:cxn modelId="{DE0D1E97-4C04-44F9-BDB8-2949BC0F995D}" type="presOf" srcId="{88BE5DE9-9DF5-49F0-8AE9-7C5F2532F196}" destId="{5FB7BE66-A69C-4794-8690-8BCEFB17A976}" srcOrd="0" destOrd="0" presId="urn:microsoft.com/office/officeart/2005/8/layout/chevron2"/>
    <dgm:cxn modelId="{DF8377D3-9FEE-4C09-B430-10503E47B8AF}" type="presOf" srcId="{36DE52C0-5AA3-4A08-A63D-E629E20E9E26}" destId="{42C60392-8969-4B15-935B-C52BFEA10642}" srcOrd="0" destOrd="1" presId="urn:microsoft.com/office/officeart/2005/8/layout/chevron2"/>
    <dgm:cxn modelId="{6562C528-7396-4F91-B139-B78513AE122A}" type="presOf" srcId="{EB948EC7-70D3-461C-8C7C-66D7AAA63135}" destId="{5FB7BE66-A69C-4794-8690-8BCEFB17A976}" srcOrd="0" destOrd="1" presId="urn:microsoft.com/office/officeart/2005/8/layout/chevron2"/>
    <dgm:cxn modelId="{3BBEBCB2-E43D-4699-B570-E812D4719983}" type="presOf" srcId="{A35BD787-F201-4BFE-B9C5-C00E9BC63BB9}" destId="{42C60392-8969-4B15-935B-C52BFEA10642}" srcOrd="0" destOrd="0" presId="urn:microsoft.com/office/officeart/2005/8/layout/chevron2"/>
    <dgm:cxn modelId="{166F9984-AF8B-4A1F-AAD1-5FB493B84C56}" type="presOf" srcId="{C2AC25DB-7ECC-4335-80AF-BFDB9A550CA1}" destId="{42C60392-8969-4B15-935B-C52BFEA10642}" srcOrd="0" destOrd="2" presId="urn:microsoft.com/office/officeart/2005/8/layout/chevron2"/>
    <dgm:cxn modelId="{777E8D09-FA3A-4954-A526-58F3236F6BC2}" srcId="{D2A12CCB-1E70-4763-AA7E-F08551B89E8E}" destId="{EB948EC7-70D3-461C-8C7C-66D7AAA63135}" srcOrd="1" destOrd="0" parTransId="{FA9984B0-BE08-41C8-A2FA-B52758CF8CE6}" sibTransId="{C3E8EF13-5D6C-4346-AE06-F0B6C54077FF}"/>
    <dgm:cxn modelId="{68DC1632-9188-4C81-A402-07A15DDD88D7}" type="presOf" srcId="{E49DCA53-957C-4EBC-AF27-1EB130D1BA29}" destId="{7BF5EBBA-5954-4E04-A564-5B881ED24DAD}" srcOrd="0" destOrd="0" presId="urn:microsoft.com/office/officeart/2005/8/layout/chevron2"/>
    <dgm:cxn modelId="{47609163-D004-4D02-B1E7-2C9020ACA4DF}" srcId="{D0403CCC-D38B-4E4B-B64B-06EB39353102}" destId="{70FEE4FB-8EA5-42F7-89F7-C5BA56AEC196}" srcOrd="4" destOrd="0" parTransId="{392BD0EB-C9A4-496E-85AD-CC7AD8160A9B}" sibTransId="{65A9370C-801C-47FF-9BC1-2D59B5688D01}"/>
    <dgm:cxn modelId="{D404BDB2-0369-418F-9594-188EC8C9BBF7}" type="presOf" srcId="{D2A12CCB-1E70-4763-AA7E-F08551B89E8E}" destId="{D5F6D64E-E622-4DAF-B04A-9FB80247A436}" srcOrd="0" destOrd="0" presId="urn:microsoft.com/office/officeart/2005/8/layout/chevron2"/>
    <dgm:cxn modelId="{0C24588D-CB06-4837-A100-4E6DF1AA2B5C}" srcId="{D2A12CCB-1E70-4763-AA7E-F08551B89E8E}" destId="{88BE5DE9-9DF5-49F0-8AE9-7C5F2532F196}" srcOrd="0" destOrd="0" parTransId="{B75D9969-B1EF-486B-9477-9310577B8996}" sibTransId="{C1451B26-DF35-4C37-AEFB-A0CF140E4972}"/>
    <dgm:cxn modelId="{368305BD-213C-4F0A-AFEA-A621C9DFB9F1}" type="presOf" srcId="{92F15550-D08D-466C-ABA7-C40080A7C463}" destId="{42C60392-8969-4B15-935B-C52BFEA10642}" srcOrd="0" destOrd="4" presId="urn:microsoft.com/office/officeart/2005/8/layout/chevron2"/>
    <dgm:cxn modelId="{66AE5254-80ED-43D4-A811-B1A427A93D08}" type="presOf" srcId="{D7272E7F-DA92-4B60-8915-6FD0B3D3B050}" destId="{42C60392-8969-4B15-935B-C52BFEA10642}" srcOrd="0" destOrd="3" presId="urn:microsoft.com/office/officeart/2005/8/layout/chevron2"/>
    <dgm:cxn modelId="{2BACBC85-A945-4C85-8C9E-F7C57D331DDC}" srcId="{3A38A562-1F61-4008-AEA0-A2267050A12E}" destId="{92F15550-D08D-466C-ABA7-C40080A7C463}" srcOrd="4" destOrd="0" parTransId="{7A3098A2-7ECA-4665-A7AB-CEB639177E76}" sibTransId="{2B4E1301-AE51-4C63-9B94-5F1DE205F432}"/>
    <dgm:cxn modelId="{B8FB2805-0723-4832-95C5-B74562FAE4CE}" srcId="{D2A12CCB-1E70-4763-AA7E-F08551B89E8E}" destId="{2FE27396-148F-4B42-A1B2-FDF6E83116A3}" srcOrd="2" destOrd="0" parTransId="{A81FFAA7-F13D-4DE4-A4CF-EC8136CC38B3}" sibTransId="{626DA18A-E18C-4BB6-B6AA-3F1108EB6F59}"/>
    <dgm:cxn modelId="{87119070-EAEB-4E69-9D6B-F5C65F16DD4E}" srcId="{3A38A562-1F61-4008-AEA0-A2267050A12E}" destId="{A35BD787-F201-4BFE-B9C5-C00E9BC63BB9}" srcOrd="0" destOrd="0" parTransId="{EDFA17D2-BA59-48F4-8A15-3AB45C0BD9A6}" sibTransId="{FDA0DEFD-A24A-4D0B-A43D-276FDC5659FD}"/>
    <dgm:cxn modelId="{BDB29805-617E-4139-8664-8242679B32D2}" srcId="{3A38A562-1F61-4008-AEA0-A2267050A12E}" destId="{C2AC25DB-7ECC-4335-80AF-BFDB9A550CA1}" srcOrd="2" destOrd="0" parTransId="{FB2367FE-59AF-465F-8D38-B95A9DD0FF09}" sibTransId="{8A02FB72-B7EA-4F6C-8FFF-DC897C9300B4}"/>
    <dgm:cxn modelId="{1E80D2A9-C3CD-4482-A989-01B99FDCDC85}" srcId="{D0403CCC-D38B-4E4B-B64B-06EB39353102}" destId="{E2A22447-EF6B-4509-B00B-F9A1C476EC4A}" srcOrd="2" destOrd="0" parTransId="{5808C40C-6D7C-404E-9B34-96E2BC0F1D97}" sibTransId="{2F769B2D-63D4-4669-BB1D-2BB6BB5CB7E8}"/>
    <dgm:cxn modelId="{7CD618FA-AA65-434F-A70C-C6190DC4FFEB}" type="presOf" srcId="{9B31A017-1BF2-4834-B8E5-509EF606AAF6}" destId="{D83F463A-3B03-4698-83CF-286B8B92CD50}" srcOrd="0" destOrd="0" presId="urn:microsoft.com/office/officeart/2005/8/layout/chevron2"/>
    <dgm:cxn modelId="{0EF688F1-FC8F-4D0B-A3CD-4E19DF72A0C5}" srcId="{E49DCA53-957C-4EBC-AF27-1EB130D1BA29}" destId="{3A38A562-1F61-4008-AEA0-A2267050A12E}" srcOrd="0" destOrd="0" parTransId="{87FB755F-5143-4447-BBDA-6924CD9F7C52}" sibTransId="{1D6B9140-DB9B-4EC4-A4EC-5E3A2FCCE945}"/>
    <dgm:cxn modelId="{2485982B-91A1-4EC3-B503-50C7774C2852}" type="presOf" srcId="{C90B1E23-8164-41E4-8F9B-7A4A49FF0328}" destId="{D83F463A-3B03-4698-83CF-286B8B92CD50}" srcOrd="0" destOrd="1" presId="urn:microsoft.com/office/officeart/2005/8/layout/chevron2"/>
    <dgm:cxn modelId="{06164906-B554-4905-8040-6EAB9F811354}" srcId="{3A38A562-1F61-4008-AEA0-A2267050A12E}" destId="{36DE52C0-5AA3-4A08-A63D-E629E20E9E26}" srcOrd="1" destOrd="0" parTransId="{EFF49846-7332-4DB0-BE10-ECC6E715CD35}" sibTransId="{91EA7641-D925-468A-B4AE-8954F7450539}"/>
    <dgm:cxn modelId="{792AD6E3-6D98-4AE7-BD51-A946BEF09588}" type="presOf" srcId="{E2A22447-EF6B-4509-B00B-F9A1C476EC4A}" destId="{D83F463A-3B03-4698-83CF-286B8B92CD50}" srcOrd="0" destOrd="2" presId="urn:microsoft.com/office/officeart/2005/8/layout/chevron2"/>
    <dgm:cxn modelId="{E4B0C7DA-3573-4299-8FFE-66FF02CE2C07}" srcId="{3A38A562-1F61-4008-AEA0-A2267050A12E}" destId="{D7272E7F-DA92-4B60-8915-6FD0B3D3B050}" srcOrd="3" destOrd="0" parTransId="{B7E639FB-C1CE-4238-9639-2AEC38C95EC8}" sibTransId="{67876E9A-E0CB-479A-88EC-50F135210948}"/>
    <dgm:cxn modelId="{398EB3C2-610D-4DF2-8059-0C7A974F7D55}" type="presOf" srcId="{70FEE4FB-8EA5-42F7-89F7-C5BA56AEC196}" destId="{D83F463A-3B03-4698-83CF-286B8B92CD50}" srcOrd="0" destOrd="4" presId="urn:microsoft.com/office/officeart/2005/8/layout/chevron2"/>
    <dgm:cxn modelId="{DBD94AF9-017F-45CB-9929-7FB945905B64}" type="presOf" srcId="{6D5F4D5F-0CEE-4856-A9F5-7979D2002233}" destId="{D83F463A-3B03-4698-83CF-286B8B92CD50}" srcOrd="0" destOrd="3" presId="urn:microsoft.com/office/officeart/2005/8/layout/chevron2"/>
    <dgm:cxn modelId="{B98500FD-552F-498A-9F93-03DCFC0CABA5}" srcId="{D0403CCC-D38B-4E4B-B64B-06EB39353102}" destId="{C90B1E23-8164-41E4-8F9B-7A4A49FF0328}" srcOrd="1" destOrd="0" parTransId="{8EF6E96E-7077-4530-8B37-19D8076533AC}" sibTransId="{E73523DB-FC40-4629-96C2-32CE489C5C5B}"/>
    <dgm:cxn modelId="{404E38DD-3DF2-48F9-9DD3-08F455F9EC36}" srcId="{D0403CCC-D38B-4E4B-B64B-06EB39353102}" destId="{6D5F4D5F-0CEE-4856-A9F5-7979D2002233}" srcOrd="3" destOrd="0" parTransId="{949E98EF-1E17-451C-9E63-084ADE81C648}" sibTransId="{A00F16C2-C533-4C26-BB7B-34171C8124DF}"/>
    <dgm:cxn modelId="{6106FA00-F362-4993-8CA1-F99286CB1171}" srcId="{E49DCA53-957C-4EBC-AF27-1EB130D1BA29}" destId="{D2A12CCB-1E70-4763-AA7E-F08551B89E8E}" srcOrd="1" destOrd="0" parTransId="{8891D724-2CC1-43D8-A2EB-6C15689ED5F5}" sibTransId="{F0ED0F8B-830F-4A1F-A1B6-15C6F3F8A7D7}"/>
    <dgm:cxn modelId="{420FFB14-4AD4-4816-98D1-47992E3DD79D}" srcId="{D0403CCC-D38B-4E4B-B64B-06EB39353102}" destId="{9B31A017-1BF2-4834-B8E5-509EF606AAF6}" srcOrd="0" destOrd="0" parTransId="{F448CEB6-2E6F-48DC-82B4-3ABB07F57B85}" sibTransId="{5FB14065-B4BC-424B-8924-7E8F88CE0A77}"/>
    <dgm:cxn modelId="{39685DE0-0B7B-4B2D-93D1-A3C0ACE62C71}" type="presOf" srcId="{3A38A562-1F61-4008-AEA0-A2267050A12E}" destId="{862DA039-B007-4BD6-90F9-C13ED9CB42D5}" srcOrd="0" destOrd="0" presId="urn:microsoft.com/office/officeart/2005/8/layout/chevron2"/>
    <dgm:cxn modelId="{65A1A060-ED80-41C5-BBE1-7062844332AA}" type="presOf" srcId="{D0403CCC-D38B-4E4B-B64B-06EB39353102}" destId="{C55BE615-0017-48BD-A43D-A644FCEB3F81}" srcOrd="0" destOrd="0" presId="urn:microsoft.com/office/officeart/2005/8/layout/chevron2"/>
    <dgm:cxn modelId="{AD7D71F9-DF69-4275-A9DB-DE921C8EA6B9}" srcId="{E49DCA53-957C-4EBC-AF27-1EB130D1BA29}" destId="{D0403CCC-D38B-4E4B-B64B-06EB39353102}" srcOrd="2" destOrd="0" parTransId="{A7737266-2B12-4F04-A6BC-F98AA995E97C}" sibTransId="{A4C7BE13-EE8B-4CF2-8867-D7B10CF8ADFB}"/>
    <dgm:cxn modelId="{3ECBD9E6-161D-40BE-9FA5-86D2C52EC042}" type="presParOf" srcId="{7BF5EBBA-5954-4E04-A564-5B881ED24DAD}" destId="{74A9B9EB-0C54-47A9-BFA1-D31EE42E34EE}" srcOrd="0" destOrd="0" presId="urn:microsoft.com/office/officeart/2005/8/layout/chevron2"/>
    <dgm:cxn modelId="{3FE6D97A-4394-4B51-8907-D3965EEE94D4}" type="presParOf" srcId="{74A9B9EB-0C54-47A9-BFA1-D31EE42E34EE}" destId="{862DA039-B007-4BD6-90F9-C13ED9CB42D5}" srcOrd="0" destOrd="0" presId="urn:microsoft.com/office/officeart/2005/8/layout/chevron2"/>
    <dgm:cxn modelId="{EFE18DE3-06A9-4D92-B4BD-26237A386BBB}" type="presParOf" srcId="{74A9B9EB-0C54-47A9-BFA1-D31EE42E34EE}" destId="{42C60392-8969-4B15-935B-C52BFEA10642}" srcOrd="1" destOrd="0" presId="urn:microsoft.com/office/officeart/2005/8/layout/chevron2"/>
    <dgm:cxn modelId="{FA6768BD-BECD-4604-9541-647E6C4B775F}" type="presParOf" srcId="{7BF5EBBA-5954-4E04-A564-5B881ED24DAD}" destId="{1B616201-BCCD-49A5-A4F1-F351A7805142}" srcOrd="1" destOrd="0" presId="urn:microsoft.com/office/officeart/2005/8/layout/chevron2"/>
    <dgm:cxn modelId="{48711F11-DDFD-491A-825D-E5A5D101E236}" type="presParOf" srcId="{7BF5EBBA-5954-4E04-A564-5B881ED24DAD}" destId="{30AB4756-DC21-4FF5-8EEA-AB13CC41131E}" srcOrd="2" destOrd="0" presId="urn:microsoft.com/office/officeart/2005/8/layout/chevron2"/>
    <dgm:cxn modelId="{DE7D60B3-8E17-4E68-893E-18883472E220}" type="presParOf" srcId="{30AB4756-DC21-4FF5-8EEA-AB13CC41131E}" destId="{D5F6D64E-E622-4DAF-B04A-9FB80247A436}" srcOrd="0" destOrd="0" presId="urn:microsoft.com/office/officeart/2005/8/layout/chevron2"/>
    <dgm:cxn modelId="{5E84BD23-A9EE-498F-A3BE-CA586362B305}" type="presParOf" srcId="{30AB4756-DC21-4FF5-8EEA-AB13CC41131E}" destId="{5FB7BE66-A69C-4794-8690-8BCEFB17A976}" srcOrd="1" destOrd="0" presId="urn:microsoft.com/office/officeart/2005/8/layout/chevron2"/>
    <dgm:cxn modelId="{C29D4075-381E-41E8-A96D-879741799512}" type="presParOf" srcId="{7BF5EBBA-5954-4E04-A564-5B881ED24DAD}" destId="{64F1F557-82F2-4B32-8F7C-10E9DD86FBA1}" srcOrd="3" destOrd="0" presId="urn:microsoft.com/office/officeart/2005/8/layout/chevron2"/>
    <dgm:cxn modelId="{1C35F267-7AFE-4E9F-A27B-C870C1DBB2DE}" type="presParOf" srcId="{7BF5EBBA-5954-4E04-A564-5B881ED24DAD}" destId="{4BA36767-6E3D-4883-B441-B6D66426C405}" srcOrd="4" destOrd="0" presId="urn:microsoft.com/office/officeart/2005/8/layout/chevron2"/>
    <dgm:cxn modelId="{566014BF-68AD-4F1C-B649-85E571E5A978}" type="presParOf" srcId="{4BA36767-6E3D-4883-B441-B6D66426C405}" destId="{C55BE615-0017-48BD-A43D-A644FCEB3F81}" srcOrd="0" destOrd="0" presId="urn:microsoft.com/office/officeart/2005/8/layout/chevron2"/>
    <dgm:cxn modelId="{06DE8349-6C7A-420B-A754-CCE7453A71DC}" type="presParOf" srcId="{4BA36767-6E3D-4883-B441-B6D66426C405}" destId="{D83F463A-3B03-4698-83CF-286B8B92CD5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9DCA53-957C-4EBC-AF27-1EB130D1BA2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3A38A562-1F61-4008-AEA0-A2267050A12E}">
      <dgm:prSet phldrT="[Text]" custT="1"/>
      <dgm:spPr/>
      <dgm:t>
        <a:bodyPr/>
        <a:lstStyle/>
        <a:p>
          <a:r>
            <a:rPr lang="en-GB" sz="1400" dirty="0" smtClean="0">
              <a:latin typeface="Calibri" pitchFamily="34" charset="0"/>
            </a:rPr>
            <a:t>Challenge </a:t>
          </a:r>
          <a:endParaRPr lang="en-GB" sz="1400" dirty="0">
            <a:latin typeface="Calibri" pitchFamily="34" charset="0"/>
          </a:endParaRPr>
        </a:p>
      </dgm:t>
    </dgm:pt>
    <dgm:pt modelId="{87FB755F-5143-4447-BBDA-6924CD9F7C52}" type="parTrans" cxnId="{0EF688F1-FC8F-4D0B-A3CD-4E19DF72A0C5}">
      <dgm:prSet/>
      <dgm:spPr/>
      <dgm:t>
        <a:bodyPr/>
        <a:lstStyle/>
        <a:p>
          <a:endParaRPr lang="en-GB"/>
        </a:p>
      </dgm:t>
    </dgm:pt>
    <dgm:pt modelId="{1D6B9140-DB9B-4EC4-A4EC-5E3A2FCCE945}" type="sibTrans" cxnId="{0EF688F1-FC8F-4D0B-A3CD-4E19DF72A0C5}">
      <dgm:prSet/>
      <dgm:spPr/>
      <dgm:t>
        <a:bodyPr/>
        <a:lstStyle/>
        <a:p>
          <a:endParaRPr lang="en-GB"/>
        </a:p>
      </dgm:t>
    </dgm:pt>
    <dgm:pt modelId="{D2A12CCB-1E70-4763-AA7E-F08551B89E8E}">
      <dgm:prSet phldrT="[Text]" custT="1"/>
      <dgm:spPr/>
      <dgm:t>
        <a:bodyPr/>
        <a:lstStyle/>
        <a:p>
          <a:r>
            <a:rPr lang="en-GB" sz="1400" dirty="0" smtClean="0"/>
            <a:t>Role</a:t>
          </a:r>
          <a:endParaRPr lang="en-GB" sz="1400" dirty="0"/>
        </a:p>
      </dgm:t>
    </dgm:pt>
    <dgm:pt modelId="{8891D724-2CC1-43D8-A2EB-6C15689ED5F5}" type="parTrans" cxnId="{6106FA00-F362-4993-8CA1-F99286CB1171}">
      <dgm:prSet/>
      <dgm:spPr/>
      <dgm:t>
        <a:bodyPr/>
        <a:lstStyle/>
        <a:p>
          <a:endParaRPr lang="en-GB"/>
        </a:p>
      </dgm:t>
    </dgm:pt>
    <dgm:pt modelId="{F0ED0F8B-830F-4A1F-A1B6-15C6F3F8A7D7}" type="sibTrans" cxnId="{6106FA00-F362-4993-8CA1-F99286CB1171}">
      <dgm:prSet/>
      <dgm:spPr/>
      <dgm:t>
        <a:bodyPr/>
        <a:lstStyle/>
        <a:p>
          <a:endParaRPr lang="en-GB"/>
        </a:p>
      </dgm:t>
    </dgm:pt>
    <dgm:pt modelId="{88BE5DE9-9DF5-49F0-8AE9-7C5F2532F196}">
      <dgm:prSet phldrT="[Text]" custT="1"/>
      <dgm:spPr/>
      <dgm:t>
        <a:bodyPr/>
        <a:lstStyle/>
        <a:p>
          <a:r>
            <a:rPr lang="en-GB" sz="1400" dirty="0" smtClean="0">
              <a:latin typeface="Calibri" pitchFamily="34" charset="0"/>
            </a:rPr>
            <a:t>Support for vulnerable customers</a:t>
          </a:r>
          <a:endParaRPr lang="en-GB" sz="1400" dirty="0">
            <a:latin typeface="Calibri" pitchFamily="34" charset="0"/>
          </a:endParaRPr>
        </a:p>
      </dgm:t>
    </dgm:pt>
    <dgm:pt modelId="{B75D9969-B1EF-486B-9477-9310577B8996}" type="parTrans" cxnId="{0C24588D-CB06-4837-A100-4E6DF1AA2B5C}">
      <dgm:prSet/>
      <dgm:spPr/>
      <dgm:t>
        <a:bodyPr/>
        <a:lstStyle/>
        <a:p>
          <a:endParaRPr lang="en-GB"/>
        </a:p>
      </dgm:t>
    </dgm:pt>
    <dgm:pt modelId="{C1451B26-DF35-4C37-AEFB-A0CF140E4972}" type="sibTrans" cxnId="{0C24588D-CB06-4837-A100-4E6DF1AA2B5C}">
      <dgm:prSet/>
      <dgm:spPr/>
      <dgm:t>
        <a:bodyPr/>
        <a:lstStyle/>
        <a:p>
          <a:endParaRPr lang="en-GB"/>
        </a:p>
      </dgm:t>
    </dgm:pt>
    <dgm:pt modelId="{D0403CCC-D38B-4E4B-B64B-06EB39353102}">
      <dgm:prSet phldrT="[Text]" custT="1"/>
      <dgm:spPr/>
      <dgm:t>
        <a:bodyPr/>
        <a:lstStyle/>
        <a:p>
          <a:pPr>
            <a:spcBef>
              <a:spcPts val="600"/>
            </a:spcBef>
            <a:spcAft>
              <a:spcPts val="600"/>
            </a:spcAft>
          </a:pPr>
          <a:r>
            <a:rPr lang="en-GB" sz="1400" dirty="0" smtClean="0">
              <a:latin typeface="Calibri" pitchFamily="34" charset="0"/>
            </a:rPr>
            <a:t>LAs need</a:t>
          </a:r>
          <a:endParaRPr lang="en-GB" sz="1400" dirty="0">
            <a:latin typeface="Calibri" pitchFamily="34" charset="0"/>
          </a:endParaRPr>
        </a:p>
      </dgm:t>
    </dgm:pt>
    <dgm:pt modelId="{A7737266-2B12-4F04-A6BC-F98AA995E97C}" type="parTrans" cxnId="{AD7D71F9-DF69-4275-A9DB-DE921C8EA6B9}">
      <dgm:prSet/>
      <dgm:spPr/>
      <dgm:t>
        <a:bodyPr/>
        <a:lstStyle/>
        <a:p>
          <a:endParaRPr lang="en-GB"/>
        </a:p>
      </dgm:t>
    </dgm:pt>
    <dgm:pt modelId="{A4C7BE13-EE8B-4CF2-8867-D7B10CF8ADFB}" type="sibTrans" cxnId="{AD7D71F9-DF69-4275-A9DB-DE921C8EA6B9}">
      <dgm:prSet/>
      <dgm:spPr/>
      <dgm:t>
        <a:bodyPr/>
        <a:lstStyle/>
        <a:p>
          <a:endParaRPr lang="en-GB"/>
        </a:p>
      </dgm:t>
    </dgm:pt>
    <dgm:pt modelId="{A35BD787-F201-4BFE-B9C5-C00E9BC63BB9}">
      <dgm:prSet phldrT="[Text]" custT="1"/>
      <dgm:spPr/>
      <dgm:t>
        <a:bodyPr/>
        <a:lstStyle/>
        <a:p>
          <a:r>
            <a:rPr lang="en-GB" sz="1400" dirty="0" smtClean="0">
              <a:latin typeface="Calibri" pitchFamily="34" charset="0"/>
            </a:rPr>
            <a:t>No timetable</a:t>
          </a:r>
          <a:endParaRPr lang="en-GB" sz="1400" dirty="0">
            <a:latin typeface="Calibri" pitchFamily="34" charset="0"/>
          </a:endParaRPr>
        </a:p>
      </dgm:t>
    </dgm:pt>
    <dgm:pt modelId="{EDFA17D2-BA59-48F4-8A15-3AB45C0BD9A6}" type="parTrans" cxnId="{87119070-EAEB-4E69-9D6B-F5C65F16DD4E}">
      <dgm:prSet/>
      <dgm:spPr/>
      <dgm:t>
        <a:bodyPr/>
        <a:lstStyle/>
        <a:p>
          <a:endParaRPr lang="en-GB"/>
        </a:p>
      </dgm:t>
    </dgm:pt>
    <dgm:pt modelId="{FDA0DEFD-A24A-4D0B-A43D-276FDC5659FD}" type="sibTrans" cxnId="{87119070-EAEB-4E69-9D6B-F5C65F16DD4E}">
      <dgm:prSet/>
      <dgm:spPr/>
      <dgm:t>
        <a:bodyPr/>
        <a:lstStyle/>
        <a:p>
          <a:endParaRPr lang="en-GB"/>
        </a:p>
      </dgm:t>
    </dgm:pt>
    <dgm:pt modelId="{E4613C4C-51F6-409E-A314-60E76B88BBDB}">
      <dgm:prSet phldrT="[Text]" custT="1"/>
      <dgm:spPr/>
      <dgm:t>
        <a:bodyPr/>
        <a:lstStyle/>
        <a:p>
          <a:r>
            <a:rPr lang="en-GB" sz="1400" dirty="0" smtClean="0">
              <a:latin typeface="Calibri" pitchFamily="34" charset="0"/>
            </a:rPr>
            <a:t>Increasing demand and discretionary activity</a:t>
          </a:r>
          <a:endParaRPr lang="en-GB" sz="1400" dirty="0">
            <a:latin typeface="Calibri" pitchFamily="34" charset="0"/>
          </a:endParaRPr>
        </a:p>
      </dgm:t>
    </dgm:pt>
    <dgm:pt modelId="{04A0AB5F-1D6E-4A6B-943D-E8A5BECEAEAA}" type="parTrans" cxnId="{6DF7856C-5D51-4C1C-875F-66350CFE8E25}">
      <dgm:prSet/>
      <dgm:spPr/>
      <dgm:t>
        <a:bodyPr/>
        <a:lstStyle/>
        <a:p>
          <a:endParaRPr lang="en-GB"/>
        </a:p>
      </dgm:t>
    </dgm:pt>
    <dgm:pt modelId="{E0F06413-C351-4590-9B90-31EE83579100}" type="sibTrans" cxnId="{6DF7856C-5D51-4C1C-875F-66350CFE8E25}">
      <dgm:prSet/>
      <dgm:spPr/>
      <dgm:t>
        <a:bodyPr/>
        <a:lstStyle/>
        <a:p>
          <a:endParaRPr lang="en-GB"/>
        </a:p>
      </dgm:t>
    </dgm:pt>
    <dgm:pt modelId="{E3C87562-6892-4D42-8E0A-B2B1F70DB830}">
      <dgm:prSet phldrT="[Text]" custT="1"/>
      <dgm:spPr/>
      <dgm:t>
        <a:bodyPr/>
        <a:lstStyle/>
        <a:p>
          <a:r>
            <a:rPr lang="en-GB" sz="1400" dirty="0" smtClean="0">
              <a:latin typeface="Calibri" pitchFamily="34" charset="0"/>
            </a:rPr>
            <a:t>Local Support Services Framework  </a:t>
          </a:r>
          <a:endParaRPr lang="en-GB" sz="1400" dirty="0">
            <a:latin typeface="Calibri" pitchFamily="34" charset="0"/>
          </a:endParaRPr>
        </a:p>
      </dgm:t>
    </dgm:pt>
    <dgm:pt modelId="{BB42EB7A-0D6E-4D5F-9E1A-1C1864D3FF32}" type="parTrans" cxnId="{6C16B0D2-0238-468C-94F9-E92AFCBBC9BA}">
      <dgm:prSet/>
      <dgm:spPr/>
      <dgm:t>
        <a:bodyPr/>
        <a:lstStyle/>
        <a:p>
          <a:endParaRPr lang="en-GB"/>
        </a:p>
      </dgm:t>
    </dgm:pt>
    <dgm:pt modelId="{1701FDEC-7FB6-414D-BD28-0EA4FDB2F5E6}" type="sibTrans" cxnId="{6C16B0D2-0238-468C-94F9-E92AFCBBC9BA}">
      <dgm:prSet/>
      <dgm:spPr/>
      <dgm:t>
        <a:bodyPr/>
        <a:lstStyle/>
        <a:p>
          <a:endParaRPr lang="en-GB"/>
        </a:p>
      </dgm:t>
    </dgm:pt>
    <dgm:pt modelId="{D6211F36-930B-4DB1-8FAB-F2033E1AA7A0}">
      <dgm:prSet phldrT="[Text]" custT="1"/>
      <dgm:spPr/>
      <dgm:t>
        <a:bodyPr/>
        <a:lstStyle/>
        <a:p>
          <a:r>
            <a:rPr lang="en-GB" sz="1400" dirty="0" smtClean="0">
              <a:latin typeface="Calibri" pitchFamily="34" charset="0"/>
            </a:rPr>
            <a:t>Shortage and uncertainty of funding</a:t>
          </a:r>
          <a:endParaRPr lang="en-GB" sz="1400" dirty="0">
            <a:latin typeface="Calibri" pitchFamily="34" charset="0"/>
          </a:endParaRPr>
        </a:p>
      </dgm:t>
    </dgm:pt>
    <dgm:pt modelId="{0E04AACC-6D1B-41D9-92D1-10FBD04803B6}" type="parTrans" cxnId="{16B67CB5-C1D6-4F76-9CDD-9D7B821226C3}">
      <dgm:prSet/>
      <dgm:spPr/>
      <dgm:t>
        <a:bodyPr/>
        <a:lstStyle/>
        <a:p>
          <a:endParaRPr lang="en-GB"/>
        </a:p>
      </dgm:t>
    </dgm:pt>
    <dgm:pt modelId="{B208A573-176B-4105-B945-78C6D1C7BDD5}" type="sibTrans" cxnId="{16B67CB5-C1D6-4F76-9CDD-9D7B821226C3}">
      <dgm:prSet/>
      <dgm:spPr/>
      <dgm:t>
        <a:bodyPr/>
        <a:lstStyle/>
        <a:p>
          <a:endParaRPr lang="en-GB"/>
        </a:p>
      </dgm:t>
    </dgm:pt>
    <dgm:pt modelId="{875CF84A-044B-404A-8348-6EA130767337}">
      <dgm:prSet phldrT="[Text]" custT="1"/>
      <dgm:spPr/>
      <dgm:t>
        <a:bodyPr/>
        <a:lstStyle/>
        <a:p>
          <a:r>
            <a:rPr lang="en-GB" sz="1400" dirty="0" smtClean="0">
              <a:latin typeface="Calibri" pitchFamily="34" charset="0"/>
            </a:rPr>
            <a:t>Increased discretion, managing demand and efficiencies</a:t>
          </a:r>
          <a:endParaRPr lang="en-GB" sz="1400" dirty="0">
            <a:latin typeface="Calibri" pitchFamily="34" charset="0"/>
          </a:endParaRPr>
        </a:p>
      </dgm:t>
    </dgm:pt>
    <dgm:pt modelId="{A27BF111-2B06-40B4-BF0C-828EBA410509}" type="parTrans" cxnId="{B3E3856D-93CA-4126-86C6-3ADD0AE985C3}">
      <dgm:prSet/>
      <dgm:spPr/>
      <dgm:t>
        <a:bodyPr/>
        <a:lstStyle/>
        <a:p>
          <a:endParaRPr lang="en-GB"/>
        </a:p>
      </dgm:t>
    </dgm:pt>
    <dgm:pt modelId="{65EE3C4A-9C66-483E-87B9-D46335C04896}" type="sibTrans" cxnId="{B3E3856D-93CA-4126-86C6-3ADD0AE985C3}">
      <dgm:prSet/>
      <dgm:spPr/>
      <dgm:t>
        <a:bodyPr/>
        <a:lstStyle/>
        <a:p>
          <a:endParaRPr lang="en-GB"/>
        </a:p>
      </dgm:t>
    </dgm:pt>
    <dgm:pt modelId="{B703EC7A-E2C5-41AD-8456-F4631CD49420}">
      <dgm:prSet phldrT="[Text]" custT="1"/>
      <dgm:spPr/>
      <dgm:t>
        <a:bodyPr/>
        <a:lstStyle/>
        <a:p>
          <a:r>
            <a:rPr lang="en-GB" sz="1400" dirty="0" smtClean="0">
              <a:latin typeface="Calibri" pitchFamily="34" charset="0"/>
            </a:rPr>
            <a:t>Locally tailored but consistent with a national framework</a:t>
          </a:r>
          <a:endParaRPr lang="en-GB" sz="1400" dirty="0">
            <a:latin typeface="Calibri" pitchFamily="34" charset="0"/>
          </a:endParaRPr>
        </a:p>
      </dgm:t>
    </dgm:pt>
    <dgm:pt modelId="{C2E4A66F-4CBC-44CB-9E83-EBF3DA1C6AA5}" type="parTrans" cxnId="{E44D112E-FC60-4D8A-8D2C-61360A4D9D41}">
      <dgm:prSet/>
      <dgm:spPr/>
      <dgm:t>
        <a:bodyPr/>
        <a:lstStyle/>
        <a:p>
          <a:endParaRPr lang="en-GB"/>
        </a:p>
      </dgm:t>
    </dgm:pt>
    <dgm:pt modelId="{7A884CE4-F40A-4BC2-ACB7-A4F0A2A42372}" type="sibTrans" cxnId="{E44D112E-FC60-4D8A-8D2C-61360A4D9D41}">
      <dgm:prSet/>
      <dgm:spPr/>
      <dgm:t>
        <a:bodyPr/>
        <a:lstStyle/>
        <a:p>
          <a:endParaRPr lang="en-GB"/>
        </a:p>
      </dgm:t>
    </dgm:pt>
    <dgm:pt modelId="{47144E12-37F7-4B8F-A5A3-D6D2FECFB4D4}">
      <dgm:prSet phldrT="[Text]" custT="1"/>
      <dgm:spPr/>
      <dgm:t>
        <a:bodyPr/>
        <a:lstStyle/>
        <a:p>
          <a:r>
            <a:rPr lang="en-GB" sz="1400" dirty="0" smtClean="0">
              <a:latin typeface="Calibri" pitchFamily="34" charset="0"/>
            </a:rPr>
            <a:t>Customer segmentation for targeted provision  </a:t>
          </a:r>
          <a:endParaRPr lang="en-GB" sz="1400" dirty="0">
            <a:latin typeface="Calibri" pitchFamily="34" charset="0"/>
          </a:endParaRPr>
        </a:p>
      </dgm:t>
    </dgm:pt>
    <dgm:pt modelId="{C69679B8-701E-429C-91F3-8308B1BF90C4}" type="parTrans" cxnId="{2AC6E376-47E2-4D60-BF52-F16C9F2E2DDB}">
      <dgm:prSet/>
      <dgm:spPr/>
      <dgm:t>
        <a:bodyPr/>
        <a:lstStyle/>
        <a:p>
          <a:endParaRPr lang="en-GB"/>
        </a:p>
      </dgm:t>
    </dgm:pt>
    <dgm:pt modelId="{7F637C50-BAD1-4BD1-84A0-3C940ED4CDF5}" type="sibTrans" cxnId="{2AC6E376-47E2-4D60-BF52-F16C9F2E2DDB}">
      <dgm:prSet/>
      <dgm:spPr/>
      <dgm:t>
        <a:bodyPr/>
        <a:lstStyle/>
        <a:p>
          <a:endParaRPr lang="en-GB"/>
        </a:p>
      </dgm:t>
    </dgm:pt>
    <dgm:pt modelId="{5D6A2DE0-804A-468A-ABCA-981D5BF1BC7C}">
      <dgm:prSet phldrT="[Text]" custT="1"/>
      <dgm:spPr/>
      <dgm:t>
        <a:bodyPr/>
        <a:lstStyle/>
        <a:p>
          <a:r>
            <a:rPr lang="en-GB" sz="1400" dirty="0" smtClean="0">
              <a:latin typeface="Calibri" pitchFamily="34" charset="0"/>
            </a:rPr>
            <a:t>Varying states of readiness </a:t>
          </a:r>
          <a:endParaRPr lang="en-GB" sz="1400" dirty="0">
            <a:latin typeface="Calibri" pitchFamily="34" charset="0"/>
          </a:endParaRPr>
        </a:p>
      </dgm:t>
    </dgm:pt>
    <dgm:pt modelId="{38FE9AD4-6622-434C-A1B8-6BE2BCD26094}" type="parTrans" cxnId="{15DE371F-FDB3-4CA5-9F49-E5CE223D0A9F}">
      <dgm:prSet/>
      <dgm:spPr/>
      <dgm:t>
        <a:bodyPr/>
        <a:lstStyle/>
        <a:p>
          <a:endParaRPr lang="en-GB"/>
        </a:p>
      </dgm:t>
    </dgm:pt>
    <dgm:pt modelId="{A5A0E8E5-1415-4445-82D7-6A571166EDC6}" type="sibTrans" cxnId="{15DE371F-FDB3-4CA5-9F49-E5CE223D0A9F}">
      <dgm:prSet/>
      <dgm:spPr/>
      <dgm:t>
        <a:bodyPr/>
        <a:lstStyle/>
        <a:p>
          <a:endParaRPr lang="en-GB"/>
        </a:p>
      </dgm:t>
    </dgm:pt>
    <dgm:pt modelId="{EA2D0A80-35A1-4241-8683-4D0B9FDEC263}">
      <dgm:prSet phldrT="[Text]" custT="1"/>
      <dgm:spPr/>
      <dgm:t>
        <a:bodyPr/>
        <a:lstStyle/>
        <a:p>
          <a:r>
            <a:rPr lang="en-GB" sz="1400" dirty="0" smtClean="0">
              <a:latin typeface="Calibri" pitchFamily="34" charset="0"/>
            </a:rPr>
            <a:t>Confirmation of UC timetable, delivery model, LA role and funding arrangements</a:t>
          </a:r>
          <a:endParaRPr lang="en-GB" sz="1400" dirty="0">
            <a:latin typeface="Calibri" pitchFamily="34" charset="0"/>
          </a:endParaRPr>
        </a:p>
      </dgm:t>
    </dgm:pt>
    <dgm:pt modelId="{D787BB37-1576-49A1-9E24-8DB3CB847C71}" type="parTrans" cxnId="{BBBC88B2-DA6A-49CD-87F3-67D22CDE925F}">
      <dgm:prSet/>
      <dgm:spPr/>
      <dgm:t>
        <a:bodyPr/>
        <a:lstStyle/>
        <a:p>
          <a:endParaRPr lang="en-GB"/>
        </a:p>
      </dgm:t>
    </dgm:pt>
    <dgm:pt modelId="{074AD65D-7F42-4D24-B5DE-102F1ED9E84B}" type="sibTrans" cxnId="{BBBC88B2-DA6A-49CD-87F3-67D22CDE925F}">
      <dgm:prSet/>
      <dgm:spPr/>
      <dgm:t>
        <a:bodyPr/>
        <a:lstStyle/>
        <a:p>
          <a:endParaRPr lang="en-GB"/>
        </a:p>
      </dgm:t>
    </dgm:pt>
    <dgm:pt modelId="{94082736-FC48-4AB1-8607-129EC46D24C0}">
      <dgm:prSet phldrT="[Text]" custT="1"/>
      <dgm:spPr/>
      <dgm:t>
        <a:bodyPr/>
        <a:lstStyle/>
        <a:p>
          <a:r>
            <a:rPr lang="en-GB" sz="1400" dirty="0" smtClean="0">
              <a:latin typeface="Calibri" pitchFamily="34" charset="0"/>
            </a:rPr>
            <a:t>Resilience to deal with diminishing caseloads and residual activity</a:t>
          </a:r>
          <a:endParaRPr lang="en-GB" sz="1400" dirty="0">
            <a:latin typeface="Calibri" pitchFamily="34" charset="0"/>
          </a:endParaRPr>
        </a:p>
      </dgm:t>
    </dgm:pt>
    <dgm:pt modelId="{F93F649D-07B0-4664-BFF8-14E750DBD926}" type="parTrans" cxnId="{32BA60A1-10B4-4C77-A6D8-29942E89E22D}">
      <dgm:prSet/>
      <dgm:spPr/>
      <dgm:t>
        <a:bodyPr/>
        <a:lstStyle/>
        <a:p>
          <a:endParaRPr lang="en-GB"/>
        </a:p>
      </dgm:t>
    </dgm:pt>
    <dgm:pt modelId="{D6834669-8A15-4B2A-8CD6-38A45FB0DAF9}" type="sibTrans" cxnId="{32BA60A1-10B4-4C77-A6D8-29942E89E22D}">
      <dgm:prSet/>
      <dgm:spPr/>
      <dgm:t>
        <a:bodyPr/>
        <a:lstStyle/>
        <a:p>
          <a:endParaRPr lang="en-GB"/>
        </a:p>
      </dgm:t>
    </dgm:pt>
    <dgm:pt modelId="{1AB4F6ED-29DC-4B6E-B153-5A94F9E13795}">
      <dgm:prSet phldrT="[Text]" custT="1"/>
      <dgm:spPr/>
      <dgm:t>
        <a:bodyPr/>
        <a:lstStyle/>
        <a:p>
          <a:r>
            <a:rPr lang="en-GB" sz="1400" dirty="0" smtClean="0">
              <a:latin typeface="Calibri" pitchFamily="34" charset="0"/>
            </a:rPr>
            <a:t>50% have caseloads &lt;20,000</a:t>
          </a:r>
          <a:endParaRPr lang="en-GB" sz="1400" dirty="0">
            <a:latin typeface="Calibri" pitchFamily="34" charset="0"/>
          </a:endParaRPr>
        </a:p>
      </dgm:t>
    </dgm:pt>
    <dgm:pt modelId="{90D7B54B-61BF-4338-8CF4-078A58E5F388}" type="parTrans" cxnId="{A0181F97-DC02-4270-BB37-48035A0CB0D4}">
      <dgm:prSet/>
      <dgm:spPr/>
      <dgm:t>
        <a:bodyPr/>
        <a:lstStyle/>
        <a:p>
          <a:endParaRPr lang="en-GB"/>
        </a:p>
      </dgm:t>
    </dgm:pt>
    <dgm:pt modelId="{FB345883-BF76-45CD-87BA-8DB0ABDFCBCF}" type="sibTrans" cxnId="{A0181F97-DC02-4270-BB37-48035A0CB0D4}">
      <dgm:prSet/>
      <dgm:spPr/>
      <dgm:t>
        <a:bodyPr/>
        <a:lstStyle/>
        <a:p>
          <a:endParaRPr lang="en-GB"/>
        </a:p>
      </dgm:t>
    </dgm:pt>
    <dgm:pt modelId="{7B0B2AC4-3586-45FF-A62D-D1F9C4021902}">
      <dgm:prSet phldrT="[Text]" custT="1"/>
      <dgm:spPr/>
      <dgm:t>
        <a:bodyPr/>
        <a:lstStyle/>
        <a:p>
          <a:r>
            <a:rPr lang="en-GB" sz="1400" dirty="0" smtClean="0">
              <a:latin typeface="Calibri" pitchFamily="34" charset="0"/>
            </a:rPr>
            <a:t>Inconsistent approaches and standards </a:t>
          </a:r>
          <a:endParaRPr lang="en-GB" sz="1400" dirty="0">
            <a:latin typeface="Calibri" pitchFamily="34" charset="0"/>
          </a:endParaRPr>
        </a:p>
      </dgm:t>
    </dgm:pt>
    <dgm:pt modelId="{7C2C6D85-D1F1-4C14-B608-84D4527B3793}" type="parTrans" cxnId="{7A086711-809E-4CEB-B8AE-7F577FD6F7D8}">
      <dgm:prSet/>
      <dgm:spPr/>
      <dgm:t>
        <a:bodyPr/>
        <a:lstStyle/>
        <a:p>
          <a:endParaRPr lang="en-GB"/>
        </a:p>
      </dgm:t>
    </dgm:pt>
    <dgm:pt modelId="{7B9F41C8-1DE2-4F14-82A6-C804901B82BB}" type="sibTrans" cxnId="{7A086711-809E-4CEB-B8AE-7F577FD6F7D8}">
      <dgm:prSet/>
      <dgm:spPr/>
      <dgm:t>
        <a:bodyPr/>
        <a:lstStyle/>
        <a:p>
          <a:endParaRPr lang="en-GB"/>
        </a:p>
      </dgm:t>
    </dgm:pt>
    <dgm:pt modelId="{93F842A4-8D3F-45AE-9A6A-80F6BA1E0A17}">
      <dgm:prSet phldrT="[Text]" custT="1"/>
      <dgm:spPr/>
      <dgm:t>
        <a:bodyPr/>
        <a:lstStyle/>
        <a:p>
          <a:r>
            <a:rPr lang="en-GB" sz="1400" dirty="0" smtClean="0">
              <a:latin typeface="Calibri" pitchFamily="34" charset="0"/>
            </a:rPr>
            <a:t>F2F, budgeting and finding work </a:t>
          </a:r>
          <a:endParaRPr lang="en-GB" sz="1400" dirty="0">
            <a:latin typeface="Calibri" pitchFamily="34" charset="0"/>
          </a:endParaRPr>
        </a:p>
      </dgm:t>
    </dgm:pt>
    <dgm:pt modelId="{7F05383A-E56B-4BFA-B164-7710A90D2A06}" type="parTrans" cxnId="{3AB8155B-2BF7-4054-9596-AD68B029FBB1}">
      <dgm:prSet/>
      <dgm:spPr/>
      <dgm:t>
        <a:bodyPr/>
        <a:lstStyle/>
        <a:p>
          <a:endParaRPr lang="en-GB"/>
        </a:p>
      </dgm:t>
    </dgm:pt>
    <dgm:pt modelId="{6C0F0830-C074-4BE2-B6F9-9760E58C90B7}" type="sibTrans" cxnId="{3AB8155B-2BF7-4054-9596-AD68B029FBB1}">
      <dgm:prSet/>
      <dgm:spPr/>
      <dgm:t>
        <a:bodyPr/>
        <a:lstStyle/>
        <a:p>
          <a:endParaRPr lang="en-GB"/>
        </a:p>
      </dgm:t>
    </dgm:pt>
    <dgm:pt modelId="{7BF5EBBA-5954-4E04-A564-5B881ED24DAD}" type="pres">
      <dgm:prSet presAssocID="{E49DCA53-957C-4EBC-AF27-1EB130D1BA29}" presName="linearFlow" presStyleCnt="0">
        <dgm:presLayoutVars>
          <dgm:dir/>
          <dgm:animLvl val="lvl"/>
          <dgm:resizeHandles val="exact"/>
        </dgm:presLayoutVars>
      </dgm:prSet>
      <dgm:spPr/>
      <dgm:t>
        <a:bodyPr/>
        <a:lstStyle/>
        <a:p>
          <a:endParaRPr lang="en-GB"/>
        </a:p>
      </dgm:t>
    </dgm:pt>
    <dgm:pt modelId="{74A9B9EB-0C54-47A9-BFA1-D31EE42E34EE}" type="pres">
      <dgm:prSet presAssocID="{3A38A562-1F61-4008-AEA0-A2267050A12E}" presName="composite" presStyleCnt="0"/>
      <dgm:spPr/>
    </dgm:pt>
    <dgm:pt modelId="{862DA039-B007-4BD6-90F9-C13ED9CB42D5}" type="pres">
      <dgm:prSet presAssocID="{3A38A562-1F61-4008-AEA0-A2267050A12E}" presName="parentText" presStyleLbl="alignNode1" presStyleIdx="0" presStyleCnt="3">
        <dgm:presLayoutVars>
          <dgm:chMax val="1"/>
          <dgm:bulletEnabled val="1"/>
        </dgm:presLayoutVars>
      </dgm:prSet>
      <dgm:spPr/>
      <dgm:t>
        <a:bodyPr/>
        <a:lstStyle/>
        <a:p>
          <a:endParaRPr lang="en-GB"/>
        </a:p>
      </dgm:t>
    </dgm:pt>
    <dgm:pt modelId="{42C60392-8969-4B15-935B-C52BFEA10642}" type="pres">
      <dgm:prSet presAssocID="{3A38A562-1F61-4008-AEA0-A2267050A12E}" presName="descendantText" presStyleLbl="alignAcc1" presStyleIdx="0" presStyleCnt="3" custScaleY="140345">
        <dgm:presLayoutVars>
          <dgm:bulletEnabled val="1"/>
        </dgm:presLayoutVars>
      </dgm:prSet>
      <dgm:spPr/>
      <dgm:t>
        <a:bodyPr/>
        <a:lstStyle/>
        <a:p>
          <a:endParaRPr lang="en-GB"/>
        </a:p>
      </dgm:t>
    </dgm:pt>
    <dgm:pt modelId="{1B616201-BCCD-49A5-A4F1-F351A7805142}" type="pres">
      <dgm:prSet presAssocID="{1D6B9140-DB9B-4EC4-A4EC-5E3A2FCCE945}" presName="sp" presStyleCnt="0"/>
      <dgm:spPr/>
    </dgm:pt>
    <dgm:pt modelId="{30AB4756-DC21-4FF5-8EEA-AB13CC41131E}" type="pres">
      <dgm:prSet presAssocID="{D2A12CCB-1E70-4763-AA7E-F08551B89E8E}" presName="composite" presStyleCnt="0"/>
      <dgm:spPr/>
    </dgm:pt>
    <dgm:pt modelId="{D5F6D64E-E622-4DAF-B04A-9FB80247A436}" type="pres">
      <dgm:prSet presAssocID="{D2A12CCB-1E70-4763-AA7E-F08551B89E8E}" presName="parentText" presStyleLbl="alignNode1" presStyleIdx="1" presStyleCnt="3">
        <dgm:presLayoutVars>
          <dgm:chMax val="1"/>
          <dgm:bulletEnabled val="1"/>
        </dgm:presLayoutVars>
      </dgm:prSet>
      <dgm:spPr/>
      <dgm:t>
        <a:bodyPr/>
        <a:lstStyle/>
        <a:p>
          <a:endParaRPr lang="en-GB"/>
        </a:p>
      </dgm:t>
    </dgm:pt>
    <dgm:pt modelId="{5FB7BE66-A69C-4794-8690-8BCEFB17A976}" type="pres">
      <dgm:prSet presAssocID="{D2A12CCB-1E70-4763-AA7E-F08551B89E8E}" presName="descendantText" presStyleLbl="alignAcc1" presStyleIdx="1" presStyleCnt="3" custScaleY="136289">
        <dgm:presLayoutVars>
          <dgm:bulletEnabled val="1"/>
        </dgm:presLayoutVars>
      </dgm:prSet>
      <dgm:spPr/>
      <dgm:t>
        <a:bodyPr/>
        <a:lstStyle/>
        <a:p>
          <a:endParaRPr lang="en-GB"/>
        </a:p>
      </dgm:t>
    </dgm:pt>
    <dgm:pt modelId="{64F1F557-82F2-4B32-8F7C-10E9DD86FBA1}" type="pres">
      <dgm:prSet presAssocID="{F0ED0F8B-830F-4A1F-A1B6-15C6F3F8A7D7}" presName="sp" presStyleCnt="0"/>
      <dgm:spPr/>
    </dgm:pt>
    <dgm:pt modelId="{4BA36767-6E3D-4883-B441-B6D66426C405}" type="pres">
      <dgm:prSet presAssocID="{D0403CCC-D38B-4E4B-B64B-06EB39353102}" presName="composite" presStyleCnt="0"/>
      <dgm:spPr/>
    </dgm:pt>
    <dgm:pt modelId="{C55BE615-0017-48BD-A43D-A644FCEB3F81}" type="pres">
      <dgm:prSet presAssocID="{D0403CCC-D38B-4E4B-B64B-06EB39353102}" presName="parentText" presStyleLbl="alignNode1" presStyleIdx="2" presStyleCnt="3">
        <dgm:presLayoutVars>
          <dgm:chMax val="1"/>
          <dgm:bulletEnabled val="1"/>
        </dgm:presLayoutVars>
      </dgm:prSet>
      <dgm:spPr/>
      <dgm:t>
        <a:bodyPr/>
        <a:lstStyle/>
        <a:p>
          <a:endParaRPr lang="en-GB"/>
        </a:p>
      </dgm:t>
    </dgm:pt>
    <dgm:pt modelId="{D83F463A-3B03-4698-83CF-286B8B92CD50}" type="pres">
      <dgm:prSet presAssocID="{D0403CCC-D38B-4E4B-B64B-06EB39353102}" presName="descendantText" presStyleLbl="alignAcc1" presStyleIdx="2" presStyleCnt="3" custScaleY="130786">
        <dgm:presLayoutVars>
          <dgm:bulletEnabled val="1"/>
        </dgm:presLayoutVars>
      </dgm:prSet>
      <dgm:spPr/>
      <dgm:t>
        <a:bodyPr/>
        <a:lstStyle/>
        <a:p>
          <a:endParaRPr lang="en-GB"/>
        </a:p>
      </dgm:t>
    </dgm:pt>
  </dgm:ptLst>
  <dgm:cxnLst>
    <dgm:cxn modelId="{43CA90FB-C787-42E7-9C53-810CB7D1C615}" type="presOf" srcId="{47144E12-37F7-4B8F-A5A3-D6D2FECFB4D4}" destId="{5FB7BE66-A69C-4794-8690-8BCEFB17A976}" srcOrd="0" destOrd="4" presId="urn:microsoft.com/office/officeart/2005/8/layout/chevron2"/>
    <dgm:cxn modelId="{E44D112E-FC60-4D8A-8D2C-61360A4D9D41}" srcId="{D2A12CCB-1E70-4763-AA7E-F08551B89E8E}" destId="{B703EC7A-E2C5-41AD-8456-F4631CD49420}" srcOrd="2" destOrd="0" parTransId="{C2E4A66F-4CBC-44CB-9E83-EBF3DA1C6AA5}" sibTransId="{7A884CE4-F40A-4BC2-ACB7-A4F0A2A42372}"/>
    <dgm:cxn modelId="{3281678B-B33C-4942-8B1A-5850A6D427B3}" type="presOf" srcId="{3A38A562-1F61-4008-AEA0-A2267050A12E}" destId="{862DA039-B007-4BD6-90F9-C13ED9CB42D5}" srcOrd="0" destOrd="0" presId="urn:microsoft.com/office/officeart/2005/8/layout/chevron2"/>
    <dgm:cxn modelId="{B69F3BD1-F8F8-464C-9EB3-AF783EE16EC1}" type="presOf" srcId="{D0403CCC-D38B-4E4B-B64B-06EB39353102}" destId="{C55BE615-0017-48BD-A43D-A644FCEB3F81}" srcOrd="0" destOrd="0" presId="urn:microsoft.com/office/officeart/2005/8/layout/chevron2"/>
    <dgm:cxn modelId="{E0F98C6D-97B5-4A2B-AB00-1F7C0E613245}" type="presOf" srcId="{93F842A4-8D3F-45AE-9A6A-80F6BA1E0A17}" destId="{5FB7BE66-A69C-4794-8690-8BCEFB17A976}" srcOrd="0" destOrd="1" presId="urn:microsoft.com/office/officeart/2005/8/layout/chevron2"/>
    <dgm:cxn modelId="{B5B9F460-2191-4616-B7D1-180F9D27E174}" type="presOf" srcId="{A35BD787-F201-4BFE-B9C5-C00E9BC63BB9}" destId="{42C60392-8969-4B15-935B-C52BFEA10642}" srcOrd="0" destOrd="0" presId="urn:microsoft.com/office/officeart/2005/8/layout/chevron2"/>
    <dgm:cxn modelId="{32BA60A1-10B4-4C77-A6D8-29942E89E22D}" srcId="{D0403CCC-D38B-4E4B-B64B-06EB39353102}" destId="{94082736-FC48-4AB1-8607-129EC46D24C0}" srcOrd="2" destOrd="0" parTransId="{F93F649D-07B0-4664-BFF8-14E750DBD926}" sibTransId="{D6834669-8A15-4B2A-8CD6-38A45FB0DAF9}"/>
    <dgm:cxn modelId="{3D96665A-E8E2-48DE-BE73-D15DE56942E3}" type="presOf" srcId="{5D6A2DE0-804A-468A-ABCA-981D5BF1BC7C}" destId="{D83F463A-3B03-4698-83CF-286B8B92CD50}" srcOrd="0" destOrd="0" presId="urn:microsoft.com/office/officeart/2005/8/layout/chevron2"/>
    <dgm:cxn modelId="{DA8BD43E-99B4-42A0-AF96-2A5A8A6892A6}" type="presOf" srcId="{D6211F36-930B-4DB1-8FAB-F2033E1AA7A0}" destId="{42C60392-8969-4B15-935B-C52BFEA10642}" srcOrd="0" destOrd="3" presId="urn:microsoft.com/office/officeart/2005/8/layout/chevron2"/>
    <dgm:cxn modelId="{0C24588D-CB06-4837-A100-4E6DF1AA2B5C}" srcId="{D2A12CCB-1E70-4763-AA7E-F08551B89E8E}" destId="{88BE5DE9-9DF5-49F0-8AE9-7C5F2532F196}" srcOrd="0" destOrd="0" parTransId="{B75D9969-B1EF-486B-9477-9310577B8996}" sibTransId="{C1451B26-DF35-4C37-AEFB-A0CF140E4972}"/>
    <dgm:cxn modelId="{6106FA00-F362-4993-8CA1-F99286CB1171}" srcId="{E49DCA53-957C-4EBC-AF27-1EB130D1BA29}" destId="{D2A12CCB-1E70-4763-AA7E-F08551B89E8E}" srcOrd="1" destOrd="0" parTransId="{8891D724-2CC1-43D8-A2EB-6C15689ED5F5}" sibTransId="{F0ED0F8B-830F-4A1F-A1B6-15C6F3F8A7D7}"/>
    <dgm:cxn modelId="{15DE371F-FDB3-4CA5-9F49-E5CE223D0A9F}" srcId="{D0403CCC-D38B-4E4B-B64B-06EB39353102}" destId="{5D6A2DE0-804A-468A-ABCA-981D5BF1BC7C}" srcOrd="0" destOrd="0" parTransId="{38FE9AD4-6622-434C-A1B8-6BE2BCD26094}" sibTransId="{A5A0E8E5-1415-4445-82D7-6A571166EDC6}"/>
    <dgm:cxn modelId="{6C16B0D2-0238-468C-94F9-E92AFCBBC9BA}" srcId="{3A38A562-1F61-4008-AEA0-A2267050A12E}" destId="{E3C87562-6892-4D42-8E0A-B2B1F70DB830}" srcOrd="2" destOrd="0" parTransId="{BB42EB7A-0D6E-4D5F-9E1A-1C1864D3FF32}" sibTransId="{1701FDEC-7FB6-414D-BD28-0EA4FDB2F5E6}"/>
    <dgm:cxn modelId="{0EF688F1-FC8F-4D0B-A3CD-4E19DF72A0C5}" srcId="{E49DCA53-957C-4EBC-AF27-1EB130D1BA29}" destId="{3A38A562-1F61-4008-AEA0-A2267050A12E}" srcOrd="0" destOrd="0" parTransId="{87FB755F-5143-4447-BBDA-6924CD9F7C52}" sibTransId="{1D6B9140-DB9B-4EC4-A4EC-5E3A2FCCE945}"/>
    <dgm:cxn modelId="{147C303F-0401-40A1-B709-B0D9000D2285}" type="presOf" srcId="{D2A12CCB-1E70-4763-AA7E-F08551B89E8E}" destId="{D5F6D64E-E622-4DAF-B04A-9FB80247A436}" srcOrd="0" destOrd="0" presId="urn:microsoft.com/office/officeart/2005/8/layout/chevron2"/>
    <dgm:cxn modelId="{90634813-DE34-459A-9663-51DD265ACA91}" type="presOf" srcId="{E49DCA53-957C-4EBC-AF27-1EB130D1BA29}" destId="{7BF5EBBA-5954-4E04-A564-5B881ED24DAD}" srcOrd="0" destOrd="0" presId="urn:microsoft.com/office/officeart/2005/8/layout/chevron2"/>
    <dgm:cxn modelId="{2AC6E376-47E2-4D60-BF52-F16C9F2E2DDB}" srcId="{D2A12CCB-1E70-4763-AA7E-F08551B89E8E}" destId="{47144E12-37F7-4B8F-A5A3-D6D2FECFB4D4}" srcOrd="3" destOrd="0" parTransId="{C69679B8-701E-429C-91F3-8308B1BF90C4}" sibTransId="{7F637C50-BAD1-4BD1-84A0-3C940ED4CDF5}"/>
    <dgm:cxn modelId="{9EAB168A-BF36-461C-8869-6EC0A2B0ED72}" type="presOf" srcId="{88BE5DE9-9DF5-49F0-8AE9-7C5F2532F196}" destId="{5FB7BE66-A69C-4794-8690-8BCEFB17A976}" srcOrd="0" destOrd="0" presId="urn:microsoft.com/office/officeart/2005/8/layout/chevron2"/>
    <dgm:cxn modelId="{FA6AD10E-511F-4CD5-BA26-1472C04615BB}" type="presOf" srcId="{E3C87562-6892-4D42-8E0A-B2B1F70DB830}" destId="{42C60392-8969-4B15-935B-C52BFEA10642}" srcOrd="0" destOrd="2" presId="urn:microsoft.com/office/officeart/2005/8/layout/chevron2"/>
    <dgm:cxn modelId="{B16EC0F2-EDBF-468E-B35A-622F22FC2D39}" type="presOf" srcId="{EA2D0A80-35A1-4241-8683-4D0B9FDEC263}" destId="{D83F463A-3B03-4698-83CF-286B8B92CD50}" srcOrd="0" destOrd="2" presId="urn:microsoft.com/office/officeart/2005/8/layout/chevron2"/>
    <dgm:cxn modelId="{3C061048-81F6-497F-AD29-FEBD3EC2EBA3}" type="presOf" srcId="{7B0B2AC4-3586-45FF-A62D-D1F9C4021902}" destId="{42C60392-8969-4B15-935B-C52BFEA10642}" srcOrd="0" destOrd="4" presId="urn:microsoft.com/office/officeart/2005/8/layout/chevron2"/>
    <dgm:cxn modelId="{94AD7290-89EB-46D9-834F-CC8643762838}" type="presOf" srcId="{875CF84A-044B-404A-8348-6EA130767337}" destId="{5FB7BE66-A69C-4794-8690-8BCEFB17A976}" srcOrd="0" destOrd="2" presId="urn:microsoft.com/office/officeart/2005/8/layout/chevron2"/>
    <dgm:cxn modelId="{9B20D08C-D9BC-4EB6-809C-AFA83AAF67CB}" type="presOf" srcId="{1AB4F6ED-29DC-4B6E-B153-5A94F9E13795}" destId="{D83F463A-3B03-4698-83CF-286B8B92CD50}" srcOrd="0" destOrd="1" presId="urn:microsoft.com/office/officeart/2005/8/layout/chevron2"/>
    <dgm:cxn modelId="{A0181F97-DC02-4270-BB37-48035A0CB0D4}" srcId="{5D6A2DE0-804A-468A-ABCA-981D5BF1BC7C}" destId="{1AB4F6ED-29DC-4B6E-B153-5A94F9E13795}" srcOrd="0" destOrd="0" parTransId="{90D7B54B-61BF-4338-8CF4-078A58E5F388}" sibTransId="{FB345883-BF76-45CD-87BA-8DB0ABDFCBCF}"/>
    <dgm:cxn modelId="{3AB8155B-2BF7-4054-9596-AD68B029FBB1}" srcId="{88BE5DE9-9DF5-49F0-8AE9-7C5F2532F196}" destId="{93F842A4-8D3F-45AE-9A6A-80F6BA1E0A17}" srcOrd="0" destOrd="0" parTransId="{7F05383A-E56B-4BFA-B164-7710A90D2A06}" sibTransId="{6C0F0830-C074-4BE2-B6F9-9760E58C90B7}"/>
    <dgm:cxn modelId="{6DF7856C-5D51-4C1C-875F-66350CFE8E25}" srcId="{3A38A562-1F61-4008-AEA0-A2267050A12E}" destId="{E4613C4C-51F6-409E-A314-60E76B88BBDB}" srcOrd="1" destOrd="0" parTransId="{04A0AB5F-1D6E-4A6B-943D-E8A5BECEAEAA}" sibTransId="{E0F06413-C351-4590-9B90-31EE83579100}"/>
    <dgm:cxn modelId="{C19B4E4C-2D18-4F44-B403-8362B587FAA2}" type="presOf" srcId="{E4613C4C-51F6-409E-A314-60E76B88BBDB}" destId="{42C60392-8969-4B15-935B-C52BFEA10642}" srcOrd="0" destOrd="1" presId="urn:microsoft.com/office/officeart/2005/8/layout/chevron2"/>
    <dgm:cxn modelId="{87119070-EAEB-4E69-9D6B-F5C65F16DD4E}" srcId="{3A38A562-1F61-4008-AEA0-A2267050A12E}" destId="{A35BD787-F201-4BFE-B9C5-C00E9BC63BB9}" srcOrd="0" destOrd="0" parTransId="{EDFA17D2-BA59-48F4-8A15-3AB45C0BD9A6}" sibTransId="{FDA0DEFD-A24A-4D0B-A43D-276FDC5659FD}"/>
    <dgm:cxn modelId="{B3199EB9-A5C7-422B-AB3B-0280267CF612}" type="presOf" srcId="{B703EC7A-E2C5-41AD-8456-F4631CD49420}" destId="{5FB7BE66-A69C-4794-8690-8BCEFB17A976}" srcOrd="0" destOrd="3" presId="urn:microsoft.com/office/officeart/2005/8/layout/chevron2"/>
    <dgm:cxn modelId="{4A5586B9-DB23-4CEF-8123-987A059D0F9F}" type="presOf" srcId="{94082736-FC48-4AB1-8607-129EC46D24C0}" destId="{D83F463A-3B03-4698-83CF-286B8B92CD50}" srcOrd="0" destOrd="3" presId="urn:microsoft.com/office/officeart/2005/8/layout/chevron2"/>
    <dgm:cxn modelId="{AD7D71F9-DF69-4275-A9DB-DE921C8EA6B9}" srcId="{E49DCA53-957C-4EBC-AF27-1EB130D1BA29}" destId="{D0403CCC-D38B-4E4B-B64B-06EB39353102}" srcOrd="2" destOrd="0" parTransId="{A7737266-2B12-4F04-A6BC-F98AA995E97C}" sibTransId="{A4C7BE13-EE8B-4CF2-8867-D7B10CF8ADFB}"/>
    <dgm:cxn modelId="{16B67CB5-C1D6-4F76-9CDD-9D7B821226C3}" srcId="{3A38A562-1F61-4008-AEA0-A2267050A12E}" destId="{D6211F36-930B-4DB1-8FAB-F2033E1AA7A0}" srcOrd="3" destOrd="0" parTransId="{0E04AACC-6D1B-41D9-92D1-10FBD04803B6}" sibTransId="{B208A573-176B-4105-B945-78C6D1C7BDD5}"/>
    <dgm:cxn modelId="{BBBC88B2-DA6A-49CD-87F3-67D22CDE925F}" srcId="{D0403CCC-D38B-4E4B-B64B-06EB39353102}" destId="{EA2D0A80-35A1-4241-8683-4D0B9FDEC263}" srcOrd="1" destOrd="0" parTransId="{D787BB37-1576-49A1-9E24-8DB3CB847C71}" sibTransId="{074AD65D-7F42-4D24-B5DE-102F1ED9E84B}"/>
    <dgm:cxn modelId="{7A086711-809E-4CEB-B8AE-7F577FD6F7D8}" srcId="{3A38A562-1F61-4008-AEA0-A2267050A12E}" destId="{7B0B2AC4-3586-45FF-A62D-D1F9C4021902}" srcOrd="4" destOrd="0" parTransId="{7C2C6D85-D1F1-4C14-B608-84D4527B3793}" sibTransId="{7B9F41C8-1DE2-4F14-82A6-C804901B82BB}"/>
    <dgm:cxn modelId="{B3E3856D-93CA-4126-86C6-3ADD0AE985C3}" srcId="{D2A12CCB-1E70-4763-AA7E-F08551B89E8E}" destId="{875CF84A-044B-404A-8348-6EA130767337}" srcOrd="1" destOrd="0" parTransId="{A27BF111-2B06-40B4-BF0C-828EBA410509}" sibTransId="{65EE3C4A-9C66-483E-87B9-D46335C04896}"/>
    <dgm:cxn modelId="{70CDD237-887C-409C-AC40-756D7B3E6A3B}" type="presParOf" srcId="{7BF5EBBA-5954-4E04-A564-5B881ED24DAD}" destId="{74A9B9EB-0C54-47A9-BFA1-D31EE42E34EE}" srcOrd="0" destOrd="0" presId="urn:microsoft.com/office/officeart/2005/8/layout/chevron2"/>
    <dgm:cxn modelId="{F1520AB6-9426-4EDB-BBD7-77E146C7AD2E}" type="presParOf" srcId="{74A9B9EB-0C54-47A9-BFA1-D31EE42E34EE}" destId="{862DA039-B007-4BD6-90F9-C13ED9CB42D5}" srcOrd="0" destOrd="0" presId="urn:microsoft.com/office/officeart/2005/8/layout/chevron2"/>
    <dgm:cxn modelId="{6C522AB3-2A19-4919-A672-300551CBB043}" type="presParOf" srcId="{74A9B9EB-0C54-47A9-BFA1-D31EE42E34EE}" destId="{42C60392-8969-4B15-935B-C52BFEA10642}" srcOrd="1" destOrd="0" presId="urn:microsoft.com/office/officeart/2005/8/layout/chevron2"/>
    <dgm:cxn modelId="{C64E3F9B-FF15-48DB-8A23-E1F89C077BFB}" type="presParOf" srcId="{7BF5EBBA-5954-4E04-A564-5B881ED24DAD}" destId="{1B616201-BCCD-49A5-A4F1-F351A7805142}" srcOrd="1" destOrd="0" presId="urn:microsoft.com/office/officeart/2005/8/layout/chevron2"/>
    <dgm:cxn modelId="{4FED36F4-E5DE-42EC-B0ED-99B68BC7851C}" type="presParOf" srcId="{7BF5EBBA-5954-4E04-A564-5B881ED24DAD}" destId="{30AB4756-DC21-4FF5-8EEA-AB13CC41131E}" srcOrd="2" destOrd="0" presId="urn:microsoft.com/office/officeart/2005/8/layout/chevron2"/>
    <dgm:cxn modelId="{0766D1D9-D340-4A36-894A-DE1074761C38}" type="presParOf" srcId="{30AB4756-DC21-4FF5-8EEA-AB13CC41131E}" destId="{D5F6D64E-E622-4DAF-B04A-9FB80247A436}" srcOrd="0" destOrd="0" presId="urn:microsoft.com/office/officeart/2005/8/layout/chevron2"/>
    <dgm:cxn modelId="{2755AA3C-4741-465E-989F-CBE2AE9DAAA9}" type="presParOf" srcId="{30AB4756-DC21-4FF5-8EEA-AB13CC41131E}" destId="{5FB7BE66-A69C-4794-8690-8BCEFB17A976}" srcOrd="1" destOrd="0" presId="urn:microsoft.com/office/officeart/2005/8/layout/chevron2"/>
    <dgm:cxn modelId="{5A8CB384-76BB-47CD-A570-E590A04C13AB}" type="presParOf" srcId="{7BF5EBBA-5954-4E04-A564-5B881ED24DAD}" destId="{64F1F557-82F2-4B32-8F7C-10E9DD86FBA1}" srcOrd="3" destOrd="0" presId="urn:microsoft.com/office/officeart/2005/8/layout/chevron2"/>
    <dgm:cxn modelId="{86ABEE00-7833-4905-A8BA-C346BFDC5C90}" type="presParOf" srcId="{7BF5EBBA-5954-4E04-A564-5B881ED24DAD}" destId="{4BA36767-6E3D-4883-B441-B6D66426C405}" srcOrd="4" destOrd="0" presId="urn:microsoft.com/office/officeart/2005/8/layout/chevron2"/>
    <dgm:cxn modelId="{1B4123DA-88F1-4657-B298-836A848D0AD1}" type="presParOf" srcId="{4BA36767-6E3D-4883-B441-B6D66426C405}" destId="{C55BE615-0017-48BD-A43D-A644FCEB3F81}" srcOrd="0" destOrd="0" presId="urn:microsoft.com/office/officeart/2005/8/layout/chevron2"/>
    <dgm:cxn modelId="{B8CFB896-829E-481F-BDAA-C707D48BA78D}" type="presParOf" srcId="{4BA36767-6E3D-4883-B441-B6D66426C405}" destId="{D83F463A-3B03-4698-83CF-286B8B92CD5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DA039-B007-4BD6-90F9-C13ED9CB42D5}">
      <dsp:nvSpPr>
        <dsp:cNvPr id="0" name=""/>
        <dsp:cNvSpPr/>
      </dsp:nvSpPr>
      <dsp:spPr>
        <a:xfrm rot="5400000">
          <a:off x="-239968" y="454272"/>
          <a:ext cx="1599789" cy="11198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latin typeface="Calibri" pitchFamily="34" charset="0"/>
            </a:rPr>
            <a:t>Welfare Reforms</a:t>
          </a:r>
          <a:endParaRPr lang="en-GB" sz="1400" kern="1200" dirty="0">
            <a:latin typeface="Calibri" pitchFamily="34" charset="0"/>
          </a:endParaRPr>
        </a:p>
      </dsp:txBody>
      <dsp:txXfrm rot="-5400000">
        <a:off x="1" y="774229"/>
        <a:ext cx="1119852" cy="479937"/>
      </dsp:txXfrm>
    </dsp:sp>
    <dsp:sp modelId="{42C60392-8969-4B15-935B-C52BFEA10642}">
      <dsp:nvSpPr>
        <dsp:cNvPr id="0" name=""/>
        <dsp:cNvSpPr/>
      </dsp:nvSpPr>
      <dsp:spPr>
        <a:xfrm rot="5400000">
          <a:off x="3987096" y="-2862706"/>
          <a:ext cx="1459395" cy="71938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Calibri" pitchFamily="34" charset="0"/>
            </a:rPr>
            <a:t>CTRS and bedroom tax from April ‘13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Elements of Social Fund devolved to 1</a:t>
          </a:r>
          <a:r>
            <a:rPr lang="en-GB" sz="1400" kern="1200" baseline="30000" dirty="0" smtClean="0">
              <a:latin typeface="Calibri" pitchFamily="34" charset="0"/>
            </a:rPr>
            <a:t>st</a:t>
          </a:r>
          <a:r>
            <a:rPr lang="en-GB" sz="1400" kern="1200" dirty="0" smtClean="0">
              <a:latin typeface="Calibri" pitchFamily="34" charset="0"/>
            </a:rPr>
            <a:t> tier authorities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Benefits cap from July onwards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CTRS YR 2 (without DCLG transitional grant)</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Housing Credit element of UC paid direct to claimants monthly in arrears</a:t>
          </a:r>
          <a:endParaRPr lang="en-GB" sz="1400" kern="1200" dirty="0">
            <a:latin typeface="Calibri" pitchFamily="34" charset="0"/>
          </a:endParaRPr>
        </a:p>
      </dsp:txBody>
      <dsp:txXfrm rot="-5400000">
        <a:off x="1119852" y="75780"/>
        <a:ext cx="7122642" cy="1316911"/>
      </dsp:txXfrm>
    </dsp:sp>
    <dsp:sp modelId="{D5F6D64E-E622-4DAF-B04A-9FB80247A436}">
      <dsp:nvSpPr>
        <dsp:cNvPr id="0" name=""/>
        <dsp:cNvSpPr/>
      </dsp:nvSpPr>
      <dsp:spPr>
        <a:xfrm rot="5400000">
          <a:off x="-239968" y="1876373"/>
          <a:ext cx="1599789" cy="11198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Increased debt</a:t>
          </a:r>
          <a:endParaRPr lang="en-GB" sz="1400" kern="1200" dirty="0"/>
        </a:p>
      </dsp:txBody>
      <dsp:txXfrm rot="-5400000">
        <a:off x="1" y="2196330"/>
        <a:ext cx="1119852" cy="479937"/>
      </dsp:txXfrm>
    </dsp:sp>
    <dsp:sp modelId="{5FB7BE66-A69C-4794-8690-8BCEFB17A976}">
      <dsp:nvSpPr>
        <dsp:cNvPr id="0" name=""/>
        <dsp:cNvSpPr/>
      </dsp:nvSpPr>
      <dsp:spPr>
        <a:xfrm rot="5400000">
          <a:off x="4196863" y="-1440605"/>
          <a:ext cx="1039863" cy="71938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Calibri" pitchFamily="34" charset="0"/>
            </a:rPr>
            <a:t>Increase in CTax arrears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Increase in rent arrears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Increase in DHPs, s13A applications and Social Fund claims </a:t>
          </a:r>
          <a:endParaRPr lang="en-GB" sz="1400" kern="1200" dirty="0">
            <a:latin typeface="Calibri" pitchFamily="34" charset="0"/>
          </a:endParaRPr>
        </a:p>
      </dsp:txBody>
      <dsp:txXfrm rot="-5400000">
        <a:off x="1119853" y="1687167"/>
        <a:ext cx="7143122" cy="938339"/>
      </dsp:txXfrm>
    </dsp:sp>
    <dsp:sp modelId="{C55BE615-0017-48BD-A43D-A644FCEB3F81}">
      <dsp:nvSpPr>
        <dsp:cNvPr id="0" name=""/>
        <dsp:cNvSpPr/>
      </dsp:nvSpPr>
      <dsp:spPr>
        <a:xfrm rot="5400000">
          <a:off x="-239968" y="3458540"/>
          <a:ext cx="1599789" cy="11198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ts val="600"/>
            </a:spcAft>
          </a:pPr>
          <a:r>
            <a:rPr lang="en-GB" sz="1400" kern="1200" dirty="0" smtClean="0">
              <a:latin typeface="Calibri" pitchFamily="34" charset="0"/>
            </a:rPr>
            <a:t>Customers need</a:t>
          </a:r>
          <a:endParaRPr lang="en-GB" sz="1400" kern="1200" dirty="0">
            <a:latin typeface="Calibri" pitchFamily="34" charset="0"/>
          </a:endParaRPr>
        </a:p>
      </dsp:txBody>
      <dsp:txXfrm rot="-5400000">
        <a:off x="1" y="3778497"/>
        <a:ext cx="1119852" cy="479937"/>
      </dsp:txXfrm>
    </dsp:sp>
    <dsp:sp modelId="{D83F463A-3B03-4698-83CF-286B8B92CD50}">
      <dsp:nvSpPr>
        <dsp:cNvPr id="0" name=""/>
        <dsp:cNvSpPr/>
      </dsp:nvSpPr>
      <dsp:spPr>
        <a:xfrm rot="5400000">
          <a:off x="4036797" y="141560"/>
          <a:ext cx="1359995" cy="71938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Calibri" pitchFamily="34" charset="0"/>
            </a:rPr>
            <a:t>Social Housing of the appropriate size or a regulated private rented sector</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Budgeting support and financial products (jam jar accounts)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A joined-up approach to recovery and discretionary awards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Supported self-service for digital-by-default services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New jobs or increased hours </a:t>
          </a:r>
          <a:endParaRPr lang="en-GB" sz="1400" kern="1200" dirty="0">
            <a:latin typeface="Calibri" pitchFamily="34" charset="0"/>
          </a:endParaRPr>
        </a:p>
      </dsp:txBody>
      <dsp:txXfrm rot="-5400000">
        <a:off x="1119853" y="3124894"/>
        <a:ext cx="7127495" cy="12272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DA039-B007-4BD6-90F9-C13ED9CB42D5}">
      <dsp:nvSpPr>
        <dsp:cNvPr id="0" name=""/>
        <dsp:cNvSpPr/>
      </dsp:nvSpPr>
      <dsp:spPr>
        <a:xfrm rot="5400000">
          <a:off x="-230793" y="438374"/>
          <a:ext cx="1538620" cy="107703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latin typeface="Calibri" pitchFamily="34" charset="0"/>
            </a:rPr>
            <a:t>Challenge </a:t>
          </a:r>
          <a:endParaRPr lang="en-GB" sz="1400" kern="1200" dirty="0">
            <a:latin typeface="Calibri" pitchFamily="34" charset="0"/>
          </a:endParaRPr>
        </a:p>
      </dsp:txBody>
      <dsp:txXfrm rot="-5400000">
        <a:off x="0" y="746098"/>
        <a:ext cx="1077034" cy="461586"/>
      </dsp:txXfrm>
    </dsp:sp>
    <dsp:sp modelId="{42C60392-8969-4B15-935B-C52BFEA10642}">
      <dsp:nvSpPr>
        <dsp:cNvPr id="0" name=""/>
        <dsp:cNvSpPr/>
      </dsp:nvSpPr>
      <dsp:spPr>
        <a:xfrm rot="5400000">
          <a:off x="3993588" y="-2910718"/>
          <a:ext cx="1403595" cy="72367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Calibri" pitchFamily="34" charset="0"/>
            </a:rPr>
            <a:t>No timetable</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Increasing demand and discretionary activity</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Local Support Services Framework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Shortage and uncertainty of funding</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Inconsistent approaches and standards </a:t>
          </a:r>
          <a:endParaRPr lang="en-GB" sz="1400" kern="1200" dirty="0">
            <a:latin typeface="Calibri" pitchFamily="34" charset="0"/>
          </a:endParaRPr>
        </a:p>
      </dsp:txBody>
      <dsp:txXfrm rot="-5400000">
        <a:off x="1077035" y="74353"/>
        <a:ext cx="7168184" cy="1266559"/>
      </dsp:txXfrm>
    </dsp:sp>
    <dsp:sp modelId="{D5F6D64E-E622-4DAF-B04A-9FB80247A436}">
      <dsp:nvSpPr>
        <dsp:cNvPr id="0" name=""/>
        <dsp:cNvSpPr/>
      </dsp:nvSpPr>
      <dsp:spPr>
        <a:xfrm rot="5400000">
          <a:off x="-230793" y="1987564"/>
          <a:ext cx="1538620" cy="107703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Role</a:t>
          </a:r>
          <a:endParaRPr lang="en-GB" sz="1400" kern="1200" dirty="0"/>
        </a:p>
      </dsp:txBody>
      <dsp:txXfrm rot="-5400000">
        <a:off x="0" y="2295288"/>
        <a:ext cx="1077034" cy="461586"/>
      </dsp:txXfrm>
    </dsp:sp>
    <dsp:sp modelId="{5FB7BE66-A69C-4794-8690-8BCEFB17A976}">
      <dsp:nvSpPr>
        <dsp:cNvPr id="0" name=""/>
        <dsp:cNvSpPr/>
      </dsp:nvSpPr>
      <dsp:spPr>
        <a:xfrm rot="5400000">
          <a:off x="4013870" y="-1361528"/>
          <a:ext cx="1363031" cy="72367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Calibri" pitchFamily="34" charset="0"/>
            </a:rPr>
            <a:t>Support for vulnerable customers</a:t>
          </a:r>
          <a:endParaRPr lang="en-GB" sz="1400" kern="1200" dirty="0">
            <a:latin typeface="Calibri" pitchFamily="34" charset="0"/>
          </a:endParaRPr>
        </a:p>
        <a:p>
          <a:pPr marL="228600" lvl="2" indent="-114300" algn="l" defTabSz="622300">
            <a:lnSpc>
              <a:spcPct val="90000"/>
            </a:lnSpc>
            <a:spcBef>
              <a:spcPct val="0"/>
            </a:spcBef>
            <a:spcAft>
              <a:spcPct val="15000"/>
            </a:spcAft>
            <a:buChar char="••"/>
          </a:pPr>
          <a:r>
            <a:rPr lang="en-GB" sz="1400" kern="1200" dirty="0" smtClean="0">
              <a:latin typeface="Calibri" pitchFamily="34" charset="0"/>
            </a:rPr>
            <a:t>F2F, budgeting and finding work </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Increased discretion, managing demand and efficiencies</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Locally tailored but consistent with a national framework</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Customer segmentation for targeted provision  </a:t>
          </a:r>
          <a:endParaRPr lang="en-GB" sz="1400" kern="1200" dirty="0">
            <a:latin typeface="Calibri" pitchFamily="34" charset="0"/>
          </a:endParaRPr>
        </a:p>
      </dsp:txBody>
      <dsp:txXfrm rot="-5400000">
        <a:off x="1077035" y="1641845"/>
        <a:ext cx="7170164" cy="1229955"/>
      </dsp:txXfrm>
    </dsp:sp>
    <dsp:sp modelId="{C55BE615-0017-48BD-A43D-A644FCEB3F81}">
      <dsp:nvSpPr>
        <dsp:cNvPr id="0" name=""/>
        <dsp:cNvSpPr/>
      </dsp:nvSpPr>
      <dsp:spPr>
        <a:xfrm rot="5400000">
          <a:off x="-230793" y="3509236"/>
          <a:ext cx="1538620" cy="107703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ts val="600"/>
            </a:spcAft>
          </a:pPr>
          <a:r>
            <a:rPr lang="en-GB" sz="1400" kern="1200" dirty="0" smtClean="0">
              <a:latin typeface="Calibri" pitchFamily="34" charset="0"/>
            </a:rPr>
            <a:t>LAs need</a:t>
          </a:r>
          <a:endParaRPr lang="en-GB" sz="1400" kern="1200" dirty="0">
            <a:latin typeface="Calibri" pitchFamily="34" charset="0"/>
          </a:endParaRPr>
        </a:p>
      </dsp:txBody>
      <dsp:txXfrm rot="-5400000">
        <a:off x="0" y="3816960"/>
        <a:ext cx="1077034" cy="461586"/>
      </dsp:txXfrm>
    </dsp:sp>
    <dsp:sp modelId="{D83F463A-3B03-4698-83CF-286B8B92CD50}">
      <dsp:nvSpPr>
        <dsp:cNvPr id="0" name=""/>
        <dsp:cNvSpPr/>
      </dsp:nvSpPr>
      <dsp:spPr>
        <a:xfrm rot="5400000">
          <a:off x="4041388" y="160143"/>
          <a:ext cx="1307995" cy="72367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Calibri" pitchFamily="34" charset="0"/>
            </a:rPr>
            <a:t>Varying states of readiness </a:t>
          </a:r>
          <a:endParaRPr lang="en-GB" sz="1400" kern="1200" dirty="0">
            <a:latin typeface="Calibri" pitchFamily="34" charset="0"/>
          </a:endParaRPr>
        </a:p>
        <a:p>
          <a:pPr marL="228600" lvl="2" indent="-114300" algn="l" defTabSz="622300">
            <a:lnSpc>
              <a:spcPct val="90000"/>
            </a:lnSpc>
            <a:spcBef>
              <a:spcPct val="0"/>
            </a:spcBef>
            <a:spcAft>
              <a:spcPct val="15000"/>
            </a:spcAft>
            <a:buChar char="••"/>
          </a:pPr>
          <a:r>
            <a:rPr lang="en-GB" sz="1400" kern="1200" dirty="0" smtClean="0">
              <a:latin typeface="Calibri" pitchFamily="34" charset="0"/>
            </a:rPr>
            <a:t>50% have caseloads &lt;20,000</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Confirmation of UC timetable, delivery model, LA role and funding arrangements</a:t>
          </a:r>
          <a:endParaRPr lang="en-GB" sz="1400" kern="1200" dirty="0">
            <a:latin typeface="Calibri" pitchFamily="34" charset="0"/>
          </a:endParaRPr>
        </a:p>
        <a:p>
          <a:pPr marL="114300" lvl="1" indent="-114300" algn="l" defTabSz="622300">
            <a:lnSpc>
              <a:spcPct val="90000"/>
            </a:lnSpc>
            <a:spcBef>
              <a:spcPct val="0"/>
            </a:spcBef>
            <a:spcAft>
              <a:spcPct val="15000"/>
            </a:spcAft>
            <a:buChar char="••"/>
          </a:pPr>
          <a:r>
            <a:rPr lang="en-GB" sz="1400" kern="1200" dirty="0" smtClean="0">
              <a:latin typeface="Calibri" pitchFamily="34" charset="0"/>
            </a:rPr>
            <a:t>Resilience to deal with diminishing caseloads and residual activity</a:t>
          </a:r>
          <a:endParaRPr lang="en-GB" sz="1400" kern="1200" dirty="0">
            <a:latin typeface="Calibri" pitchFamily="34" charset="0"/>
          </a:endParaRPr>
        </a:p>
      </dsp:txBody>
      <dsp:txXfrm rot="-5400000">
        <a:off x="1077035" y="3188348"/>
        <a:ext cx="7172851" cy="118029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510" tIns="46255" rIns="92510" bIns="46255" numCol="1" anchor="t" anchorCtr="0" compatLnSpc="1">
            <a:prstTxWarp prst="textNoShape">
              <a:avLst/>
            </a:prstTxWarp>
          </a:bodyPr>
          <a:lstStyle>
            <a:lvl1pPr>
              <a:defRPr sz="1200" b="0" i="0"/>
            </a:lvl1pPr>
          </a:lstStyle>
          <a:p>
            <a:pPr>
              <a:defRPr/>
            </a:pPr>
            <a:endParaRPr lang="en-GB" dirty="0"/>
          </a:p>
        </p:txBody>
      </p:sp>
      <p:sp>
        <p:nvSpPr>
          <p:cNvPr id="51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2510" tIns="46255" rIns="92510" bIns="46255" numCol="1" anchor="t" anchorCtr="0" compatLnSpc="1">
            <a:prstTxWarp prst="textNoShape">
              <a:avLst/>
            </a:prstTxWarp>
          </a:bodyPr>
          <a:lstStyle>
            <a:lvl1pPr algn="r">
              <a:defRPr sz="1200" b="0" i="0"/>
            </a:lvl1pPr>
          </a:lstStyle>
          <a:p>
            <a:pPr>
              <a:defRPr/>
            </a:pPr>
            <a:endParaRPr lang="en-GB" dirty="0"/>
          </a:p>
        </p:txBody>
      </p:sp>
      <p:sp>
        <p:nvSpPr>
          <p:cNvPr id="512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2510" tIns="46255" rIns="92510" bIns="46255" numCol="1" anchor="b" anchorCtr="0" compatLnSpc="1">
            <a:prstTxWarp prst="textNoShape">
              <a:avLst/>
            </a:prstTxWarp>
          </a:bodyPr>
          <a:lstStyle>
            <a:lvl1pPr>
              <a:defRPr sz="1200" b="0" i="0"/>
            </a:lvl1pPr>
          </a:lstStyle>
          <a:p>
            <a:pPr>
              <a:defRPr/>
            </a:pPr>
            <a:endParaRPr lang="en-GB" dirty="0"/>
          </a:p>
        </p:txBody>
      </p:sp>
      <p:sp>
        <p:nvSpPr>
          <p:cNvPr id="5125"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2510" tIns="46255" rIns="92510" bIns="46255" numCol="1" anchor="b" anchorCtr="0" compatLnSpc="1">
            <a:prstTxWarp prst="textNoShape">
              <a:avLst/>
            </a:prstTxWarp>
          </a:bodyPr>
          <a:lstStyle>
            <a:lvl1pPr algn="r">
              <a:defRPr sz="1200" b="0" i="0"/>
            </a:lvl1pPr>
          </a:lstStyle>
          <a:p>
            <a:pPr>
              <a:defRPr/>
            </a:pPr>
            <a:fld id="{F6E4C7DB-D118-4184-B04F-F6A15D585C67}" type="slidenum">
              <a:rPr lang="en-GB"/>
              <a:pPr>
                <a:defRPr/>
              </a:pPr>
              <a:t>‹#›</a:t>
            </a:fld>
            <a:endParaRPr lang="en-GB" dirty="0"/>
          </a:p>
        </p:txBody>
      </p:sp>
    </p:spTree>
    <p:extLst>
      <p:ext uri="{BB962C8B-B14F-4D97-AF65-F5344CB8AC3E}">
        <p14:creationId xmlns:p14="http://schemas.microsoft.com/office/powerpoint/2010/main" val="123772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510" tIns="46255" rIns="92510" bIns="46255" numCol="1" anchor="t" anchorCtr="0" compatLnSpc="1">
            <a:prstTxWarp prst="textNoShape">
              <a:avLst/>
            </a:prstTxWarp>
          </a:bodyPr>
          <a:lstStyle>
            <a:lvl1pPr>
              <a:defRPr sz="1200" b="0" i="0"/>
            </a:lvl1pPr>
          </a:lstStyle>
          <a:p>
            <a:pPr>
              <a:defRPr/>
            </a:pPr>
            <a:endParaRPr lang="en-GB" dirty="0"/>
          </a:p>
        </p:txBody>
      </p:sp>
      <p:sp>
        <p:nvSpPr>
          <p:cNvPr id="1024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510" tIns="46255" rIns="92510" bIns="46255" numCol="1" anchor="t" anchorCtr="0" compatLnSpc="1">
            <a:prstTxWarp prst="textNoShape">
              <a:avLst/>
            </a:prstTxWarp>
          </a:bodyPr>
          <a:lstStyle>
            <a:lvl1pPr algn="r">
              <a:defRPr sz="1200" b="0" i="0"/>
            </a:lvl1pPr>
          </a:lstStyle>
          <a:p>
            <a:pPr>
              <a:defRPr/>
            </a:pPr>
            <a:endParaRPr lang="en-GB" dirty="0"/>
          </a:p>
        </p:txBody>
      </p:sp>
      <p:sp>
        <p:nvSpPr>
          <p:cNvPr id="13316" name="Rectangle 4"/>
          <p:cNvSpPr>
            <a:spLocks noGrp="1" noRot="1" noChangeAspect="1" noChangeArrowheads="1" noTextEdit="1"/>
          </p:cNvSpPr>
          <p:nvPr>
            <p:ph type="sldImg" idx="2"/>
          </p:nvPr>
        </p:nvSpPr>
        <p:spPr bwMode="auto">
          <a:xfrm>
            <a:off x="915988" y="744538"/>
            <a:ext cx="4967287" cy="372427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2510" tIns="46255" rIns="92510" bIns="4625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510" tIns="46255" rIns="92510" bIns="46255" numCol="1" anchor="b" anchorCtr="0" compatLnSpc="1">
            <a:prstTxWarp prst="textNoShape">
              <a:avLst/>
            </a:prstTxWarp>
          </a:bodyPr>
          <a:lstStyle>
            <a:lvl1pPr>
              <a:defRPr sz="1200" b="0" i="0"/>
            </a:lvl1pPr>
          </a:lstStyle>
          <a:p>
            <a:pPr>
              <a:defRPr/>
            </a:pPr>
            <a:endParaRPr lang="en-GB" dirty="0"/>
          </a:p>
        </p:txBody>
      </p:sp>
      <p:sp>
        <p:nvSpPr>
          <p:cNvPr id="1024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510" tIns="46255" rIns="92510" bIns="46255" numCol="1" anchor="b" anchorCtr="0" compatLnSpc="1">
            <a:prstTxWarp prst="textNoShape">
              <a:avLst/>
            </a:prstTxWarp>
          </a:bodyPr>
          <a:lstStyle>
            <a:lvl1pPr algn="r">
              <a:defRPr sz="1200" b="0" i="0"/>
            </a:lvl1pPr>
          </a:lstStyle>
          <a:p>
            <a:pPr>
              <a:defRPr/>
            </a:pPr>
            <a:fld id="{8316DC10-02E2-4183-B3DA-0E09A46AB2F4}" type="slidenum">
              <a:rPr lang="en-GB"/>
              <a:pPr>
                <a:defRPr/>
              </a:pPr>
              <a:t>‹#›</a:t>
            </a:fld>
            <a:endParaRPr lang="en-GB" dirty="0"/>
          </a:p>
        </p:txBody>
      </p:sp>
    </p:spTree>
    <p:extLst>
      <p:ext uri="{BB962C8B-B14F-4D97-AF65-F5344CB8AC3E}">
        <p14:creationId xmlns:p14="http://schemas.microsoft.com/office/powerpoint/2010/main" val="141655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468313" y="476250"/>
            <a:ext cx="8207375" cy="5373688"/>
          </a:xfrm>
          <a:prstGeom prst="rect">
            <a:avLst/>
          </a:prstGeom>
          <a:solidFill>
            <a:srgbClr val="004E73"/>
          </a:solidFill>
          <a:ln w="76200">
            <a:solidFill>
              <a:schemeClr val="tx1"/>
            </a:solidFill>
            <a:miter lim="800000"/>
            <a:headEnd/>
            <a:tailEnd/>
          </a:ln>
          <a:effectLst/>
        </p:spPr>
        <p:txBody>
          <a:bodyPr wrap="none" anchor="ctr"/>
          <a:lstStyle/>
          <a:p>
            <a:pPr>
              <a:defRPr/>
            </a:pPr>
            <a:endParaRPr lang="en-GB" dirty="0"/>
          </a:p>
        </p:txBody>
      </p:sp>
      <p:pic>
        <p:nvPicPr>
          <p:cNvPr id="5" name="Picture 13" descr="Capita_cmyk"/>
          <p:cNvPicPr>
            <a:picLocks noChangeAspect="1" noChangeArrowheads="1"/>
          </p:cNvPicPr>
          <p:nvPr userDrawn="1"/>
        </p:nvPicPr>
        <p:blipFill>
          <a:blip r:embed="rId2"/>
          <a:srcRect/>
          <a:stretch>
            <a:fillRect/>
          </a:stretch>
        </p:blipFill>
        <p:spPr bwMode="auto">
          <a:xfrm>
            <a:off x="425450" y="6238875"/>
            <a:ext cx="1554163" cy="322263"/>
          </a:xfrm>
          <a:prstGeom prst="rect">
            <a:avLst/>
          </a:prstGeom>
          <a:noFill/>
          <a:ln w="9525">
            <a:noFill/>
            <a:miter lim="800000"/>
            <a:headEnd/>
            <a:tailEnd/>
          </a:ln>
        </p:spPr>
      </p:pic>
      <p:sp>
        <p:nvSpPr>
          <p:cNvPr id="11267" name="Rectangle 3"/>
          <p:cNvSpPr>
            <a:spLocks noGrp="1" noChangeArrowheads="1"/>
          </p:cNvSpPr>
          <p:nvPr>
            <p:ph type="ctrTitle"/>
          </p:nvPr>
        </p:nvSpPr>
        <p:spPr>
          <a:xfrm>
            <a:off x="684213" y="1211263"/>
            <a:ext cx="6191250" cy="2593975"/>
          </a:xfrm>
          <a:noFill/>
        </p:spPr>
        <p:txBody>
          <a:bodyPr anchor="t"/>
          <a:lstStyle>
            <a:lvl1pPr>
              <a:defRPr sz="4000"/>
            </a:lvl1pPr>
          </a:lstStyle>
          <a:p>
            <a:r>
              <a:rPr lang="en-GB"/>
              <a:t>Click to edit Master title style</a:t>
            </a:r>
          </a:p>
        </p:txBody>
      </p:sp>
      <p:sp>
        <p:nvSpPr>
          <p:cNvPr id="11268" name="Rectangle 4"/>
          <p:cNvSpPr>
            <a:spLocks noGrp="1" noChangeArrowheads="1"/>
          </p:cNvSpPr>
          <p:nvPr>
            <p:ph type="subTitle" idx="1"/>
          </p:nvPr>
        </p:nvSpPr>
        <p:spPr>
          <a:xfrm>
            <a:off x="712788" y="2613025"/>
            <a:ext cx="6400800" cy="815975"/>
          </a:xfrm>
        </p:spPr>
        <p:txBody>
          <a:bodyPr anchor="b"/>
          <a:lstStyle>
            <a:lvl1pPr marL="0" indent="0">
              <a:buFont typeface="Wingdings" pitchFamily="2" charset="2"/>
              <a:buNone/>
              <a:defRPr sz="2000" b="1">
                <a:solidFill>
                  <a:schemeClr val="bg1"/>
                </a:solidFill>
              </a:defRPr>
            </a:lvl1pPr>
          </a:lstStyle>
          <a:p>
            <a:r>
              <a:rPr lang="en-GB"/>
              <a:t>Click to edit Master subtitle style</a:t>
            </a:r>
          </a:p>
        </p:txBody>
      </p:sp>
      <p:sp>
        <p:nvSpPr>
          <p:cNvPr id="6" name="Rectangle 5"/>
          <p:cNvSpPr>
            <a:spLocks noGrp="1" noChangeArrowheads="1"/>
          </p:cNvSpPr>
          <p:nvPr>
            <p:ph type="dt" sz="half" idx="10"/>
          </p:nvPr>
        </p:nvSpPr>
        <p:spPr/>
        <p:txBody>
          <a:bodyPr/>
          <a:lstStyle>
            <a:lvl1pPr>
              <a:defRPr/>
            </a:lvl1pPr>
          </a:lstStyle>
          <a:p>
            <a:pPr>
              <a:defRPr/>
            </a:pPr>
            <a:endParaRPr lang="en-GB" dirty="0"/>
          </a:p>
        </p:txBody>
      </p:sp>
      <p:sp>
        <p:nvSpPr>
          <p:cNvPr id="7" name="Rectangle 6"/>
          <p:cNvSpPr>
            <a:spLocks noGrp="1" noChangeArrowheads="1"/>
          </p:cNvSpPr>
          <p:nvPr>
            <p:ph type="ftr" sz="quarter" idx="11"/>
          </p:nvPr>
        </p:nvSpPr>
        <p:spPr/>
        <p:txBody>
          <a:bodyPr/>
          <a:lstStyle>
            <a:lvl1pPr>
              <a:defRPr/>
            </a:lvl1pPr>
          </a:lstStyle>
          <a:p>
            <a:pPr>
              <a:defRPr/>
            </a:pPr>
            <a:endParaRPr lang="en-GB" dirty="0"/>
          </a:p>
        </p:txBody>
      </p:sp>
      <p:sp>
        <p:nvSpPr>
          <p:cNvPr id="8" name="Rectangle 7"/>
          <p:cNvSpPr>
            <a:spLocks noGrp="1" noChangeArrowheads="1"/>
          </p:cNvSpPr>
          <p:nvPr>
            <p:ph type="sldNum" sz="quarter" idx="12"/>
          </p:nvPr>
        </p:nvSpPr>
        <p:spPr/>
        <p:txBody>
          <a:bodyPr/>
          <a:lstStyle>
            <a:lvl1pPr>
              <a:defRPr/>
            </a:lvl1pPr>
          </a:lstStyle>
          <a:p>
            <a:pPr>
              <a:defRPr/>
            </a:pPr>
            <a:fld id="{F76A42FC-24D3-40F8-A2FC-9BE63FB8B809}"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8AE2CE51-4D13-418B-8B57-2BBE4CE95A70}"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2725" y="404813"/>
            <a:ext cx="2185988" cy="5545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404813"/>
            <a:ext cx="6410325" cy="5545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EBDE0A7C-9313-4DE9-B465-C7DB059C1863}"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404813"/>
            <a:ext cx="8748713" cy="649287"/>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846263"/>
            <a:ext cx="7775575" cy="1974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84213" y="3973513"/>
            <a:ext cx="7775575" cy="1976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631D4D7-CADF-4D3A-AA2E-F878427932D5}"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04813"/>
            <a:ext cx="8748713" cy="649287"/>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846263"/>
            <a:ext cx="3811587" cy="4103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46263"/>
            <a:ext cx="3811588" cy="4103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3EB0C37-8EC2-45FE-80E7-FFB078421962}" type="slidenum">
              <a:rPr lang="en-GB"/>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404813"/>
            <a:ext cx="8748713" cy="5545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8673901-F76C-489D-A3D1-D04E6EB429B5}"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468313" y="476250"/>
            <a:ext cx="8207375" cy="5446713"/>
          </a:xfrm>
          <a:prstGeom prst="rect">
            <a:avLst/>
          </a:prstGeom>
          <a:solidFill>
            <a:srgbClr val="F99F00"/>
          </a:solidFill>
          <a:ln w="76200">
            <a:solidFill>
              <a:schemeClr val="tx1"/>
            </a:solidFill>
            <a:miter lim="800000"/>
            <a:headEnd/>
            <a:tailEnd/>
          </a:ln>
          <a:effectLst/>
        </p:spPr>
        <p:txBody>
          <a:bodyPr wrap="none" anchor="ctr"/>
          <a:lstStyle/>
          <a:p>
            <a:pPr>
              <a:defRPr/>
            </a:pPr>
            <a:endParaRPr lang="en-GB" dirty="0"/>
          </a:p>
        </p:txBody>
      </p:sp>
      <p:sp>
        <p:nvSpPr>
          <p:cNvPr id="5" name="Text Box 10"/>
          <p:cNvSpPr txBox="1">
            <a:spLocks noChangeArrowheads="1"/>
          </p:cNvSpPr>
          <p:nvPr userDrawn="1"/>
        </p:nvSpPr>
        <p:spPr bwMode="auto">
          <a:xfrm>
            <a:off x="755650" y="5013325"/>
            <a:ext cx="7724775" cy="647700"/>
          </a:xfrm>
          <a:prstGeom prst="rect">
            <a:avLst/>
          </a:prstGeom>
          <a:noFill/>
          <a:ln w="9525">
            <a:noFill/>
            <a:miter lim="800000"/>
            <a:headEnd/>
            <a:tailEnd/>
          </a:ln>
          <a:effectLst/>
        </p:spPr>
        <p:txBody>
          <a:bodyPr anchor="b"/>
          <a:lstStyle/>
          <a:p>
            <a:pPr>
              <a:defRPr/>
            </a:pPr>
            <a:endParaRPr lang="en-US" b="0" i="0" dirty="0">
              <a:solidFill>
                <a:schemeClr val="bg1"/>
              </a:solidFill>
            </a:endParaRPr>
          </a:p>
        </p:txBody>
      </p:sp>
      <p:pic>
        <p:nvPicPr>
          <p:cNvPr id="6" name="Picture 11" descr="Capita_cmyk"/>
          <p:cNvPicPr>
            <a:picLocks noChangeAspect="1" noChangeArrowheads="1"/>
          </p:cNvPicPr>
          <p:nvPr userDrawn="1"/>
        </p:nvPicPr>
        <p:blipFill>
          <a:blip r:embed="rId2"/>
          <a:srcRect/>
          <a:stretch>
            <a:fillRect/>
          </a:stretch>
        </p:blipFill>
        <p:spPr bwMode="auto">
          <a:xfrm>
            <a:off x="425450" y="6238875"/>
            <a:ext cx="1554163" cy="322263"/>
          </a:xfrm>
          <a:prstGeom prst="rect">
            <a:avLst/>
          </a:prstGeom>
          <a:noFill/>
          <a:ln w="9525">
            <a:noFill/>
            <a:miter lim="800000"/>
            <a:headEnd/>
            <a:tailEnd/>
          </a:ln>
        </p:spPr>
      </p:pic>
      <p:sp>
        <p:nvSpPr>
          <p:cNvPr id="51203" name="Rectangle 3"/>
          <p:cNvSpPr>
            <a:spLocks noGrp="1" noChangeArrowheads="1"/>
          </p:cNvSpPr>
          <p:nvPr>
            <p:ph type="ctrTitle"/>
          </p:nvPr>
        </p:nvSpPr>
        <p:spPr>
          <a:solidFill>
            <a:schemeClr val="bg1"/>
          </a:solidFill>
        </p:spPr>
        <p:txBody>
          <a:bodyPr/>
          <a:lstStyle>
            <a:lvl1pPr>
              <a:defRPr>
                <a:solidFill>
                  <a:srgbClr val="F99F00"/>
                </a:solidFill>
              </a:defRPr>
            </a:lvl1pPr>
          </a:lstStyle>
          <a:p>
            <a:r>
              <a:rPr lang="en-GB"/>
              <a:t>Click to edit Master title style</a:t>
            </a:r>
          </a:p>
        </p:txBody>
      </p:sp>
      <p:sp>
        <p:nvSpPr>
          <p:cNvPr id="51204" name="Rectangle 4"/>
          <p:cNvSpPr>
            <a:spLocks noGrp="1" noChangeArrowheads="1"/>
          </p:cNvSpPr>
          <p:nvPr>
            <p:ph type="subTitle" idx="1"/>
          </p:nvPr>
        </p:nvSpPr>
        <p:spPr>
          <a:xfrm>
            <a:off x="684213" y="1557338"/>
            <a:ext cx="7775575" cy="647700"/>
          </a:xfrm>
        </p:spPr>
        <p:txBody>
          <a:bodyPr/>
          <a:lstStyle>
            <a:lvl1pPr marL="0" indent="0">
              <a:buFont typeface="Wingdings" pitchFamily="2" charset="2"/>
              <a:buNone/>
              <a:defRPr b="1">
                <a:solidFill>
                  <a:schemeClr val="bg1"/>
                </a:solidFill>
              </a:defRPr>
            </a:lvl1pPr>
          </a:lstStyle>
          <a:p>
            <a:r>
              <a:rPr lang="en-GB"/>
              <a:t>Click to edit Master subtitle style</a:t>
            </a:r>
          </a:p>
        </p:txBody>
      </p:sp>
      <p:sp>
        <p:nvSpPr>
          <p:cNvPr id="7" name="Rectangle 5"/>
          <p:cNvSpPr>
            <a:spLocks noGrp="1" noChangeArrowheads="1"/>
          </p:cNvSpPr>
          <p:nvPr>
            <p:ph type="dt" sz="half" idx="10"/>
          </p:nvPr>
        </p:nvSpPr>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p:txBody>
          <a:bodyPr/>
          <a:lstStyle>
            <a:lvl1pPr>
              <a:defRPr/>
            </a:lvl1pPr>
          </a:lstStyle>
          <a:p>
            <a:pPr>
              <a:defRPr/>
            </a:pPr>
            <a:endParaRPr lang="en-GB" dirty="0"/>
          </a:p>
        </p:txBody>
      </p:sp>
      <p:sp>
        <p:nvSpPr>
          <p:cNvPr id="9" name="Rectangle 7"/>
          <p:cNvSpPr>
            <a:spLocks noGrp="1" noChangeArrowheads="1"/>
          </p:cNvSpPr>
          <p:nvPr>
            <p:ph type="sldNum" sz="quarter" idx="12"/>
          </p:nvPr>
        </p:nvSpPr>
        <p:spPr/>
        <p:txBody>
          <a:bodyPr/>
          <a:lstStyle>
            <a:lvl1pPr>
              <a:defRPr/>
            </a:lvl1pPr>
          </a:lstStyle>
          <a:p>
            <a:pPr>
              <a:defRPr/>
            </a:pPr>
            <a:fld id="{76C2E4DC-5B49-4B9C-AEE6-F83FA89BE749}"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22664BD5-B02E-43C1-80C6-215E8D324D95}"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951DA897-755C-41C9-B0A9-2169E8EA2569}"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846263"/>
            <a:ext cx="3811587"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46263"/>
            <a:ext cx="3811588"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472C9D97-6575-4F87-8A7B-AA086D4ED5A3}"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7"/>
          <p:cNvSpPr>
            <a:spLocks noGrp="1" noChangeArrowheads="1"/>
          </p:cNvSpPr>
          <p:nvPr>
            <p:ph type="sldNum" sz="quarter" idx="12"/>
          </p:nvPr>
        </p:nvSpPr>
        <p:spPr>
          <a:ln/>
        </p:spPr>
        <p:txBody>
          <a:bodyPr/>
          <a:lstStyle>
            <a:lvl1pPr>
              <a:defRPr/>
            </a:lvl1pPr>
          </a:lstStyle>
          <a:p>
            <a:pPr>
              <a:defRPr/>
            </a:pPr>
            <a:fld id="{0B3E4C1E-CE2A-4ECB-BF47-84ACF07DCBE1}"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3F8380B6-F4E1-4B11-9D80-B886BED01289}"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7"/>
          <p:cNvSpPr>
            <a:spLocks noGrp="1" noChangeArrowheads="1"/>
          </p:cNvSpPr>
          <p:nvPr>
            <p:ph type="sldNum" sz="quarter" idx="12"/>
          </p:nvPr>
        </p:nvSpPr>
        <p:spPr>
          <a:ln/>
        </p:spPr>
        <p:txBody>
          <a:bodyPr/>
          <a:lstStyle>
            <a:lvl1pPr>
              <a:defRPr/>
            </a:lvl1pPr>
          </a:lstStyle>
          <a:p>
            <a:pPr>
              <a:defRPr/>
            </a:pPr>
            <a:fld id="{054DD211-9499-4BE6-9103-2602CF63AF7A}"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7"/>
          <p:cNvSpPr>
            <a:spLocks noGrp="1" noChangeArrowheads="1"/>
          </p:cNvSpPr>
          <p:nvPr>
            <p:ph type="sldNum" sz="quarter" idx="12"/>
          </p:nvPr>
        </p:nvSpPr>
        <p:spPr>
          <a:ln/>
        </p:spPr>
        <p:txBody>
          <a:bodyPr/>
          <a:lstStyle>
            <a:lvl1pPr>
              <a:defRPr/>
            </a:lvl1pPr>
          </a:lstStyle>
          <a:p>
            <a:pPr>
              <a:defRPr/>
            </a:pPr>
            <a:fld id="{0DA2B683-964C-4ED2-8265-789521E05674}"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3CFBB1A6-3B98-41A7-B76C-37A787EDAED8}" type="slidenum">
              <a:rPr lang="en-GB"/>
              <a:pPr>
                <a:defRPr/>
              </a:pPr>
              <a:t>‹#›</a:t>
            </a:fld>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9FFD7861-C4CD-4629-9344-5A9F2FF58D20}" type="slidenum">
              <a:rPr lang="en-GB"/>
              <a:pPr>
                <a:defRPr/>
              </a:pPr>
              <a:t>‹#›</a:t>
            </a:fld>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72732F60-44BE-4099-B27D-AF046A81038F}" type="slidenum">
              <a:rPr lang="en-GB"/>
              <a:pPr>
                <a:defRPr/>
              </a:pPr>
              <a:t>‹#›</a:t>
            </a:fld>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92150"/>
            <a:ext cx="1943100"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692150"/>
            <a:ext cx="5680075"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07D27C51-3CEB-44BC-8DC4-2A1E7246EB16}" type="slidenum">
              <a:rPr lang="en-GB"/>
              <a:pPr>
                <a:defRPr/>
              </a:pPr>
              <a:t>‹#›</a:t>
            </a:fld>
            <a:endParaRPr lang="en-GB"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468313" y="476250"/>
            <a:ext cx="8207375" cy="5446713"/>
          </a:xfrm>
          <a:prstGeom prst="rect">
            <a:avLst/>
          </a:prstGeom>
          <a:solidFill>
            <a:srgbClr val="3EB1F1"/>
          </a:solidFill>
          <a:ln w="76200">
            <a:solidFill>
              <a:schemeClr val="tx1"/>
            </a:solidFill>
            <a:miter lim="800000"/>
            <a:headEnd/>
            <a:tailEnd/>
          </a:ln>
          <a:effectLst/>
        </p:spPr>
        <p:txBody>
          <a:bodyPr wrap="none" anchor="ctr"/>
          <a:lstStyle/>
          <a:p>
            <a:pPr>
              <a:defRPr/>
            </a:pPr>
            <a:endParaRPr lang="en-GB" dirty="0"/>
          </a:p>
        </p:txBody>
      </p:sp>
      <p:sp>
        <p:nvSpPr>
          <p:cNvPr id="5" name="Text Box 9"/>
          <p:cNvSpPr txBox="1">
            <a:spLocks noChangeArrowheads="1"/>
          </p:cNvSpPr>
          <p:nvPr userDrawn="1"/>
        </p:nvSpPr>
        <p:spPr bwMode="auto">
          <a:xfrm>
            <a:off x="755650" y="5013325"/>
            <a:ext cx="7724775" cy="647700"/>
          </a:xfrm>
          <a:prstGeom prst="rect">
            <a:avLst/>
          </a:prstGeom>
          <a:noFill/>
          <a:ln w="9525">
            <a:noFill/>
            <a:miter lim="800000"/>
            <a:headEnd/>
            <a:tailEnd/>
          </a:ln>
          <a:effectLst/>
        </p:spPr>
        <p:txBody>
          <a:bodyPr anchor="b"/>
          <a:lstStyle/>
          <a:p>
            <a:pPr>
              <a:defRPr/>
            </a:pPr>
            <a:endParaRPr lang="en-US" b="0" i="0" dirty="0">
              <a:solidFill>
                <a:schemeClr val="bg1"/>
              </a:solidFill>
            </a:endParaRPr>
          </a:p>
        </p:txBody>
      </p:sp>
      <p:pic>
        <p:nvPicPr>
          <p:cNvPr id="6" name="Picture 10" descr="Capita_cmyk"/>
          <p:cNvPicPr>
            <a:picLocks noChangeAspect="1" noChangeArrowheads="1"/>
          </p:cNvPicPr>
          <p:nvPr userDrawn="1"/>
        </p:nvPicPr>
        <p:blipFill>
          <a:blip r:embed="rId2"/>
          <a:srcRect/>
          <a:stretch>
            <a:fillRect/>
          </a:stretch>
        </p:blipFill>
        <p:spPr bwMode="auto">
          <a:xfrm>
            <a:off x="425450" y="6238875"/>
            <a:ext cx="1554163" cy="322263"/>
          </a:xfrm>
          <a:prstGeom prst="rect">
            <a:avLst/>
          </a:prstGeom>
          <a:noFill/>
          <a:ln w="9525">
            <a:noFill/>
            <a:miter lim="800000"/>
            <a:headEnd/>
            <a:tailEnd/>
          </a:ln>
        </p:spPr>
      </p:pic>
      <p:sp>
        <p:nvSpPr>
          <p:cNvPr id="92163" name="Rectangle 3"/>
          <p:cNvSpPr>
            <a:spLocks noGrp="1" noChangeArrowheads="1"/>
          </p:cNvSpPr>
          <p:nvPr>
            <p:ph type="ctrTitle"/>
          </p:nvPr>
        </p:nvSpPr>
        <p:spPr>
          <a:solidFill>
            <a:schemeClr val="bg1"/>
          </a:solidFill>
        </p:spPr>
        <p:txBody>
          <a:bodyPr/>
          <a:lstStyle>
            <a:lvl1pPr>
              <a:defRPr>
                <a:solidFill>
                  <a:srgbClr val="3EB1F1"/>
                </a:solidFill>
              </a:defRPr>
            </a:lvl1pPr>
          </a:lstStyle>
          <a:p>
            <a:r>
              <a:rPr lang="en-GB"/>
              <a:t>Click to edit Master title style</a:t>
            </a:r>
          </a:p>
        </p:txBody>
      </p:sp>
      <p:sp>
        <p:nvSpPr>
          <p:cNvPr id="92164" name="Rectangle 4"/>
          <p:cNvSpPr>
            <a:spLocks noGrp="1" noChangeArrowheads="1"/>
          </p:cNvSpPr>
          <p:nvPr>
            <p:ph type="subTitle" idx="1"/>
          </p:nvPr>
        </p:nvSpPr>
        <p:spPr>
          <a:xfrm>
            <a:off x="684213" y="1557338"/>
            <a:ext cx="7775575" cy="647700"/>
          </a:xfrm>
        </p:spPr>
        <p:txBody>
          <a:bodyPr/>
          <a:lstStyle>
            <a:lvl1pPr marL="0" indent="0">
              <a:buFont typeface="Wingdings" pitchFamily="2" charset="2"/>
              <a:buNone/>
              <a:defRPr b="1">
                <a:solidFill>
                  <a:schemeClr val="bg1"/>
                </a:solidFill>
              </a:defRPr>
            </a:lvl1pPr>
          </a:lstStyle>
          <a:p>
            <a:r>
              <a:rPr lang="en-GB"/>
              <a:t>Click to edit Master subtitle style</a:t>
            </a:r>
          </a:p>
        </p:txBody>
      </p:sp>
      <p:sp>
        <p:nvSpPr>
          <p:cNvPr id="7" name="Rectangle 5"/>
          <p:cNvSpPr>
            <a:spLocks noGrp="1" noChangeArrowheads="1"/>
          </p:cNvSpPr>
          <p:nvPr>
            <p:ph type="dt" sz="half" idx="10"/>
          </p:nvPr>
        </p:nvSpPr>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p:txBody>
          <a:bodyPr/>
          <a:lstStyle>
            <a:lvl1pPr>
              <a:defRPr/>
            </a:lvl1pPr>
          </a:lstStyle>
          <a:p>
            <a:pPr>
              <a:defRPr/>
            </a:pPr>
            <a:endParaRPr lang="en-GB" dirty="0"/>
          </a:p>
        </p:txBody>
      </p:sp>
      <p:sp>
        <p:nvSpPr>
          <p:cNvPr id="9" name="Rectangle 7"/>
          <p:cNvSpPr>
            <a:spLocks noGrp="1" noChangeArrowheads="1"/>
          </p:cNvSpPr>
          <p:nvPr>
            <p:ph type="sldNum" sz="quarter" idx="12"/>
          </p:nvPr>
        </p:nvSpPr>
        <p:spPr/>
        <p:txBody>
          <a:bodyPr/>
          <a:lstStyle>
            <a:lvl1pPr>
              <a:defRPr/>
            </a:lvl1pPr>
          </a:lstStyle>
          <a:p>
            <a:pPr>
              <a:defRPr/>
            </a:pPr>
            <a:fld id="{A6C51F78-33DB-4A72-A846-45E55C9B8F77}" type="slidenum">
              <a:rPr lang="en-GB"/>
              <a:pPr>
                <a:defRPr/>
              </a:pPr>
              <a:t>‹#›</a:t>
            </a:fld>
            <a:endParaRPr lang="en-GB"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C89A8F54-D52A-4753-8A60-F0BF1B4D8A86}" type="slidenum">
              <a:rPr lang="en-GB"/>
              <a:pPr>
                <a:defRPr/>
              </a:pPr>
              <a:t>‹#›</a:t>
            </a:fld>
            <a:endParaRPr lang="en-GB"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5B488804-6C3E-4004-8C54-F5B38B94A3FF}" type="slidenum">
              <a:rPr lang="en-GB"/>
              <a:pPr>
                <a:defRPr/>
              </a:pPr>
              <a:t>‹#›</a:t>
            </a:fld>
            <a:endParaRPr lang="en-GB"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846263"/>
            <a:ext cx="3811587"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46263"/>
            <a:ext cx="3811588"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78646266-B094-4324-8F1A-FB9485EB8E31}"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163E55C-1BB6-4EDB-B8CA-7E8FE8E273E7}" type="slidenum">
              <a:rPr lang="en-GB"/>
              <a:pPr>
                <a:defRPr/>
              </a:pPr>
              <a:t>‹#›</a:t>
            </a:fld>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7"/>
          <p:cNvSpPr>
            <a:spLocks noGrp="1" noChangeArrowheads="1"/>
          </p:cNvSpPr>
          <p:nvPr>
            <p:ph type="sldNum" sz="quarter" idx="12"/>
          </p:nvPr>
        </p:nvSpPr>
        <p:spPr>
          <a:ln/>
        </p:spPr>
        <p:txBody>
          <a:bodyPr/>
          <a:lstStyle>
            <a:lvl1pPr>
              <a:defRPr/>
            </a:lvl1pPr>
          </a:lstStyle>
          <a:p>
            <a:pPr>
              <a:defRPr/>
            </a:pPr>
            <a:fld id="{A1C2ADE8-EC93-4274-8A15-19F468CF6A5F}" type="slidenum">
              <a:rPr lang="en-GB"/>
              <a:pPr>
                <a:defRPr/>
              </a:pPr>
              <a:t>‹#›</a:t>
            </a:fld>
            <a:endParaRPr lang="en-GB"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7"/>
          <p:cNvSpPr>
            <a:spLocks noGrp="1" noChangeArrowheads="1"/>
          </p:cNvSpPr>
          <p:nvPr>
            <p:ph type="sldNum" sz="quarter" idx="12"/>
          </p:nvPr>
        </p:nvSpPr>
        <p:spPr>
          <a:ln/>
        </p:spPr>
        <p:txBody>
          <a:bodyPr/>
          <a:lstStyle>
            <a:lvl1pPr>
              <a:defRPr/>
            </a:lvl1pPr>
          </a:lstStyle>
          <a:p>
            <a:pPr>
              <a:defRPr/>
            </a:pPr>
            <a:fld id="{C3DED091-97BE-488A-AF81-D6ADDBE2FE80}" type="slidenum">
              <a:rPr lang="en-GB"/>
              <a:pPr>
                <a:defRPr/>
              </a:pPr>
              <a:t>‹#›</a:t>
            </a:fld>
            <a:endParaRPr lang="en-GB"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7"/>
          <p:cNvSpPr>
            <a:spLocks noGrp="1" noChangeArrowheads="1"/>
          </p:cNvSpPr>
          <p:nvPr>
            <p:ph type="sldNum" sz="quarter" idx="12"/>
          </p:nvPr>
        </p:nvSpPr>
        <p:spPr>
          <a:ln/>
        </p:spPr>
        <p:txBody>
          <a:bodyPr/>
          <a:lstStyle>
            <a:lvl1pPr>
              <a:defRPr/>
            </a:lvl1pPr>
          </a:lstStyle>
          <a:p>
            <a:pPr>
              <a:defRPr/>
            </a:pPr>
            <a:fld id="{2BA51481-1194-485B-9ED2-E13BFAA89196}" type="slidenum">
              <a:rPr lang="en-GB"/>
              <a:pPr>
                <a:defRPr/>
              </a:pPr>
              <a:t>‹#›</a:t>
            </a:fld>
            <a:endParaRPr lang="en-GB"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4C7A23D7-79F3-405B-BD9E-A528DEB15EBC}" type="slidenum">
              <a:rPr lang="en-GB"/>
              <a:pPr>
                <a:defRPr/>
              </a:pPr>
              <a:t>‹#›</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6ED5A7EE-7FB7-43E7-B5F2-85C4B2D347C5}" type="slidenum">
              <a:rPr lang="en-GB"/>
              <a:pPr>
                <a:defRPr/>
              </a:pP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50798D88-1B13-4ED1-913E-B96FF4C8542D}" type="slidenum">
              <a:rPr lang="en-GB"/>
              <a:pPr>
                <a:defRPr/>
              </a:pP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92150"/>
            <a:ext cx="1943100"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692150"/>
            <a:ext cx="5680075"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8AC1C5C0-2ACD-424F-8683-AC4AE537B9E8}" type="slidenum">
              <a:rPr lang="en-GB"/>
              <a:pPr>
                <a:defRPr/>
              </a:pPr>
              <a:t>‹#›</a:t>
            </a:fld>
            <a:endParaRPr lang="en-GB"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468313" y="476250"/>
            <a:ext cx="8207375" cy="5446713"/>
          </a:xfrm>
          <a:prstGeom prst="rect">
            <a:avLst/>
          </a:prstGeom>
          <a:solidFill>
            <a:srgbClr val="BEC0C2"/>
          </a:solidFill>
          <a:ln w="76200">
            <a:solidFill>
              <a:schemeClr val="tx1"/>
            </a:solidFill>
            <a:miter lim="800000"/>
            <a:headEnd/>
            <a:tailEnd/>
          </a:ln>
          <a:effectLst/>
        </p:spPr>
        <p:txBody>
          <a:bodyPr wrap="none" anchor="ctr"/>
          <a:lstStyle/>
          <a:p>
            <a:pPr>
              <a:defRPr/>
            </a:pPr>
            <a:endParaRPr lang="en-GB" dirty="0"/>
          </a:p>
        </p:txBody>
      </p:sp>
      <p:sp>
        <p:nvSpPr>
          <p:cNvPr id="5" name="Text Box 9"/>
          <p:cNvSpPr txBox="1">
            <a:spLocks noChangeArrowheads="1"/>
          </p:cNvSpPr>
          <p:nvPr userDrawn="1"/>
        </p:nvSpPr>
        <p:spPr bwMode="auto">
          <a:xfrm>
            <a:off x="755650" y="5013325"/>
            <a:ext cx="7724775" cy="647700"/>
          </a:xfrm>
          <a:prstGeom prst="rect">
            <a:avLst/>
          </a:prstGeom>
          <a:noFill/>
          <a:ln w="9525">
            <a:noFill/>
            <a:miter lim="800000"/>
            <a:headEnd/>
            <a:tailEnd/>
          </a:ln>
          <a:effectLst/>
        </p:spPr>
        <p:txBody>
          <a:bodyPr anchor="b"/>
          <a:lstStyle/>
          <a:p>
            <a:pPr>
              <a:defRPr/>
            </a:pPr>
            <a:endParaRPr lang="en-US" b="0" i="0" dirty="0">
              <a:solidFill>
                <a:schemeClr val="bg1"/>
              </a:solidFill>
            </a:endParaRPr>
          </a:p>
        </p:txBody>
      </p:sp>
      <p:pic>
        <p:nvPicPr>
          <p:cNvPr id="6" name="Picture 10" descr="Capita_cmyk"/>
          <p:cNvPicPr>
            <a:picLocks noChangeAspect="1" noChangeArrowheads="1"/>
          </p:cNvPicPr>
          <p:nvPr userDrawn="1"/>
        </p:nvPicPr>
        <p:blipFill>
          <a:blip r:embed="rId2"/>
          <a:srcRect/>
          <a:stretch>
            <a:fillRect/>
          </a:stretch>
        </p:blipFill>
        <p:spPr bwMode="auto">
          <a:xfrm>
            <a:off x="425450" y="6238875"/>
            <a:ext cx="1554163" cy="322263"/>
          </a:xfrm>
          <a:prstGeom prst="rect">
            <a:avLst/>
          </a:prstGeom>
          <a:noFill/>
          <a:ln w="9525">
            <a:noFill/>
            <a:miter lim="800000"/>
            <a:headEnd/>
            <a:tailEnd/>
          </a:ln>
        </p:spPr>
      </p:pic>
      <p:sp>
        <p:nvSpPr>
          <p:cNvPr id="88067" name="Rectangle 3"/>
          <p:cNvSpPr>
            <a:spLocks noGrp="1" noChangeArrowheads="1"/>
          </p:cNvSpPr>
          <p:nvPr>
            <p:ph type="ctrTitle"/>
          </p:nvPr>
        </p:nvSpPr>
        <p:spPr>
          <a:solidFill>
            <a:schemeClr val="bg1"/>
          </a:solidFill>
        </p:spPr>
        <p:txBody>
          <a:bodyPr/>
          <a:lstStyle>
            <a:lvl1pPr>
              <a:defRPr>
                <a:solidFill>
                  <a:srgbClr val="BEC0C2"/>
                </a:solidFill>
              </a:defRPr>
            </a:lvl1pPr>
          </a:lstStyle>
          <a:p>
            <a:r>
              <a:rPr lang="en-GB"/>
              <a:t>Click to edit Master title style</a:t>
            </a:r>
          </a:p>
        </p:txBody>
      </p:sp>
      <p:sp>
        <p:nvSpPr>
          <p:cNvPr id="88068" name="Rectangle 4"/>
          <p:cNvSpPr>
            <a:spLocks noGrp="1" noChangeArrowheads="1"/>
          </p:cNvSpPr>
          <p:nvPr>
            <p:ph type="subTitle" idx="1"/>
          </p:nvPr>
        </p:nvSpPr>
        <p:spPr>
          <a:xfrm>
            <a:off x="684213" y="1557338"/>
            <a:ext cx="7775575" cy="647700"/>
          </a:xfrm>
        </p:spPr>
        <p:txBody>
          <a:bodyPr/>
          <a:lstStyle>
            <a:lvl1pPr marL="0" indent="0">
              <a:buFont typeface="Wingdings" pitchFamily="2" charset="2"/>
              <a:buNone/>
              <a:defRPr b="1">
                <a:solidFill>
                  <a:schemeClr val="bg1"/>
                </a:solidFill>
              </a:defRPr>
            </a:lvl1pPr>
          </a:lstStyle>
          <a:p>
            <a:r>
              <a:rPr lang="en-GB"/>
              <a:t>Click to edit Master subtitle style</a:t>
            </a:r>
          </a:p>
        </p:txBody>
      </p:sp>
      <p:sp>
        <p:nvSpPr>
          <p:cNvPr id="7" name="Rectangle 5"/>
          <p:cNvSpPr>
            <a:spLocks noGrp="1" noChangeArrowheads="1"/>
          </p:cNvSpPr>
          <p:nvPr>
            <p:ph type="dt" sz="half" idx="10"/>
          </p:nvPr>
        </p:nvSpPr>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p:txBody>
          <a:bodyPr/>
          <a:lstStyle>
            <a:lvl1pPr>
              <a:defRPr/>
            </a:lvl1pPr>
          </a:lstStyle>
          <a:p>
            <a:pPr>
              <a:defRPr/>
            </a:pPr>
            <a:endParaRPr lang="en-GB" dirty="0"/>
          </a:p>
        </p:txBody>
      </p:sp>
      <p:sp>
        <p:nvSpPr>
          <p:cNvPr id="9" name="Rectangle 7"/>
          <p:cNvSpPr>
            <a:spLocks noGrp="1" noChangeArrowheads="1"/>
          </p:cNvSpPr>
          <p:nvPr>
            <p:ph type="sldNum" sz="quarter" idx="12"/>
          </p:nvPr>
        </p:nvSpPr>
        <p:spPr/>
        <p:txBody>
          <a:bodyPr/>
          <a:lstStyle>
            <a:lvl1pPr>
              <a:defRPr/>
            </a:lvl1pPr>
          </a:lstStyle>
          <a:p>
            <a:pPr>
              <a:defRPr/>
            </a:pPr>
            <a:fld id="{166C3C50-B06F-43A5-918C-645E3A3E656C}" type="slidenum">
              <a:rPr lang="en-GB"/>
              <a:pPr>
                <a:defRPr/>
              </a:pPr>
              <a:t>‹#›</a:t>
            </a:fld>
            <a:endParaRPr lang="en-GB"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704926CD-4601-4721-80BB-988EC1256088}" type="slidenum">
              <a:rPr lang="en-GB"/>
              <a:pPr>
                <a:defRPr/>
              </a:pPr>
              <a:t>‹#›</a:t>
            </a:fld>
            <a:endParaRPr lang="en-GB"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D5BDE464-D6BC-450F-BAFB-0A49E6B07E26}"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846263"/>
            <a:ext cx="3811587"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46263"/>
            <a:ext cx="3811588"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253AC6B9-A314-4090-9628-D7A0AD0963F7}" type="slidenum">
              <a:rPr lang="en-GB"/>
              <a:pPr>
                <a:defRPr/>
              </a:pPr>
              <a:t>‹#›</a:t>
            </a:fld>
            <a:endParaRPr lang="en-GB"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846263"/>
            <a:ext cx="3811587"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46263"/>
            <a:ext cx="3811588"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4339E48C-9C51-45A3-84C9-D02BF4DD5D38}" type="slidenum">
              <a:rPr lang="en-GB"/>
              <a:pPr>
                <a:defRPr/>
              </a:pPr>
              <a:t>‹#›</a:t>
            </a:fld>
            <a:endParaRPr lang="en-GB"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7"/>
          <p:cNvSpPr>
            <a:spLocks noGrp="1" noChangeArrowheads="1"/>
          </p:cNvSpPr>
          <p:nvPr>
            <p:ph type="sldNum" sz="quarter" idx="12"/>
          </p:nvPr>
        </p:nvSpPr>
        <p:spPr>
          <a:ln/>
        </p:spPr>
        <p:txBody>
          <a:bodyPr/>
          <a:lstStyle>
            <a:lvl1pPr>
              <a:defRPr/>
            </a:lvl1pPr>
          </a:lstStyle>
          <a:p>
            <a:pPr>
              <a:defRPr/>
            </a:pPr>
            <a:fld id="{94356AAE-B6A2-456C-A834-5C8F29E4C7EE}" type="slidenum">
              <a:rPr lang="en-GB"/>
              <a:pPr>
                <a:defRPr/>
              </a:pPr>
              <a:t>‹#›</a:t>
            </a:fld>
            <a:endParaRPr lang="en-GB"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7"/>
          <p:cNvSpPr>
            <a:spLocks noGrp="1" noChangeArrowheads="1"/>
          </p:cNvSpPr>
          <p:nvPr>
            <p:ph type="sldNum" sz="quarter" idx="12"/>
          </p:nvPr>
        </p:nvSpPr>
        <p:spPr>
          <a:ln/>
        </p:spPr>
        <p:txBody>
          <a:bodyPr/>
          <a:lstStyle>
            <a:lvl1pPr>
              <a:defRPr/>
            </a:lvl1pPr>
          </a:lstStyle>
          <a:p>
            <a:pPr>
              <a:defRPr/>
            </a:pPr>
            <a:fld id="{9905694C-B701-44C6-ACBC-CAA07AE53B81}" type="slidenum">
              <a:rPr lang="en-GB"/>
              <a:pPr>
                <a:defRPr/>
              </a:pPr>
              <a:t>‹#›</a:t>
            </a:fld>
            <a:endParaRPr lang="en-GB"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7"/>
          <p:cNvSpPr>
            <a:spLocks noGrp="1" noChangeArrowheads="1"/>
          </p:cNvSpPr>
          <p:nvPr>
            <p:ph type="sldNum" sz="quarter" idx="12"/>
          </p:nvPr>
        </p:nvSpPr>
        <p:spPr>
          <a:ln/>
        </p:spPr>
        <p:txBody>
          <a:bodyPr/>
          <a:lstStyle>
            <a:lvl1pPr>
              <a:defRPr/>
            </a:lvl1pPr>
          </a:lstStyle>
          <a:p>
            <a:pPr>
              <a:defRPr/>
            </a:pPr>
            <a:fld id="{702ECF66-1441-4C70-8F76-61E823B89C7E}" type="slidenum">
              <a:rPr lang="en-GB"/>
              <a:pPr>
                <a:defRPr/>
              </a:pPr>
              <a:t>‹#›</a:t>
            </a:fld>
            <a:endParaRPr lang="en-GB"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94D3E598-1144-4E0F-A1D0-BD99AE294540}" type="slidenum">
              <a:rPr lang="en-GB"/>
              <a:pPr>
                <a:defRPr/>
              </a:pPr>
              <a:t>‹#›</a:t>
            </a:fld>
            <a:endParaRPr lang="en-GB"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A660AED0-E948-4249-8494-E2C0E743DFA6}" type="slidenum">
              <a:rPr lang="en-GB"/>
              <a:pPr>
                <a:defRPr/>
              </a:pPr>
              <a:t>‹#›</a:t>
            </a:fld>
            <a:endParaRPr lang="en-GB"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8A6776E3-4FB6-43CE-8A63-7DE560A836AD}" type="slidenum">
              <a:rPr lang="en-GB"/>
              <a:pPr>
                <a:defRPr/>
              </a:pPr>
              <a:t>‹#›</a:t>
            </a:fld>
            <a:endParaRPr lang="en-GB"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92150"/>
            <a:ext cx="1943100"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692150"/>
            <a:ext cx="5680075"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A4C74ABC-70B0-497C-B144-2151BA8F0C21}" type="slidenum">
              <a:rPr lang="en-GB"/>
              <a:pPr>
                <a:defRPr/>
              </a:pPr>
              <a:t>‹#›</a:t>
            </a:fld>
            <a:endParaRPr lang="en-GB"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142875" y="115888"/>
            <a:ext cx="8893175" cy="6157912"/>
          </a:xfrm>
          <a:prstGeom prst="rect">
            <a:avLst/>
          </a:prstGeom>
          <a:solidFill>
            <a:schemeClr val="accent2"/>
          </a:solidFill>
          <a:ln w="28575">
            <a:solidFill>
              <a:srgbClr val="43B1F1"/>
            </a:solidFill>
            <a:miter lim="800000"/>
            <a:headEnd/>
            <a:tailEnd/>
          </a:ln>
        </p:spPr>
        <p:txBody>
          <a:bodyPr wrap="none" anchor="ctr"/>
          <a:lstStyle/>
          <a:p>
            <a:pPr algn="ctr" eaLnBrk="0" hangingPunct="0">
              <a:defRPr/>
            </a:pPr>
            <a:endParaRPr lang="en-US" sz="2400" b="0" i="0" baseline="-25000" dirty="0">
              <a:ea typeface="ＭＳ Ｐゴシック" pitchFamily="34" charset="-128"/>
            </a:endParaRPr>
          </a:p>
        </p:txBody>
      </p:sp>
      <p:pic>
        <p:nvPicPr>
          <p:cNvPr id="5" name="Picture 7" descr="Capita_cmyk"/>
          <p:cNvPicPr>
            <a:picLocks noChangeAspect="1" noChangeArrowheads="1"/>
          </p:cNvPicPr>
          <p:nvPr userDrawn="1"/>
        </p:nvPicPr>
        <p:blipFill>
          <a:blip r:embed="rId2"/>
          <a:srcRect/>
          <a:stretch>
            <a:fillRect/>
          </a:stretch>
        </p:blipFill>
        <p:spPr bwMode="auto">
          <a:xfrm>
            <a:off x="142875" y="6400800"/>
            <a:ext cx="1554163" cy="322263"/>
          </a:xfrm>
          <a:prstGeom prst="rect">
            <a:avLst/>
          </a:prstGeom>
          <a:noFill/>
          <a:ln w="9525">
            <a:noFill/>
            <a:miter lim="800000"/>
            <a:headEnd/>
            <a:tailEnd/>
          </a:ln>
        </p:spPr>
      </p:pic>
      <p:sp>
        <p:nvSpPr>
          <p:cNvPr id="371715" name="Rectangle 3"/>
          <p:cNvSpPr>
            <a:spLocks noGrp="1" noChangeArrowheads="1"/>
          </p:cNvSpPr>
          <p:nvPr>
            <p:ph type="ctrTitle"/>
          </p:nvPr>
        </p:nvSpPr>
        <p:spPr>
          <a:xfrm>
            <a:off x="325438" y="1211263"/>
            <a:ext cx="6191250" cy="2593975"/>
          </a:xfrm>
          <a:noFill/>
          <a:ln w="9525"/>
        </p:spPr>
        <p:txBody>
          <a:bodyPr anchor="t"/>
          <a:lstStyle>
            <a:lvl1pPr marL="0">
              <a:defRPr sz="4000"/>
            </a:lvl1pPr>
          </a:lstStyle>
          <a:p>
            <a:r>
              <a:rPr lang="en-GB"/>
              <a:t>Click to edit Master title style</a:t>
            </a:r>
          </a:p>
        </p:txBody>
      </p:sp>
      <p:sp>
        <p:nvSpPr>
          <p:cNvPr id="371717" name="Rectangle 5"/>
          <p:cNvSpPr>
            <a:spLocks noGrp="1" noChangeArrowheads="1"/>
          </p:cNvSpPr>
          <p:nvPr>
            <p:ph type="subTitle" sz="quarter" idx="1"/>
          </p:nvPr>
        </p:nvSpPr>
        <p:spPr>
          <a:xfrm>
            <a:off x="323850" y="5251450"/>
            <a:ext cx="6400800" cy="841375"/>
          </a:xfrm>
        </p:spPr>
        <p:txBody>
          <a:bodyPr anchor="b"/>
          <a:lstStyle>
            <a:lvl1pPr marL="0" indent="0">
              <a:buFont typeface="Wingdings" pitchFamily="2" charset="2"/>
              <a:buNone/>
              <a:defRPr sz="2000" b="1">
                <a:solidFill>
                  <a:schemeClr val="bg1"/>
                </a:solidFill>
              </a:defRPr>
            </a:lvl1pPr>
          </a:lstStyle>
          <a:p>
            <a:r>
              <a:rPr lang="en-GB"/>
              <a:t>Click to edit Master subtitle style</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r>
              <a:rPr lang="en-GB" dirty="0"/>
              <a:t>Slide </a:t>
            </a:r>
            <a:fld id="{BCAFDD72-FB82-4320-94F5-87F58BA907CF}"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BFBD6980-1A72-4CAB-B185-3E420C686942}" type="slidenum">
              <a:rPr lang="en-GB"/>
              <a:pPr>
                <a:defRPr/>
              </a:pPr>
              <a:t>‹#›</a:t>
            </a:fld>
            <a:endParaRPr lang="en-GB"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r>
              <a:rPr lang="en-GB" dirty="0"/>
              <a:t>Slide </a:t>
            </a:r>
            <a:fld id="{51107C1E-1CC2-4E43-9489-478F560B6346}" type="slidenum">
              <a:rPr lang="en-GB"/>
              <a:pPr>
                <a:defRPr/>
              </a:pPr>
              <a:t>‹#›</a:t>
            </a:fld>
            <a:endParaRPr lang="en-GB"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233488"/>
            <a:ext cx="4171950" cy="500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33488"/>
            <a:ext cx="4171950" cy="500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r>
              <a:rPr lang="en-GB" dirty="0"/>
              <a:t>Slide </a:t>
            </a:r>
            <a:fld id="{E710CAEA-13B8-41D4-8D5B-33D3DF471A01}" type="slidenum">
              <a:rPr lang="en-GB"/>
              <a:pPr>
                <a:defRPr/>
              </a:pPr>
              <a:t>‹#›</a:t>
            </a:fld>
            <a:endParaRPr lang="en-GB"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r>
              <a:rPr lang="en-GB" dirty="0"/>
              <a:t>Slide </a:t>
            </a:r>
            <a:fld id="{8BDCC596-D6BC-44A3-B0C1-9F7369D79A4F}" type="slidenum">
              <a:rPr lang="en-GB"/>
              <a:pPr>
                <a:defRPr/>
              </a:pPr>
              <a:t>‹#›</a:t>
            </a:fld>
            <a:endParaRPr lang="en-GB"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r>
              <a:rPr lang="en-GB" dirty="0"/>
              <a:t>Slide </a:t>
            </a:r>
            <a:fld id="{6B5E4257-260A-463B-B3DE-814D1598F665}" type="slidenum">
              <a:rPr lang="en-GB"/>
              <a:pPr>
                <a:defRPr/>
              </a:pPr>
              <a:t>‹#›</a:t>
            </a:fld>
            <a:endParaRPr lang="en-GB"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GB" dirty="0"/>
              <a:t>Slide </a:t>
            </a:r>
            <a:fld id="{4CB253A7-E3C8-41F0-9C01-F387AAECD405}" type="slidenum">
              <a:rPr lang="en-GB"/>
              <a:pPr>
                <a:defRPr/>
              </a:pPr>
              <a:t>‹#›</a:t>
            </a:fld>
            <a:endParaRPr lang="en-GB"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GB" dirty="0"/>
              <a:t>Slide </a:t>
            </a:r>
            <a:fld id="{BACAEFBD-47C6-4761-971F-47576617B6EE}" type="slidenum">
              <a:rPr lang="en-GB"/>
              <a:pPr>
                <a:defRPr/>
              </a:pPr>
              <a:t>‹#›</a:t>
            </a:fld>
            <a:endParaRPr lang="en-GB"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GB" dirty="0"/>
              <a:t>Slide </a:t>
            </a:r>
            <a:fld id="{D06CE7A2-F51E-4E2C-B42D-7F08D0362924}" type="slidenum">
              <a:rPr lang="en-GB"/>
              <a:pPr>
                <a:defRPr/>
              </a:pPr>
              <a:t>‹#›</a:t>
            </a:fld>
            <a:endParaRPr lang="en-GB"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r>
              <a:rPr lang="en-GB" dirty="0"/>
              <a:t>Slide </a:t>
            </a:r>
            <a:fld id="{3AE64266-089A-4640-BFB9-8969FAD59147}" type="slidenum">
              <a:rPr lang="en-GB"/>
              <a:pPr>
                <a:defRPr/>
              </a:pPr>
              <a:t>‹#›</a:t>
            </a:fld>
            <a:endParaRPr lang="en-GB"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287338"/>
            <a:ext cx="2228850" cy="59499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3813" y="287338"/>
            <a:ext cx="6535738" cy="5949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r>
              <a:rPr lang="en-GB" dirty="0"/>
              <a:t>Slide </a:t>
            </a:r>
            <a:fld id="{48FFBB0B-4A91-43CF-A061-E6E2D9695C51}"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318FF11E-787F-43FA-BBF5-B8769AC16BE5}"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E95BE028-0073-4A8E-94E1-47E1494E96D2}"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51C6A91B-B4C4-4C2D-B8D5-76510ADE0EE5}"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3A85768B-EAD5-487C-BB02-8BE12E368BE8}"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3.jpe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i="0"/>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lvl1pPr>
          </a:lstStyle>
          <a:p>
            <a:pPr>
              <a:defRPr/>
            </a:pPr>
            <a:fld id="{50CA2651-75F2-4D2D-BA4F-D02AAD526422}" type="slidenum">
              <a:rPr lang="en-GB"/>
              <a:pPr>
                <a:defRPr/>
              </a:pPr>
              <a:t>‹#›</a:t>
            </a:fld>
            <a:endParaRPr lang="en-GB" dirty="0"/>
          </a:p>
        </p:txBody>
      </p:sp>
      <p:sp>
        <p:nvSpPr>
          <p:cNvPr id="1033" name="Rectangle 9"/>
          <p:cNvSpPr>
            <a:spLocks noChangeArrowheads="1"/>
          </p:cNvSpPr>
          <p:nvPr userDrawn="1"/>
        </p:nvSpPr>
        <p:spPr bwMode="auto">
          <a:xfrm>
            <a:off x="179388" y="188913"/>
            <a:ext cx="8785225" cy="6119812"/>
          </a:xfrm>
          <a:prstGeom prst="rect">
            <a:avLst/>
          </a:prstGeom>
          <a:noFill/>
          <a:ln w="76200">
            <a:solidFill>
              <a:srgbClr val="004E73"/>
            </a:solidFill>
            <a:miter lim="800000"/>
            <a:headEnd/>
            <a:tailEnd/>
          </a:ln>
          <a:effectLst/>
        </p:spPr>
        <p:txBody>
          <a:bodyPr wrap="none" anchor="ctr"/>
          <a:lstStyle/>
          <a:p>
            <a:pPr>
              <a:defRPr/>
            </a:pPr>
            <a:endParaRPr lang="en-GB" dirty="0"/>
          </a:p>
        </p:txBody>
      </p:sp>
      <p:sp>
        <p:nvSpPr>
          <p:cNvPr id="2" name="Rectangle 10"/>
          <p:cNvSpPr>
            <a:spLocks noGrp="1" noChangeArrowheads="1"/>
          </p:cNvSpPr>
          <p:nvPr>
            <p:ph type="title"/>
          </p:nvPr>
        </p:nvSpPr>
        <p:spPr bwMode="auto">
          <a:xfrm>
            <a:off x="0" y="404813"/>
            <a:ext cx="8748713" cy="649287"/>
          </a:xfrm>
          <a:prstGeom prst="rect">
            <a:avLst/>
          </a:prstGeom>
          <a:solidFill>
            <a:srgbClr val="004E73"/>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1" name="Rectangle 11"/>
          <p:cNvSpPr>
            <a:spLocks noGrp="1" noChangeArrowheads="1"/>
          </p:cNvSpPr>
          <p:nvPr>
            <p:ph type="body" idx="1"/>
          </p:nvPr>
        </p:nvSpPr>
        <p:spPr bwMode="auto">
          <a:xfrm>
            <a:off x="684213" y="1846263"/>
            <a:ext cx="7775575"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32" name="Picture 16" descr="Capita_cmyk"/>
          <p:cNvPicPr>
            <a:picLocks noChangeAspect="1" noChangeArrowheads="1"/>
          </p:cNvPicPr>
          <p:nvPr userDrawn="1"/>
        </p:nvPicPr>
        <p:blipFill>
          <a:blip r:embed="rId16"/>
          <a:srcRect/>
          <a:stretch>
            <a:fillRect/>
          </a:stretch>
        </p:blipFill>
        <p:spPr bwMode="auto">
          <a:xfrm>
            <a:off x="425450" y="6507163"/>
            <a:ext cx="819150" cy="1698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959" r:id="rId1"/>
    <p:sldLayoutId id="2147485907" r:id="rId2"/>
    <p:sldLayoutId id="2147485908" r:id="rId3"/>
    <p:sldLayoutId id="2147485909" r:id="rId4"/>
    <p:sldLayoutId id="2147485910" r:id="rId5"/>
    <p:sldLayoutId id="2147485911" r:id="rId6"/>
    <p:sldLayoutId id="2147485912" r:id="rId7"/>
    <p:sldLayoutId id="2147485913" r:id="rId8"/>
    <p:sldLayoutId id="2147485914" r:id="rId9"/>
    <p:sldLayoutId id="2147485915" r:id="rId10"/>
    <p:sldLayoutId id="2147485916" r:id="rId11"/>
    <p:sldLayoutId id="2147485917" r:id="rId12"/>
    <p:sldLayoutId id="2147485964" r:id="rId13"/>
    <p:sldLayoutId id="2147485965" r:id="rId14"/>
  </p:sldLayoutIdLst>
  <p:txStyles>
    <p:titleStyle>
      <a:lvl1pPr algn="l" rtl="0" eaLnBrk="0" fontAlgn="base" hangingPunct="0">
        <a:spcBef>
          <a:spcPct val="0"/>
        </a:spcBef>
        <a:spcAft>
          <a:spcPct val="0"/>
        </a:spcAft>
        <a:defRPr sz="2200" b="1">
          <a:solidFill>
            <a:schemeClr val="bg1"/>
          </a:solidFill>
          <a:latin typeface="+mj-lt"/>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l" rtl="0" fontAlgn="base">
        <a:spcBef>
          <a:spcPct val="0"/>
        </a:spcBef>
        <a:spcAft>
          <a:spcPct val="0"/>
        </a:spcAft>
        <a:defRPr sz="2200" b="1">
          <a:solidFill>
            <a:schemeClr val="bg1"/>
          </a:solidFill>
          <a:latin typeface="Arial" charset="0"/>
        </a:defRPr>
      </a:lvl6pPr>
      <a:lvl7pPr marL="914400" algn="l" rtl="0" fontAlgn="base">
        <a:spcBef>
          <a:spcPct val="0"/>
        </a:spcBef>
        <a:spcAft>
          <a:spcPct val="0"/>
        </a:spcAft>
        <a:defRPr sz="2200" b="1">
          <a:solidFill>
            <a:schemeClr val="bg1"/>
          </a:solidFill>
          <a:latin typeface="Arial" charset="0"/>
        </a:defRPr>
      </a:lvl7pPr>
      <a:lvl8pPr marL="1371600" algn="l" rtl="0" fontAlgn="base">
        <a:spcBef>
          <a:spcPct val="0"/>
        </a:spcBef>
        <a:spcAft>
          <a:spcPct val="0"/>
        </a:spcAft>
        <a:defRPr sz="2200" b="1">
          <a:solidFill>
            <a:schemeClr val="bg1"/>
          </a:solidFill>
          <a:latin typeface="Arial" charset="0"/>
        </a:defRPr>
      </a:lvl8pPr>
      <a:lvl9pPr marL="1828800" algn="l" rtl="0" fontAlgn="base">
        <a:spcBef>
          <a:spcPct val="0"/>
        </a:spcBef>
        <a:spcAft>
          <a:spcPct val="0"/>
        </a:spcAft>
        <a:defRPr sz="2200" b="1">
          <a:solidFill>
            <a:schemeClr val="bg1"/>
          </a:solidFill>
          <a:latin typeface="Arial" charset="0"/>
        </a:defRPr>
      </a:lvl9pPr>
    </p:titleStyle>
    <p:bodyStyle>
      <a:lvl1pPr marL="342900" indent="-342900" algn="l" rtl="0" eaLnBrk="0" fontAlgn="base" hangingPunct="0">
        <a:spcBef>
          <a:spcPct val="20000"/>
        </a:spcBef>
        <a:spcAft>
          <a:spcPct val="0"/>
        </a:spcAft>
        <a:buClr>
          <a:srgbClr val="BEC0C2"/>
        </a:buClr>
        <a:buFont typeface="Wingdings" pitchFamily="2" charset="2"/>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rgbClr val="BEC0C2"/>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BEC0C2"/>
        </a:buClr>
        <a:buFont typeface="Wingdings" pitchFamily="2" charset="2"/>
        <a:buChar char="§"/>
        <a:defRPr sz="1600">
          <a:solidFill>
            <a:schemeClr val="tx1"/>
          </a:solidFill>
          <a:latin typeface="+mn-lt"/>
        </a:defRPr>
      </a:lvl3pPr>
      <a:lvl4pPr marL="1600200" indent="-228600" algn="l" rtl="0" eaLnBrk="0" fontAlgn="base" hangingPunct="0">
        <a:spcBef>
          <a:spcPct val="20000"/>
        </a:spcBef>
        <a:spcAft>
          <a:spcPct val="0"/>
        </a:spcAft>
        <a:buClr>
          <a:srgbClr val="BEC0C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rgbClr val="BEC0C2"/>
        </a:buClr>
        <a:buFont typeface="Wingdings" pitchFamily="2" charset="2"/>
        <a:buChar char="§"/>
        <a:defRPr>
          <a:solidFill>
            <a:schemeClr val="tx1"/>
          </a:solidFill>
          <a:latin typeface="+mn-lt"/>
        </a:defRPr>
      </a:lvl5pPr>
      <a:lvl6pPr marL="2514600" indent="-228600" algn="l" rtl="0" fontAlgn="base">
        <a:spcBef>
          <a:spcPct val="20000"/>
        </a:spcBef>
        <a:spcAft>
          <a:spcPct val="0"/>
        </a:spcAft>
        <a:buClr>
          <a:srgbClr val="BEC0C2"/>
        </a:buClr>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BEC0C2"/>
        </a:buClr>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BEC0C2"/>
        </a:buClr>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BEC0C2"/>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ChangeArrowheads="1"/>
          </p:cNvSpPr>
          <p:nvPr userDrawn="1"/>
        </p:nvSpPr>
        <p:spPr bwMode="auto">
          <a:xfrm>
            <a:off x="468313" y="476250"/>
            <a:ext cx="8207375" cy="5832475"/>
          </a:xfrm>
          <a:prstGeom prst="rect">
            <a:avLst/>
          </a:prstGeom>
          <a:noFill/>
          <a:ln w="76200">
            <a:solidFill>
              <a:srgbClr val="F99F00"/>
            </a:solidFill>
            <a:miter lim="800000"/>
            <a:headEnd/>
            <a:tailEnd/>
          </a:ln>
          <a:effectLst/>
        </p:spPr>
        <p:txBody>
          <a:bodyPr wrap="none" anchor="ctr"/>
          <a:lstStyle/>
          <a:p>
            <a:pPr>
              <a:defRPr/>
            </a:pPr>
            <a:endParaRPr lang="en-GB" dirty="0"/>
          </a:p>
        </p:txBody>
      </p:sp>
      <p:sp>
        <p:nvSpPr>
          <p:cNvPr id="2051" name="Rectangle 3"/>
          <p:cNvSpPr>
            <a:spLocks noGrp="1" noChangeArrowheads="1"/>
          </p:cNvSpPr>
          <p:nvPr>
            <p:ph type="title"/>
          </p:nvPr>
        </p:nvSpPr>
        <p:spPr bwMode="auto">
          <a:xfrm>
            <a:off x="684213" y="692150"/>
            <a:ext cx="7775575" cy="649288"/>
          </a:xfrm>
          <a:prstGeom prst="rect">
            <a:avLst/>
          </a:prstGeom>
          <a:solidFill>
            <a:srgbClr val="F99F0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2" name="Rectangle 4"/>
          <p:cNvSpPr>
            <a:spLocks noGrp="1" noChangeArrowheads="1"/>
          </p:cNvSpPr>
          <p:nvPr>
            <p:ph type="body" idx="1"/>
          </p:nvPr>
        </p:nvSpPr>
        <p:spPr bwMode="auto">
          <a:xfrm>
            <a:off x="684213" y="1846263"/>
            <a:ext cx="7775575"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018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i="0"/>
            </a:lvl1pPr>
          </a:lstStyle>
          <a:p>
            <a:pPr>
              <a:defRPr/>
            </a:pPr>
            <a:endParaRPr lang="en-GB" dirty="0"/>
          </a:p>
        </p:txBody>
      </p:sp>
      <p:sp>
        <p:nvSpPr>
          <p:cNvPr id="5018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lvl1pPr>
          </a:lstStyle>
          <a:p>
            <a:pPr>
              <a:defRPr/>
            </a:pPr>
            <a:endParaRPr lang="en-GB" dirty="0"/>
          </a:p>
        </p:txBody>
      </p:sp>
      <p:sp>
        <p:nvSpPr>
          <p:cNvPr id="5018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lvl1pPr>
          </a:lstStyle>
          <a:p>
            <a:pPr>
              <a:defRPr/>
            </a:pPr>
            <a:fld id="{D37D5FA4-F186-4A13-8F9B-05959DD0C033}" type="slidenum">
              <a:rPr lang="en-GB"/>
              <a:pPr>
                <a:defRPr/>
              </a:pPr>
              <a:t>‹#›</a:t>
            </a:fld>
            <a:endParaRPr lang="en-GB" dirty="0"/>
          </a:p>
        </p:txBody>
      </p:sp>
      <p:pic>
        <p:nvPicPr>
          <p:cNvPr id="2056" name="Picture 10" descr="Capita_cmyk"/>
          <p:cNvPicPr>
            <a:picLocks noChangeAspect="1" noChangeArrowheads="1"/>
          </p:cNvPicPr>
          <p:nvPr userDrawn="1"/>
        </p:nvPicPr>
        <p:blipFill>
          <a:blip r:embed="rId13"/>
          <a:srcRect/>
          <a:stretch>
            <a:fillRect/>
          </a:stretch>
        </p:blipFill>
        <p:spPr bwMode="auto">
          <a:xfrm>
            <a:off x="425450" y="6507163"/>
            <a:ext cx="819150" cy="1698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960" r:id="rId1"/>
    <p:sldLayoutId id="2147485919" r:id="rId2"/>
    <p:sldLayoutId id="2147485920" r:id="rId3"/>
    <p:sldLayoutId id="2147485921" r:id="rId4"/>
    <p:sldLayoutId id="2147485922" r:id="rId5"/>
    <p:sldLayoutId id="2147485923" r:id="rId6"/>
    <p:sldLayoutId id="2147485924" r:id="rId7"/>
    <p:sldLayoutId id="2147485925" r:id="rId8"/>
    <p:sldLayoutId id="2147485926" r:id="rId9"/>
    <p:sldLayoutId id="2147485927" r:id="rId10"/>
    <p:sldLayoutId id="2147485928" r:id="rId11"/>
  </p:sldLayoutIdLst>
  <p:txStyles>
    <p:titleStyle>
      <a:lvl1pPr algn="l" rtl="0" eaLnBrk="0" fontAlgn="base" hangingPunct="0">
        <a:spcBef>
          <a:spcPct val="0"/>
        </a:spcBef>
        <a:spcAft>
          <a:spcPct val="0"/>
        </a:spcAft>
        <a:defRPr sz="2200" b="1">
          <a:solidFill>
            <a:schemeClr val="bg1"/>
          </a:solidFill>
          <a:latin typeface="+mj-lt"/>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l" rtl="0" fontAlgn="base">
        <a:spcBef>
          <a:spcPct val="0"/>
        </a:spcBef>
        <a:spcAft>
          <a:spcPct val="0"/>
        </a:spcAft>
        <a:defRPr sz="2200" b="1">
          <a:solidFill>
            <a:schemeClr val="bg1"/>
          </a:solidFill>
          <a:latin typeface="Arial" charset="0"/>
        </a:defRPr>
      </a:lvl6pPr>
      <a:lvl7pPr marL="914400" algn="l" rtl="0" fontAlgn="base">
        <a:spcBef>
          <a:spcPct val="0"/>
        </a:spcBef>
        <a:spcAft>
          <a:spcPct val="0"/>
        </a:spcAft>
        <a:defRPr sz="2200" b="1">
          <a:solidFill>
            <a:schemeClr val="bg1"/>
          </a:solidFill>
          <a:latin typeface="Arial" charset="0"/>
        </a:defRPr>
      </a:lvl7pPr>
      <a:lvl8pPr marL="1371600" algn="l" rtl="0" fontAlgn="base">
        <a:spcBef>
          <a:spcPct val="0"/>
        </a:spcBef>
        <a:spcAft>
          <a:spcPct val="0"/>
        </a:spcAft>
        <a:defRPr sz="2200" b="1">
          <a:solidFill>
            <a:schemeClr val="bg1"/>
          </a:solidFill>
          <a:latin typeface="Arial" charset="0"/>
        </a:defRPr>
      </a:lvl8pPr>
      <a:lvl9pPr marL="1828800" algn="l" rtl="0" fontAlgn="base">
        <a:spcBef>
          <a:spcPct val="0"/>
        </a:spcBef>
        <a:spcAft>
          <a:spcPct val="0"/>
        </a:spcAft>
        <a:defRPr sz="2200" b="1">
          <a:solidFill>
            <a:schemeClr val="bg1"/>
          </a:solidFill>
          <a:latin typeface="Arial" charset="0"/>
        </a:defRPr>
      </a:lvl9pPr>
    </p:titleStyle>
    <p:bodyStyle>
      <a:lvl1pPr marL="342900" indent="-342900" algn="l" rtl="0" eaLnBrk="0" fontAlgn="base" hangingPunct="0">
        <a:spcBef>
          <a:spcPct val="20000"/>
        </a:spcBef>
        <a:spcAft>
          <a:spcPct val="0"/>
        </a:spcAft>
        <a:buClr>
          <a:srgbClr val="BEC0C2"/>
        </a:buClr>
        <a:buFont typeface="Wingdings" pitchFamily="2" charset="2"/>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rgbClr val="BEC0C2"/>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BEC0C2"/>
        </a:buClr>
        <a:buFont typeface="Wingdings" pitchFamily="2" charset="2"/>
        <a:buChar char="§"/>
        <a:defRPr sz="1400">
          <a:solidFill>
            <a:schemeClr val="tx1"/>
          </a:solidFill>
          <a:latin typeface="+mn-lt"/>
        </a:defRPr>
      </a:lvl3pPr>
      <a:lvl4pPr marL="1600200" indent="-228600" algn="l" rtl="0" eaLnBrk="0" fontAlgn="base" hangingPunct="0">
        <a:spcBef>
          <a:spcPct val="20000"/>
        </a:spcBef>
        <a:spcAft>
          <a:spcPct val="0"/>
        </a:spcAft>
        <a:buClr>
          <a:srgbClr val="BEC0C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rgbClr val="BEC0C2"/>
        </a:buClr>
        <a:buFont typeface="Wingdings" pitchFamily="2" charset="2"/>
        <a:buChar char="§"/>
        <a:defRPr>
          <a:solidFill>
            <a:schemeClr val="tx1"/>
          </a:solidFill>
          <a:latin typeface="+mn-lt"/>
        </a:defRPr>
      </a:lvl5pPr>
      <a:lvl6pPr marL="2514600" indent="-228600" algn="l" rtl="0" fontAlgn="base">
        <a:spcBef>
          <a:spcPct val="20000"/>
        </a:spcBef>
        <a:spcAft>
          <a:spcPct val="0"/>
        </a:spcAft>
        <a:buClr>
          <a:srgbClr val="BEC0C2"/>
        </a:buClr>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BEC0C2"/>
        </a:buClr>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BEC0C2"/>
        </a:buClr>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BEC0C2"/>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userDrawn="1"/>
        </p:nvSpPr>
        <p:spPr bwMode="auto">
          <a:xfrm>
            <a:off x="468313" y="476250"/>
            <a:ext cx="8207375" cy="5832475"/>
          </a:xfrm>
          <a:prstGeom prst="rect">
            <a:avLst/>
          </a:prstGeom>
          <a:noFill/>
          <a:ln w="76200">
            <a:solidFill>
              <a:srgbClr val="3EB1F1"/>
            </a:solidFill>
            <a:miter lim="800000"/>
            <a:headEnd/>
            <a:tailEnd/>
          </a:ln>
          <a:effectLst/>
        </p:spPr>
        <p:txBody>
          <a:bodyPr wrap="none" anchor="ctr"/>
          <a:lstStyle/>
          <a:p>
            <a:pPr>
              <a:defRPr/>
            </a:pPr>
            <a:endParaRPr lang="en-GB" dirty="0"/>
          </a:p>
        </p:txBody>
      </p:sp>
      <p:sp>
        <p:nvSpPr>
          <p:cNvPr id="3075" name="Rectangle 3"/>
          <p:cNvSpPr>
            <a:spLocks noGrp="1" noChangeArrowheads="1"/>
          </p:cNvSpPr>
          <p:nvPr>
            <p:ph type="title"/>
          </p:nvPr>
        </p:nvSpPr>
        <p:spPr bwMode="auto">
          <a:xfrm>
            <a:off x="684213" y="692150"/>
            <a:ext cx="7775575" cy="649288"/>
          </a:xfrm>
          <a:prstGeom prst="rect">
            <a:avLst/>
          </a:prstGeom>
          <a:solidFill>
            <a:srgbClr val="3EB1F1"/>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6" name="Rectangle 4"/>
          <p:cNvSpPr>
            <a:spLocks noGrp="1" noChangeArrowheads="1"/>
          </p:cNvSpPr>
          <p:nvPr>
            <p:ph type="body" idx="1"/>
          </p:nvPr>
        </p:nvSpPr>
        <p:spPr bwMode="auto">
          <a:xfrm>
            <a:off x="684213" y="1846263"/>
            <a:ext cx="7775575"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11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i="0"/>
            </a:lvl1pPr>
          </a:lstStyle>
          <a:p>
            <a:pPr>
              <a:defRPr/>
            </a:pPr>
            <a:endParaRPr lang="en-GB" dirty="0"/>
          </a:p>
        </p:txBody>
      </p:sp>
      <p:sp>
        <p:nvSpPr>
          <p:cNvPr id="9114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lvl1pPr>
          </a:lstStyle>
          <a:p>
            <a:pPr>
              <a:defRPr/>
            </a:pPr>
            <a:endParaRPr lang="en-GB" dirty="0"/>
          </a:p>
        </p:txBody>
      </p:sp>
      <p:sp>
        <p:nvSpPr>
          <p:cNvPr id="911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lvl1pPr>
          </a:lstStyle>
          <a:p>
            <a:pPr>
              <a:defRPr/>
            </a:pPr>
            <a:fld id="{8A7405D0-E9CC-4120-AAD6-897D50740710}" type="slidenum">
              <a:rPr lang="en-GB"/>
              <a:pPr>
                <a:defRPr/>
              </a:pPr>
              <a:t>‹#›</a:t>
            </a:fld>
            <a:endParaRPr lang="en-GB" dirty="0"/>
          </a:p>
        </p:txBody>
      </p:sp>
      <p:pic>
        <p:nvPicPr>
          <p:cNvPr id="3080" name="Picture 10" descr="Capita_cmyk"/>
          <p:cNvPicPr>
            <a:picLocks noChangeAspect="1" noChangeArrowheads="1"/>
          </p:cNvPicPr>
          <p:nvPr userDrawn="1"/>
        </p:nvPicPr>
        <p:blipFill>
          <a:blip r:embed="rId13"/>
          <a:srcRect/>
          <a:stretch>
            <a:fillRect/>
          </a:stretch>
        </p:blipFill>
        <p:spPr bwMode="auto">
          <a:xfrm>
            <a:off x="425450" y="6507163"/>
            <a:ext cx="819150" cy="1698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961" r:id="rId1"/>
    <p:sldLayoutId id="2147485929" r:id="rId2"/>
    <p:sldLayoutId id="2147485930" r:id="rId3"/>
    <p:sldLayoutId id="2147485931" r:id="rId4"/>
    <p:sldLayoutId id="2147485932" r:id="rId5"/>
    <p:sldLayoutId id="2147485933" r:id="rId6"/>
    <p:sldLayoutId id="2147485934" r:id="rId7"/>
    <p:sldLayoutId id="2147485935" r:id="rId8"/>
    <p:sldLayoutId id="2147485936" r:id="rId9"/>
    <p:sldLayoutId id="2147485937" r:id="rId10"/>
    <p:sldLayoutId id="2147485938" r:id="rId11"/>
  </p:sldLayoutIdLst>
  <p:txStyles>
    <p:titleStyle>
      <a:lvl1pPr algn="l" rtl="0" eaLnBrk="0" fontAlgn="base" hangingPunct="0">
        <a:spcBef>
          <a:spcPct val="0"/>
        </a:spcBef>
        <a:spcAft>
          <a:spcPct val="0"/>
        </a:spcAft>
        <a:defRPr sz="2200" b="1">
          <a:solidFill>
            <a:schemeClr val="bg1"/>
          </a:solidFill>
          <a:latin typeface="+mj-lt"/>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l" rtl="0" fontAlgn="base">
        <a:spcBef>
          <a:spcPct val="0"/>
        </a:spcBef>
        <a:spcAft>
          <a:spcPct val="0"/>
        </a:spcAft>
        <a:defRPr sz="2200" b="1">
          <a:solidFill>
            <a:schemeClr val="bg1"/>
          </a:solidFill>
          <a:latin typeface="Arial" charset="0"/>
        </a:defRPr>
      </a:lvl6pPr>
      <a:lvl7pPr marL="914400" algn="l" rtl="0" fontAlgn="base">
        <a:spcBef>
          <a:spcPct val="0"/>
        </a:spcBef>
        <a:spcAft>
          <a:spcPct val="0"/>
        </a:spcAft>
        <a:defRPr sz="2200" b="1">
          <a:solidFill>
            <a:schemeClr val="bg1"/>
          </a:solidFill>
          <a:latin typeface="Arial" charset="0"/>
        </a:defRPr>
      </a:lvl7pPr>
      <a:lvl8pPr marL="1371600" algn="l" rtl="0" fontAlgn="base">
        <a:spcBef>
          <a:spcPct val="0"/>
        </a:spcBef>
        <a:spcAft>
          <a:spcPct val="0"/>
        </a:spcAft>
        <a:defRPr sz="2200" b="1">
          <a:solidFill>
            <a:schemeClr val="bg1"/>
          </a:solidFill>
          <a:latin typeface="Arial" charset="0"/>
        </a:defRPr>
      </a:lvl8pPr>
      <a:lvl9pPr marL="1828800" algn="l" rtl="0" fontAlgn="base">
        <a:spcBef>
          <a:spcPct val="0"/>
        </a:spcBef>
        <a:spcAft>
          <a:spcPct val="0"/>
        </a:spcAft>
        <a:defRPr sz="2200" b="1">
          <a:solidFill>
            <a:schemeClr val="bg1"/>
          </a:solidFill>
          <a:latin typeface="Arial" charset="0"/>
        </a:defRPr>
      </a:lvl9pPr>
    </p:titleStyle>
    <p:bodyStyle>
      <a:lvl1pPr marL="342900" indent="-342900" algn="l" rtl="0" eaLnBrk="0" fontAlgn="base" hangingPunct="0">
        <a:spcBef>
          <a:spcPct val="20000"/>
        </a:spcBef>
        <a:spcAft>
          <a:spcPct val="0"/>
        </a:spcAft>
        <a:buClr>
          <a:srgbClr val="BEC0C2"/>
        </a:buClr>
        <a:buFont typeface="Wingdings" pitchFamily="2" charset="2"/>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rgbClr val="BEC0C2"/>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BEC0C2"/>
        </a:buClr>
        <a:buFont typeface="Wingdings" pitchFamily="2" charset="2"/>
        <a:buChar char="§"/>
        <a:defRPr sz="1400">
          <a:solidFill>
            <a:schemeClr val="tx1"/>
          </a:solidFill>
          <a:latin typeface="+mn-lt"/>
        </a:defRPr>
      </a:lvl3pPr>
      <a:lvl4pPr marL="1600200" indent="-228600" algn="l" rtl="0" eaLnBrk="0" fontAlgn="base" hangingPunct="0">
        <a:spcBef>
          <a:spcPct val="20000"/>
        </a:spcBef>
        <a:spcAft>
          <a:spcPct val="0"/>
        </a:spcAft>
        <a:buClr>
          <a:srgbClr val="BEC0C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rgbClr val="BEC0C2"/>
        </a:buClr>
        <a:buFont typeface="Wingdings" pitchFamily="2" charset="2"/>
        <a:buChar char="§"/>
        <a:defRPr>
          <a:solidFill>
            <a:schemeClr val="tx1"/>
          </a:solidFill>
          <a:latin typeface="+mn-lt"/>
        </a:defRPr>
      </a:lvl5pPr>
      <a:lvl6pPr marL="2514600" indent="-228600" algn="l" rtl="0" fontAlgn="base">
        <a:spcBef>
          <a:spcPct val="20000"/>
        </a:spcBef>
        <a:spcAft>
          <a:spcPct val="0"/>
        </a:spcAft>
        <a:buClr>
          <a:srgbClr val="BEC0C2"/>
        </a:buClr>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BEC0C2"/>
        </a:buClr>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BEC0C2"/>
        </a:buClr>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BEC0C2"/>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ChangeArrowheads="1"/>
          </p:cNvSpPr>
          <p:nvPr userDrawn="1"/>
        </p:nvSpPr>
        <p:spPr bwMode="auto">
          <a:xfrm>
            <a:off x="468313" y="476250"/>
            <a:ext cx="8207375" cy="5832475"/>
          </a:xfrm>
          <a:prstGeom prst="rect">
            <a:avLst/>
          </a:prstGeom>
          <a:noFill/>
          <a:ln w="76200">
            <a:solidFill>
              <a:srgbClr val="BEC0C2"/>
            </a:solidFill>
            <a:miter lim="800000"/>
            <a:headEnd/>
            <a:tailEnd/>
          </a:ln>
          <a:effectLst/>
        </p:spPr>
        <p:txBody>
          <a:bodyPr wrap="none" anchor="ctr"/>
          <a:lstStyle/>
          <a:p>
            <a:pPr>
              <a:defRPr/>
            </a:pPr>
            <a:endParaRPr lang="en-GB" dirty="0"/>
          </a:p>
        </p:txBody>
      </p:sp>
      <p:sp>
        <p:nvSpPr>
          <p:cNvPr id="4099" name="Rectangle 3"/>
          <p:cNvSpPr>
            <a:spLocks noGrp="1" noChangeArrowheads="1"/>
          </p:cNvSpPr>
          <p:nvPr>
            <p:ph type="title"/>
          </p:nvPr>
        </p:nvSpPr>
        <p:spPr bwMode="auto">
          <a:xfrm>
            <a:off x="684213" y="692150"/>
            <a:ext cx="7775575" cy="649288"/>
          </a:xfrm>
          <a:prstGeom prst="rect">
            <a:avLst/>
          </a:prstGeom>
          <a:solidFill>
            <a:srgbClr val="BEC0C2"/>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body" idx="1"/>
          </p:nvPr>
        </p:nvSpPr>
        <p:spPr bwMode="auto">
          <a:xfrm>
            <a:off x="684213" y="1846263"/>
            <a:ext cx="7775575"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7045"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i="0"/>
            </a:lvl1pPr>
          </a:lstStyle>
          <a:p>
            <a:pPr>
              <a:defRPr/>
            </a:pPr>
            <a:endParaRPr lang="en-GB" dirty="0"/>
          </a:p>
        </p:txBody>
      </p:sp>
      <p:sp>
        <p:nvSpPr>
          <p:cNvPr id="87046"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lvl1pPr>
          </a:lstStyle>
          <a:p>
            <a:pPr>
              <a:defRPr/>
            </a:pPr>
            <a:endParaRPr lang="en-GB" dirty="0"/>
          </a:p>
        </p:txBody>
      </p:sp>
      <p:sp>
        <p:nvSpPr>
          <p:cNvPr id="87047"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lvl1pPr>
          </a:lstStyle>
          <a:p>
            <a:pPr>
              <a:defRPr/>
            </a:pPr>
            <a:fld id="{2A15D557-9A64-4AFB-AB7C-AA9208F75190}" type="slidenum">
              <a:rPr lang="en-GB"/>
              <a:pPr>
                <a:defRPr/>
              </a:pPr>
              <a:t>‹#›</a:t>
            </a:fld>
            <a:endParaRPr lang="en-GB" dirty="0"/>
          </a:p>
        </p:txBody>
      </p:sp>
      <p:pic>
        <p:nvPicPr>
          <p:cNvPr id="4104" name="Picture 10" descr="Capita_cmyk"/>
          <p:cNvPicPr>
            <a:picLocks noChangeAspect="1" noChangeArrowheads="1"/>
          </p:cNvPicPr>
          <p:nvPr userDrawn="1"/>
        </p:nvPicPr>
        <p:blipFill>
          <a:blip r:embed="rId13"/>
          <a:srcRect/>
          <a:stretch>
            <a:fillRect/>
          </a:stretch>
        </p:blipFill>
        <p:spPr bwMode="auto">
          <a:xfrm>
            <a:off x="425450" y="6507163"/>
            <a:ext cx="819150" cy="1698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962" r:id="rId1"/>
    <p:sldLayoutId id="2147485939" r:id="rId2"/>
    <p:sldLayoutId id="2147485940" r:id="rId3"/>
    <p:sldLayoutId id="2147485941" r:id="rId4"/>
    <p:sldLayoutId id="2147485942" r:id="rId5"/>
    <p:sldLayoutId id="2147485943" r:id="rId6"/>
    <p:sldLayoutId id="2147485944" r:id="rId7"/>
    <p:sldLayoutId id="2147485945" r:id="rId8"/>
    <p:sldLayoutId id="2147485946" r:id="rId9"/>
    <p:sldLayoutId id="2147485947" r:id="rId10"/>
    <p:sldLayoutId id="2147485948" r:id="rId11"/>
  </p:sldLayoutIdLst>
  <p:txStyles>
    <p:titleStyle>
      <a:lvl1pPr algn="l" rtl="0" eaLnBrk="0" fontAlgn="base" hangingPunct="0">
        <a:spcBef>
          <a:spcPct val="0"/>
        </a:spcBef>
        <a:spcAft>
          <a:spcPct val="0"/>
        </a:spcAft>
        <a:defRPr sz="2200" b="1">
          <a:solidFill>
            <a:schemeClr val="bg1"/>
          </a:solidFill>
          <a:latin typeface="+mj-lt"/>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l" rtl="0" fontAlgn="base">
        <a:spcBef>
          <a:spcPct val="0"/>
        </a:spcBef>
        <a:spcAft>
          <a:spcPct val="0"/>
        </a:spcAft>
        <a:defRPr sz="2200" b="1">
          <a:solidFill>
            <a:schemeClr val="bg1"/>
          </a:solidFill>
          <a:latin typeface="Arial" charset="0"/>
        </a:defRPr>
      </a:lvl6pPr>
      <a:lvl7pPr marL="914400" algn="l" rtl="0" fontAlgn="base">
        <a:spcBef>
          <a:spcPct val="0"/>
        </a:spcBef>
        <a:spcAft>
          <a:spcPct val="0"/>
        </a:spcAft>
        <a:defRPr sz="2200" b="1">
          <a:solidFill>
            <a:schemeClr val="bg1"/>
          </a:solidFill>
          <a:latin typeface="Arial" charset="0"/>
        </a:defRPr>
      </a:lvl7pPr>
      <a:lvl8pPr marL="1371600" algn="l" rtl="0" fontAlgn="base">
        <a:spcBef>
          <a:spcPct val="0"/>
        </a:spcBef>
        <a:spcAft>
          <a:spcPct val="0"/>
        </a:spcAft>
        <a:defRPr sz="2200" b="1">
          <a:solidFill>
            <a:schemeClr val="bg1"/>
          </a:solidFill>
          <a:latin typeface="Arial" charset="0"/>
        </a:defRPr>
      </a:lvl8pPr>
      <a:lvl9pPr marL="1828800" algn="l" rtl="0" fontAlgn="base">
        <a:spcBef>
          <a:spcPct val="0"/>
        </a:spcBef>
        <a:spcAft>
          <a:spcPct val="0"/>
        </a:spcAft>
        <a:defRPr sz="2200" b="1">
          <a:solidFill>
            <a:schemeClr val="bg1"/>
          </a:solidFill>
          <a:latin typeface="Arial" charset="0"/>
        </a:defRPr>
      </a:lvl9pPr>
    </p:titleStyle>
    <p:bodyStyle>
      <a:lvl1pPr marL="342900" indent="-342900" algn="l" rtl="0" eaLnBrk="0" fontAlgn="base" hangingPunct="0">
        <a:spcBef>
          <a:spcPct val="20000"/>
        </a:spcBef>
        <a:spcAft>
          <a:spcPct val="0"/>
        </a:spcAft>
        <a:buClr>
          <a:srgbClr val="BEC0C2"/>
        </a:buClr>
        <a:buFont typeface="Wingdings" pitchFamily="2" charset="2"/>
        <a:buChar char="§"/>
        <a:defRPr>
          <a:solidFill>
            <a:schemeClr val="tx1"/>
          </a:solidFill>
          <a:latin typeface="+mn-lt"/>
          <a:ea typeface="+mn-ea"/>
          <a:cs typeface="+mn-cs"/>
        </a:defRPr>
      </a:lvl1pPr>
      <a:lvl2pPr marL="742950" indent="-285750" algn="l" rtl="0" eaLnBrk="0" fontAlgn="base" hangingPunct="0">
        <a:spcBef>
          <a:spcPct val="20000"/>
        </a:spcBef>
        <a:spcAft>
          <a:spcPct val="0"/>
        </a:spcAft>
        <a:buClr>
          <a:srgbClr val="BEC0C2"/>
        </a:buClr>
        <a:buFont typeface="Wingdings" pitchFamily="2" charset="2"/>
        <a:buChar char="§"/>
        <a:defRPr sz="1600">
          <a:solidFill>
            <a:schemeClr val="tx1"/>
          </a:solidFill>
          <a:latin typeface="+mn-lt"/>
        </a:defRPr>
      </a:lvl2pPr>
      <a:lvl3pPr marL="1143000" indent="-228600" algn="l" rtl="0" eaLnBrk="0" fontAlgn="base" hangingPunct="0">
        <a:spcBef>
          <a:spcPct val="20000"/>
        </a:spcBef>
        <a:spcAft>
          <a:spcPct val="0"/>
        </a:spcAft>
        <a:buClr>
          <a:srgbClr val="BEC0C2"/>
        </a:buClr>
        <a:buFont typeface="Wingdings" pitchFamily="2" charset="2"/>
        <a:buChar char="§"/>
        <a:defRPr sz="1400">
          <a:solidFill>
            <a:schemeClr val="tx1"/>
          </a:solidFill>
          <a:latin typeface="+mn-lt"/>
        </a:defRPr>
      </a:lvl3pPr>
      <a:lvl4pPr marL="1600200" indent="-228600" algn="l" rtl="0" eaLnBrk="0" fontAlgn="base" hangingPunct="0">
        <a:spcBef>
          <a:spcPct val="20000"/>
        </a:spcBef>
        <a:spcAft>
          <a:spcPct val="0"/>
        </a:spcAft>
        <a:buClr>
          <a:srgbClr val="BEC0C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rgbClr val="BEC0C2"/>
        </a:buClr>
        <a:buFont typeface="Wingdings" pitchFamily="2" charset="2"/>
        <a:buChar char="§"/>
        <a:defRPr>
          <a:solidFill>
            <a:schemeClr val="tx1"/>
          </a:solidFill>
          <a:latin typeface="+mn-lt"/>
        </a:defRPr>
      </a:lvl5pPr>
      <a:lvl6pPr marL="2514600" indent="-228600" algn="l" rtl="0" fontAlgn="base">
        <a:spcBef>
          <a:spcPct val="20000"/>
        </a:spcBef>
        <a:spcAft>
          <a:spcPct val="0"/>
        </a:spcAft>
        <a:buClr>
          <a:srgbClr val="BEC0C2"/>
        </a:buClr>
        <a:buFont typeface="Wingdings" pitchFamily="2" charset="2"/>
        <a:buChar char="§"/>
        <a:defRPr>
          <a:solidFill>
            <a:schemeClr val="tx1"/>
          </a:solidFill>
          <a:latin typeface="+mn-lt"/>
        </a:defRPr>
      </a:lvl6pPr>
      <a:lvl7pPr marL="2971800" indent="-228600" algn="l" rtl="0" fontAlgn="base">
        <a:spcBef>
          <a:spcPct val="20000"/>
        </a:spcBef>
        <a:spcAft>
          <a:spcPct val="0"/>
        </a:spcAft>
        <a:buClr>
          <a:srgbClr val="BEC0C2"/>
        </a:buClr>
        <a:buFont typeface="Wingdings" pitchFamily="2" charset="2"/>
        <a:buChar char="§"/>
        <a:defRPr>
          <a:solidFill>
            <a:schemeClr val="tx1"/>
          </a:solidFill>
          <a:latin typeface="+mn-lt"/>
        </a:defRPr>
      </a:lvl7pPr>
      <a:lvl8pPr marL="3429000" indent="-228600" algn="l" rtl="0" fontAlgn="base">
        <a:spcBef>
          <a:spcPct val="20000"/>
        </a:spcBef>
        <a:spcAft>
          <a:spcPct val="0"/>
        </a:spcAft>
        <a:buClr>
          <a:srgbClr val="BEC0C2"/>
        </a:buClr>
        <a:buFont typeface="Wingdings" pitchFamily="2" charset="2"/>
        <a:buChar char="§"/>
        <a:defRPr>
          <a:solidFill>
            <a:schemeClr val="tx1"/>
          </a:solidFill>
          <a:latin typeface="+mn-lt"/>
        </a:defRPr>
      </a:lvl8pPr>
      <a:lvl9pPr marL="3886200" indent="-228600" algn="l" rtl="0" fontAlgn="base">
        <a:spcBef>
          <a:spcPct val="20000"/>
        </a:spcBef>
        <a:spcAft>
          <a:spcPct val="0"/>
        </a:spcAft>
        <a:buClr>
          <a:srgbClr val="BEC0C2"/>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0690" name="Rectangle 2"/>
          <p:cNvSpPr>
            <a:spLocks noChangeArrowheads="1"/>
          </p:cNvSpPr>
          <p:nvPr userDrawn="1"/>
        </p:nvSpPr>
        <p:spPr bwMode="auto">
          <a:xfrm>
            <a:off x="142875" y="152400"/>
            <a:ext cx="8858250" cy="6229350"/>
          </a:xfrm>
          <a:prstGeom prst="rect">
            <a:avLst/>
          </a:prstGeom>
          <a:noFill/>
          <a:ln w="28575">
            <a:solidFill>
              <a:schemeClr val="accent2"/>
            </a:solidFill>
            <a:miter lim="800000"/>
            <a:headEnd/>
            <a:tailEnd/>
          </a:ln>
        </p:spPr>
        <p:txBody>
          <a:bodyPr wrap="none" anchor="ctr"/>
          <a:lstStyle/>
          <a:p>
            <a:pPr algn="ctr" eaLnBrk="0" hangingPunct="0">
              <a:defRPr/>
            </a:pPr>
            <a:endParaRPr lang="en-US" sz="2400" b="0" i="0" baseline="-25000" dirty="0">
              <a:solidFill>
                <a:schemeClr val="accent2"/>
              </a:solidFill>
              <a:ea typeface="ＭＳ Ｐゴシック" pitchFamily="34" charset="-128"/>
            </a:endParaRPr>
          </a:p>
        </p:txBody>
      </p:sp>
      <p:sp>
        <p:nvSpPr>
          <p:cNvPr id="5123" name="Rectangle 3"/>
          <p:cNvSpPr>
            <a:spLocks noGrp="1" noChangeArrowheads="1"/>
          </p:cNvSpPr>
          <p:nvPr>
            <p:ph type="title"/>
          </p:nvPr>
        </p:nvSpPr>
        <p:spPr bwMode="auto">
          <a:xfrm>
            <a:off x="-23813" y="287338"/>
            <a:ext cx="8916988" cy="792162"/>
          </a:xfrm>
          <a:prstGeom prst="rect">
            <a:avLst/>
          </a:prstGeom>
          <a:solidFill>
            <a:schemeClr val="accent2"/>
          </a:solidFill>
          <a:ln w="2857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124" name="Rectangle 4"/>
          <p:cNvSpPr>
            <a:spLocks noGrp="1" noChangeArrowheads="1"/>
          </p:cNvSpPr>
          <p:nvPr>
            <p:ph type="body" idx="1"/>
          </p:nvPr>
        </p:nvSpPr>
        <p:spPr bwMode="auto">
          <a:xfrm>
            <a:off x="323850" y="1233488"/>
            <a:ext cx="8496300" cy="500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5125" name="Picture 5" descr="Capita_cmyk"/>
          <p:cNvPicPr>
            <a:picLocks noChangeAspect="1" noChangeArrowheads="1"/>
          </p:cNvPicPr>
          <p:nvPr userDrawn="1"/>
        </p:nvPicPr>
        <p:blipFill>
          <a:blip r:embed="rId13"/>
          <a:srcRect/>
          <a:stretch>
            <a:fillRect/>
          </a:stretch>
        </p:blipFill>
        <p:spPr bwMode="auto">
          <a:xfrm>
            <a:off x="142875" y="6524625"/>
            <a:ext cx="1050925" cy="217488"/>
          </a:xfrm>
          <a:prstGeom prst="rect">
            <a:avLst/>
          </a:prstGeom>
          <a:noFill/>
          <a:ln w="9525">
            <a:noFill/>
            <a:miter lim="800000"/>
            <a:headEnd/>
            <a:tailEnd/>
          </a:ln>
        </p:spPr>
      </p:pic>
      <p:sp>
        <p:nvSpPr>
          <p:cNvPr id="370694" name="Rectangle 6"/>
          <p:cNvSpPr>
            <a:spLocks noGrp="1" noChangeArrowheads="1"/>
          </p:cNvSpPr>
          <p:nvPr>
            <p:ph type="sldNum" sz="quarter" idx="4"/>
          </p:nvPr>
        </p:nvSpPr>
        <p:spPr bwMode="auto">
          <a:xfrm>
            <a:off x="3509963" y="6524625"/>
            <a:ext cx="1992312" cy="16192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ctr">
              <a:defRPr sz="1100" b="0" i="0">
                <a:solidFill>
                  <a:schemeClr val="bg2"/>
                </a:solidFill>
                <a:cs typeface="+mn-cs"/>
              </a:defRPr>
            </a:lvl1pPr>
          </a:lstStyle>
          <a:p>
            <a:pPr>
              <a:defRPr/>
            </a:pPr>
            <a:r>
              <a:rPr lang="en-GB" dirty="0"/>
              <a:t>Slide </a:t>
            </a:r>
            <a:fld id="{D7864FE7-8FCC-45C2-AA07-9A1A3505FADB}"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5963" r:id="rId1"/>
    <p:sldLayoutId id="2147485949" r:id="rId2"/>
    <p:sldLayoutId id="2147485950" r:id="rId3"/>
    <p:sldLayoutId id="2147485951" r:id="rId4"/>
    <p:sldLayoutId id="2147485952" r:id="rId5"/>
    <p:sldLayoutId id="2147485953" r:id="rId6"/>
    <p:sldLayoutId id="2147485954" r:id="rId7"/>
    <p:sldLayoutId id="2147485955" r:id="rId8"/>
    <p:sldLayoutId id="2147485956" r:id="rId9"/>
    <p:sldLayoutId id="2147485957" r:id="rId10"/>
    <p:sldLayoutId id="2147485958" r:id="rId11"/>
  </p:sldLayoutIdLst>
  <p:txStyles>
    <p:titleStyle>
      <a:lvl1pPr marL="363538" indent="-363538" algn="l" rtl="0" eaLnBrk="0" fontAlgn="base" hangingPunct="0">
        <a:spcBef>
          <a:spcPct val="0"/>
        </a:spcBef>
        <a:spcAft>
          <a:spcPct val="0"/>
        </a:spcAft>
        <a:defRPr sz="2200" b="1">
          <a:solidFill>
            <a:schemeClr val="bg1"/>
          </a:solidFill>
          <a:latin typeface="+mj-lt"/>
          <a:ea typeface="+mj-ea"/>
          <a:cs typeface="+mj-cs"/>
        </a:defRPr>
      </a:lvl1pPr>
      <a:lvl2pPr marL="363538" indent="-363538" algn="l" rtl="0" eaLnBrk="0" fontAlgn="base" hangingPunct="0">
        <a:spcBef>
          <a:spcPct val="0"/>
        </a:spcBef>
        <a:spcAft>
          <a:spcPct val="0"/>
        </a:spcAft>
        <a:defRPr sz="2200" b="1">
          <a:solidFill>
            <a:schemeClr val="bg1"/>
          </a:solidFill>
          <a:latin typeface="Arial" charset="0"/>
          <a:cs typeface="Arial" charset="0"/>
        </a:defRPr>
      </a:lvl2pPr>
      <a:lvl3pPr marL="363538" indent="-363538" algn="l" rtl="0" eaLnBrk="0" fontAlgn="base" hangingPunct="0">
        <a:spcBef>
          <a:spcPct val="0"/>
        </a:spcBef>
        <a:spcAft>
          <a:spcPct val="0"/>
        </a:spcAft>
        <a:defRPr sz="2200" b="1">
          <a:solidFill>
            <a:schemeClr val="bg1"/>
          </a:solidFill>
          <a:latin typeface="Arial" charset="0"/>
          <a:cs typeface="Arial" charset="0"/>
        </a:defRPr>
      </a:lvl3pPr>
      <a:lvl4pPr marL="363538" indent="-363538" algn="l" rtl="0" eaLnBrk="0" fontAlgn="base" hangingPunct="0">
        <a:spcBef>
          <a:spcPct val="0"/>
        </a:spcBef>
        <a:spcAft>
          <a:spcPct val="0"/>
        </a:spcAft>
        <a:defRPr sz="2200" b="1">
          <a:solidFill>
            <a:schemeClr val="bg1"/>
          </a:solidFill>
          <a:latin typeface="Arial" charset="0"/>
          <a:cs typeface="Arial" charset="0"/>
        </a:defRPr>
      </a:lvl4pPr>
      <a:lvl5pPr marL="363538" indent="-363538" algn="l" rtl="0" eaLnBrk="0" fontAlgn="base" hangingPunct="0">
        <a:spcBef>
          <a:spcPct val="0"/>
        </a:spcBef>
        <a:spcAft>
          <a:spcPct val="0"/>
        </a:spcAft>
        <a:defRPr sz="2200" b="1">
          <a:solidFill>
            <a:schemeClr val="bg1"/>
          </a:solidFill>
          <a:latin typeface="Arial" charset="0"/>
          <a:cs typeface="Arial" charset="0"/>
        </a:defRPr>
      </a:lvl5pPr>
      <a:lvl6pPr marL="820738" algn="l" rtl="0" fontAlgn="base">
        <a:spcBef>
          <a:spcPct val="0"/>
        </a:spcBef>
        <a:spcAft>
          <a:spcPct val="0"/>
        </a:spcAft>
        <a:defRPr sz="2200" b="1">
          <a:solidFill>
            <a:schemeClr val="bg1"/>
          </a:solidFill>
          <a:latin typeface="Arial" charset="0"/>
          <a:cs typeface="Arial" charset="0"/>
        </a:defRPr>
      </a:lvl6pPr>
      <a:lvl7pPr marL="1277938" algn="l" rtl="0" fontAlgn="base">
        <a:spcBef>
          <a:spcPct val="0"/>
        </a:spcBef>
        <a:spcAft>
          <a:spcPct val="0"/>
        </a:spcAft>
        <a:defRPr sz="2200" b="1">
          <a:solidFill>
            <a:schemeClr val="bg1"/>
          </a:solidFill>
          <a:latin typeface="Arial" charset="0"/>
          <a:cs typeface="Arial" charset="0"/>
        </a:defRPr>
      </a:lvl7pPr>
      <a:lvl8pPr marL="1735138" algn="l" rtl="0" fontAlgn="base">
        <a:spcBef>
          <a:spcPct val="0"/>
        </a:spcBef>
        <a:spcAft>
          <a:spcPct val="0"/>
        </a:spcAft>
        <a:defRPr sz="2200" b="1">
          <a:solidFill>
            <a:schemeClr val="bg1"/>
          </a:solidFill>
          <a:latin typeface="Arial" charset="0"/>
          <a:cs typeface="Arial" charset="0"/>
        </a:defRPr>
      </a:lvl8pPr>
      <a:lvl9pPr marL="2192338" algn="l" rtl="0" fontAlgn="base">
        <a:spcBef>
          <a:spcPct val="0"/>
        </a:spcBef>
        <a:spcAft>
          <a:spcPct val="0"/>
        </a:spcAft>
        <a:defRPr sz="22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a:solidFill>
            <a:schemeClr val="accent2"/>
          </a:solidFill>
          <a:latin typeface="+mn-lt"/>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chemeClr val="accent2"/>
          </a:solidFill>
          <a:latin typeface="+mn-lt"/>
          <a:cs typeface="+mn-cs"/>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chemeClr val="accent2"/>
          </a:solidFill>
          <a:latin typeface="+mn-lt"/>
          <a:cs typeface="+mn-cs"/>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accent2"/>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a:solidFill>
            <a:schemeClr val="accent2"/>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a:solidFill>
            <a:schemeClr val="accent2"/>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a:solidFill>
            <a:schemeClr val="accent2"/>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a:solidFill>
            <a:schemeClr val="accent2"/>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a:solidFill>
            <a:schemeClr val="accent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ctrTitle"/>
          </p:nvPr>
        </p:nvSpPr>
        <p:spPr>
          <a:xfrm>
            <a:off x="684213" y="1211263"/>
            <a:ext cx="7459662" cy="2593975"/>
          </a:xfrm>
          <a:noFill/>
        </p:spPr>
        <p:txBody>
          <a:bodyPr/>
          <a:lstStyle/>
          <a:p>
            <a:pPr eaLnBrk="1" hangingPunct="1"/>
            <a:r>
              <a:rPr lang="en-GB" dirty="0" smtClean="0"/>
              <a:t>Welfare Reform Update </a:t>
            </a:r>
          </a:p>
        </p:txBody>
      </p:sp>
      <p:sp>
        <p:nvSpPr>
          <p:cNvPr id="9219" name="Rectangle 6"/>
          <p:cNvSpPr>
            <a:spLocks noGrp="1" noChangeArrowheads="1"/>
          </p:cNvSpPr>
          <p:nvPr>
            <p:ph type="subTitle" idx="1"/>
          </p:nvPr>
        </p:nvSpPr>
        <p:spPr>
          <a:xfrm>
            <a:off x="785813" y="2643188"/>
            <a:ext cx="6400800" cy="1285875"/>
          </a:xfrm>
        </p:spPr>
        <p:txBody>
          <a:bodyPr/>
          <a:lstStyle/>
          <a:p>
            <a:pPr eaLnBrk="1" hangingPunct="1"/>
            <a:r>
              <a:rPr lang="en-GB" dirty="0" smtClean="0"/>
              <a:t>John de la Rue</a:t>
            </a:r>
          </a:p>
          <a:p>
            <a:pPr eaLnBrk="1" hangingPunct="1"/>
            <a:r>
              <a:rPr lang="en-GB" dirty="0" smtClean="0"/>
              <a:t>East Midlands IRRV  </a:t>
            </a:r>
          </a:p>
          <a:p>
            <a:pPr eaLnBrk="1" hangingPunct="1"/>
            <a:r>
              <a:rPr lang="en-GB" dirty="0" smtClean="0"/>
              <a:t>15</a:t>
            </a:r>
            <a:r>
              <a:rPr lang="en-GB" baseline="30000" dirty="0" smtClean="0"/>
              <a:t>th</a:t>
            </a:r>
            <a:r>
              <a:rPr lang="en-GB" dirty="0" smtClean="0"/>
              <a:t> August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DWP Nov 2010</a:t>
            </a:r>
            <a:endParaRPr lang="en-US" dirty="0"/>
          </a:p>
        </p:txBody>
      </p:sp>
      <p:sp>
        <p:nvSpPr>
          <p:cNvPr id="5123" name="Rectangle 3"/>
          <p:cNvSpPr>
            <a:spLocks noGrp="1" noChangeArrowheads="1"/>
          </p:cNvSpPr>
          <p:nvPr>
            <p:ph idx="1"/>
          </p:nvPr>
        </p:nvSpPr>
        <p:spPr/>
        <p:txBody>
          <a:bodyPr/>
          <a:lstStyle/>
          <a:p>
            <a:endParaRPr lang="en-US" dirty="0"/>
          </a:p>
        </p:txBody>
      </p:sp>
      <p:pic>
        <p:nvPicPr>
          <p:cNvPr id="5125" name="Picture 5"/>
          <p:cNvPicPr>
            <a:picLocks noChangeAspect="1" noChangeArrowheads="1"/>
          </p:cNvPicPr>
          <p:nvPr/>
        </p:nvPicPr>
        <p:blipFill>
          <a:blip r:embed="rId2"/>
          <a:srcRect/>
          <a:stretch>
            <a:fillRect/>
          </a:stretch>
        </p:blipFill>
        <p:spPr bwMode="auto">
          <a:xfrm>
            <a:off x="2830513" y="2290763"/>
            <a:ext cx="3482975" cy="2276475"/>
          </a:xfrm>
          <a:prstGeom prst="rect">
            <a:avLst/>
          </a:prstGeom>
          <a:noFill/>
          <a:ln w="9525">
            <a:noFill/>
            <a:miter lim="800000"/>
            <a:headEnd/>
            <a:tailEnd/>
          </a:ln>
          <a:effectLst/>
        </p:spPr>
      </p:pic>
      <p:pic>
        <p:nvPicPr>
          <p:cNvPr id="5126" name="Picture 6"/>
          <p:cNvPicPr>
            <a:picLocks noChangeAspect="1" noChangeArrowheads="1"/>
          </p:cNvPicPr>
          <p:nvPr/>
        </p:nvPicPr>
        <p:blipFill>
          <a:blip r:embed="rId3"/>
          <a:srcRect/>
          <a:stretch>
            <a:fillRect/>
          </a:stretch>
        </p:blipFill>
        <p:spPr bwMode="auto">
          <a:xfrm>
            <a:off x="971550" y="1773238"/>
            <a:ext cx="6632575" cy="43354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GB" dirty="0" smtClean="0">
                <a:latin typeface="Calibri" pitchFamily="34" charset="0"/>
              </a:rPr>
              <a:t>Local Support Services Framework (Feb 2013)  </a:t>
            </a:r>
            <a:endParaRPr lang="en-GB" dirty="0">
              <a:latin typeface="Calibri" pitchFamily="34" charset="0"/>
            </a:endParaRPr>
          </a:p>
        </p:txBody>
      </p:sp>
      <p:sp>
        <p:nvSpPr>
          <p:cNvPr id="570371" name="Rectangle 3"/>
          <p:cNvSpPr>
            <a:spLocks noGrp="1" noChangeArrowheads="1"/>
          </p:cNvSpPr>
          <p:nvPr>
            <p:ph type="body" sz="half" idx="1"/>
          </p:nvPr>
        </p:nvSpPr>
        <p:spPr>
          <a:xfrm>
            <a:off x="4357686" y="1071546"/>
            <a:ext cx="4392613" cy="5160983"/>
          </a:xfrm>
        </p:spPr>
        <p:txBody>
          <a:bodyPr/>
          <a:lstStyle/>
          <a:p>
            <a:r>
              <a:rPr lang="en-GB" sz="1400" dirty="0" smtClean="0">
                <a:latin typeface="Calibri" pitchFamily="34" charset="0"/>
              </a:rPr>
              <a:t>Mental health issues</a:t>
            </a:r>
          </a:p>
          <a:p>
            <a:r>
              <a:rPr lang="en-GB" sz="1400" dirty="0" smtClean="0">
                <a:latin typeface="Calibri" pitchFamily="34" charset="0"/>
              </a:rPr>
              <a:t>Learning difficulties</a:t>
            </a:r>
          </a:p>
          <a:p>
            <a:r>
              <a:rPr lang="en-GB" sz="1400" dirty="0" smtClean="0">
                <a:latin typeface="Calibri" pitchFamily="34" charset="0"/>
              </a:rPr>
              <a:t>Drug or alcohol addiction</a:t>
            </a:r>
          </a:p>
          <a:p>
            <a:r>
              <a:rPr lang="en-GB" sz="1400" dirty="0" smtClean="0">
                <a:latin typeface="Calibri" pitchFamily="34" charset="0"/>
              </a:rPr>
              <a:t>Homelessness </a:t>
            </a:r>
          </a:p>
          <a:p>
            <a:r>
              <a:rPr lang="en-GB" sz="1400" dirty="0" smtClean="0">
                <a:latin typeface="Calibri" pitchFamily="34" charset="0"/>
              </a:rPr>
              <a:t>English language limitations</a:t>
            </a:r>
          </a:p>
          <a:p>
            <a:r>
              <a:rPr lang="en-GB" sz="1400" dirty="0" smtClean="0">
                <a:latin typeface="Calibri" pitchFamily="34" charset="0"/>
              </a:rPr>
              <a:t>Literacy difficulties</a:t>
            </a:r>
          </a:p>
          <a:p>
            <a:r>
              <a:rPr lang="en-GB" sz="1400" dirty="0" smtClean="0">
                <a:latin typeface="Calibri" pitchFamily="34" charset="0"/>
              </a:rPr>
              <a:t>Prisoners and detainees</a:t>
            </a:r>
          </a:p>
          <a:p>
            <a:r>
              <a:rPr lang="en-GB" sz="1400" dirty="0" smtClean="0">
                <a:latin typeface="Calibri" pitchFamily="34" charset="0"/>
              </a:rPr>
              <a:t>16 and 17 year olds</a:t>
            </a:r>
          </a:p>
          <a:p>
            <a:r>
              <a:rPr lang="en-GB" sz="1400" dirty="0" smtClean="0">
                <a:latin typeface="Calibri" pitchFamily="34" charset="0"/>
              </a:rPr>
              <a:t>Non EEA including refugees</a:t>
            </a:r>
          </a:p>
          <a:p>
            <a:r>
              <a:rPr lang="en-GB" sz="1400" dirty="0" smtClean="0">
                <a:latin typeface="Calibri" pitchFamily="34" charset="0"/>
              </a:rPr>
              <a:t>Physical disabilities</a:t>
            </a:r>
          </a:p>
          <a:p>
            <a:r>
              <a:rPr lang="en-GB" sz="1400" dirty="0" smtClean="0">
                <a:latin typeface="Calibri" pitchFamily="34" charset="0"/>
              </a:rPr>
              <a:t>Working abroad</a:t>
            </a:r>
          </a:p>
          <a:p>
            <a:r>
              <a:rPr lang="en-GB" sz="1400" dirty="0" smtClean="0">
                <a:latin typeface="Calibri" pitchFamily="34" charset="0"/>
              </a:rPr>
              <a:t>Domestic violence victims</a:t>
            </a:r>
          </a:p>
          <a:p>
            <a:r>
              <a:rPr lang="en-GB" sz="1400" dirty="0" smtClean="0">
                <a:latin typeface="Calibri" pitchFamily="34" charset="0"/>
              </a:rPr>
              <a:t>Sensory disabilities</a:t>
            </a:r>
          </a:p>
          <a:p>
            <a:r>
              <a:rPr lang="en-GB" sz="1400" dirty="0" smtClean="0">
                <a:latin typeface="Calibri" pitchFamily="34" charset="0"/>
              </a:rPr>
              <a:t>Severely indebted</a:t>
            </a:r>
          </a:p>
          <a:p>
            <a:r>
              <a:rPr lang="en-GB" sz="1400" dirty="0" smtClean="0">
                <a:latin typeface="Calibri" pitchFamily="34" charset="0"/>
              </a:rPr>
              <a:t>Over 18 care leavers </a:t>
            </a:r>
          </a:p>
          <a:p>
            <a:r>
              <a:rPr lang="en-GB" sz="1400" dirty="0" smtClean="0">
                <a:latin typeface="Calibri" pitchFamily="34" charset="0"/>
              </a:rPr>
              <a:t>Gabling addiction </a:t>
            </a:r>
          </a:p>
          <a:p>
            <a:r>
              <a:rPr lang="en-GB" sz="1400" dirty="0" smtClean="0">
                <a:latin typeface="Calibri" pitchFamily="34" charset="0"/>
              </a:rPr>
              <a:t>MAPPA claimants</a:t>
            </a:r>
          </a:p>
          <a:p>
            <a:r>
              <a:rPr lang="en-GB" sz="1400" dirty="0" smtClean="0">
                <a:latin typeface="Calibri" pitchFamily="34" charset="0"/>
              </a:rPr>
              <a:t>Numeracy difficulties</a:t>
            </a:r>
          </a:p>
          <a:p>
            <a:r>
              <a:rPr lang="en-GB" sz="1400" dirty="0" smtClean="0">
                <a:latin typeface="Calibri" pitchFamily="34" charset="0"/>
              </a:rPr>
              <a:t>Troubled Families programme</a:t>
            </a:r>
          </a:p>
          <a:p>
            <a:r>
              <a:rPr lang="en-GB" sz="1400" dirty="0" smtClean="0">
                <a:latin typeface="Calibri" pitchFamily="34" charset="0"/>
              </a:rPr>
              <a:t>Rural isolation</a:t>
            </a:r>
            <a:endParaRPr lang="en-GB" sz="1400" dirty="0">
              <a:latin typeface="Calibri" pitchFamily="34" charset="0"/>
            </a:endParaRPr>
          </a:p>
        </p:txBody>
      </p:sp>
      <p:sp>
        <p:nvSpPr>
          <p:cNvPr id="4" name="Rectangle 3"/>
          <p:cNvSpPr txBox="1">
            <a:spLocks noChangeArrowheads="1"/>
          </p:cNvSpPr>
          <p:nvPr/>
        </p:nvSpPr>
        <p:spPr bwMode="auto">
          <a:xfrm>
            <a:off x="322263" y="1071546"/>
            <a:ext cx="4392613" cy="5160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BEC0C2"/>
              </a:buClr>
              <a:buSzTx/>
              <a:tabLst/>
              <a:defRPr/>
            </a:pPr>
            <a:r>
              <a:rPr kumimoji="0" lang="en-GB" i="0" u="none" strike="noStrike" kern="0" cap="none" spc="0" normalizeH="0" baseline="0" noProof="0" dirty="0" smtClean="0">
                <a:ln>
                  <a:noFill/>
                </a:ln>
                <a:solidFill>
                  <a:schemeClr val="tx1"/>
                </a:solidFill>
                <a:effectLst/>
                <a:uLnTx/>
                <a:uFillTx/>
                <a:latin typeface="Calibri" pitchFamily="34" charset="0"/>
                <a:ea typeface="+mn-ea"/>
                <a:cs typeface="+mn-cs"/>
              </a:rPr>
              <a:t>Building on existing support</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rPr>
              <a:t>Tailored and specialist support</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lang="en-GB" sz="1600" b="0" i="0" kern="0" dirty="0" smtClean="0">
                <a:latin typeface="Calibri" pitchFamily="34" charset="0"/>
              </a:rPr>
              <a:t>Home visits</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rPr>
              <a:t>Verification </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lang="en-GB" sz="1600" b="0" i="0" kern="0" dirty="0" smtClean="0">
                <a:latin typeface="Calibri" pitchFamily="34" charset="0"/>
              </a:rPr>
              <a:t>Identifying cases for payment direct </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rPr>
              <a:t>Tackling homelessness</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lang="en-GB" sz="1600" b="0" i="0" kern="0" dirty="0" smtClean="0">
                <a:latin typeface="Calibri" pitchFamily="34" charset="0"/>
              </a:rPr>
              <a:t>Urgent support </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endPar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endParaRPr lang="en-GB" sz="1600" b="0" i="0" kern="0" dirty="0" smtClean="0">
              <a:latin typeface="Calibri" pitchFamily="34" charset="0"/>
            </a:endParaRPr>
          </a:p>
          <a:p>
            <a:pPr marL="342900" marR="0" lvl="0" indent="-342900" algn="l" defTabSz="914400" rtl="0" eaLnBrk="1" fontAlgn="base" latinLnBrk="0" hangingPunct="1">
              <a:lnSpc>
                <a:spcPct val="100000"/>
              </a:lnSpc>
              <a:spcBef>
                <a:spcPct val="20000"/>
              </a:spcBef>
              <a:spcAft>
                <a:spcPct val="0"/>
              </a:spcAft>
              <a:buClr>
                <a:srgbClr val="BEC0C2"/>
              </a:buClr>
              <a:buSzTx/>
              <a:tabLst/>
              <a:defRPr/>
            </a:pPr>
            <a:r>
              <a:rPr kumimoji="0" lang="en-GB" i="0" u="none" strike="noStrike" kern="0" cap="none" spc="0" normalizeH="0" baseline="0" noProof="0" dirty="0" smtClean="0">
                <a:ln>
                  <a:noFill/>
                </a:ln>
                <a:solidFill>
                  <a:schemeClr val="tx1"/>
                </a:solidFill>
                <a:effectLst/>
                <a:uLnTx/>
                <a:uFillTx/>
                <a:latin typeface="Calibri" pitchFamily="34" charset="0"/>
                <a:ea typeface="+mn-ea"/>
                <a:cs typeface="+mn-cs"/>
              </a:rPr>
              <a:t>Support for new features of UC</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r>
              <a:rPr lang="en-GB" sz="1600" b="0" i="0" kern="0" dirty="0" smtClean="0">
                <a:latin typeface="Calibri" pitchFamily="34" charset="0"/>
              </a:rPr>
              <a:t>Triage and reorientation </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r>
              <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rPr>
              <a:t>Online assistance</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r>
              <a:rPr lang="en-GB" sz="1600" b="0" i="0" kern="0" dirty="0" smtClean="0">
                <a:latin typeface="Calibri" pitchFamily="34" charset="0"/>
              </a:rPr>
              <a:t>Money advice </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r>
              <a:rPr lang="en-GB" sz="1600" b="0" i="0" kern="0" dirty="0" smtClean="0">
                <a:latin typeface="Calibri" pitchFamily="34" charset="0"/>
              </a:rPr>
              <a:t>Alternative payment arrangements </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r>
              <a:rPr lang="en-GB" sz="1600" b="0" i="0" kern="0" dirty="0" smtClean="0">
                <a:latin typeface="Calibri" pitchFamily="34" charset="0"/>
              </a:rPr>
              <a:t>Work related support </a:t>
            </a:r>
            <a:endPar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r>
              <a:rPr lang="en-GB" dirty="0" smtClean="0">
                <a:latin typeface="Calibri" pitchFamily="34" charset="0"/>
              </a:rPr>
              <a:t>The UC claimant journey and local support (Feb 2013)</a:t>
            </a:r>
            <a:endParaRPr lang="en-GB" dirty="0">
              <a:latin typeface="Calibri" pitchFamily="34" charset="0"/>
            </a:endParaRPr>
          </a:p>
        </p:txBody>
      </p:sp>
      <p:sp>
        <p:nvSpPr>
          <p:cNvPr id="574467" name="Rectangle 3"/>
          <p:cNvSpPr>
            <a:spLocks noGrp="1" noChangeArrowheads="1"/>
          </p:cNvSpPr>
          <p:nvPr>
            <p:ph type="body" idx="1"/>
          </p:nvPr>
        </p:nvSpPr>
        <p:spPr>
          <a:xfrm>
            <a:off x="250825" y="1125538"/>
            <a:ext cx="8208963" cy="4824412"/>
          </a:xfrm>
        </p:spPr>
        <p:txBody>
          <a:bodyPr/>
          <a:lstStyle/>
          <a:p>
            <a:pPr marL="762000" lvl="1" indent="-304800"/>
            <a:endParaRPr lang="en-GB" sz="1800" dirty="0"/>
          </a:p>
          <a:p>
            <a:pPr marL="762000" lvl="1" indent="-304800"/>
            <a:endParaRPr lang="en-GB" dirty="0"/>
          </a:p>
          <a:p>
            <a:endParaRPr lang="en-GB" dirty="0">
              <a:solidFill>
                <a:srgbClr val="004E73"/>
              </a:solidFill>
            </a:endParaRPr>
          </a:p>
          <a:p>
            <a:endParaRPr lang="en-GB" dirty="0">
              <a:solidFill>
                <a:srgbClr val="004E73"/>
              </a:solidFill>
            </a:endParaRPr>
          </a:p>
        </p:txBody>
      </p:sp>
      <p:graphicFrame>
        <p:nvGraphicFramePr>
          <p:cNvPr id="4" name="Table 3"/>
          <p:cNvGraphicFramePr>
            <a:graphicFrameLocks noGrp="1"/>
          </p:cNvGraphicFramePr>
          <p:nvPr/>
        </p:nvGraphicFramePr>
        <p:xfrm>
          <a:off x="785784" y="1397000"/>
          <a:ext cx="7643868" cy="518160"/>
        </p:xfrm>
        <a:graphic>
          <a:graphicData uri="http://schemas.openxmlformats.org/drawingml/2006/table">
            <a:tbl>
              <a:tblPr firstRow="1" bandRow="1">
                <a:tableStyleId>{5C22544A-7EE6-4342-B048-85BDC9FD1C3A}</a:tableStyleId>
              </a:tblPr>
              <a:tblGrid>
                <a:gridCol w="1910967"/>
                <a:gridCol w="1910967"/>
                <a:gridCol w="1910967"/>
                <a:gridCol w="1910967"/>
              </a:tblGrid>
              <a:tr h="370840">
                <a:tc>
                  <a:txBody>
                    <a:bodyPr/>
                    <a:lstStyle/>
                    <a:p>
                      <a:pPr algn="l"/>
                      <a:r>
                        <a:rPr lang="en-GB" sz="1400" b="0" dirty="0" smtClean="0">
                          <a:solidFill>
                            <a:schemeClr val="tx1"/>
                          </a:solidFill>
                          <a:latin typeface="Calibri" pitchFamily="34" charset="0"/>
                        </a:rPr>
                        <a:t>Learn about UC</a:t>
                      </a:r>
                      <a:endParaRPr lang="en-GB" sz="1400" b="0" dirty="0">
                        <a:solidFill>
                          <a:schemeClr val="tx1"/>
                        </a:solidFill>
                        <a:latin typeface="Calibri" pitchFamily="34" charset="0"/>
                      </a:endParaRPr>
                    </a:p>
                  </a:txBody>
                  <a:tcPr>
                    <a:solidFill>
                      <a:schemeClr val="accent2">
                        <a:lumMod val="40000"/>
                        <a:lumOff val="60000"/>
                      </a:schemeClr>
                    </a:solidFill>
                  </a:tcPr>
                </a:tc>
                <a:tc>
                  <a:txBody>
                    <a:bodyPr/>
                    <a:lstStyle/>
                    <a:p>
                      <a:pPr algn="l"/>
                      <a:r>
                        <a:rPr lang="en-GB" sz="1400" b="0" dirty="0" smtClean="0">
                          <a:solidFill>
                            <a:schemeClr val="tx1"/>
                          </a:solidFill>
                          <a:latin typeface="Calibri" pitchFamily="34" charset="0"/>
                        </a:rPr>
                        <a:t>Create a UC account</a:t>
                      </a:r>
                      <a:endParaRPr lang="en-GB" sz="1400" b="0" dirty="0">
                        <a:solidFill>
                          <a:schemeClr val="tx1"/>
                        </a:solidFill>
                        <a:latin typeface="Calibri" pitchFamily="34" charset="0"/>
                      </a:endParaRPr>
                    </a:p>
                  </a:txBody>
                  <a:tcPr>
                    <a:solidFill>
                      <a:srgbClr val="D1DFE9"/>
                    </a:solidFill>
                  </a:tcPr>
                </a:tc>
                <a:tc>
                  <a:txBody>
                    <a:bodyPr/>
                    <a:lstStyle/>
                    <a:p>
                      <a:pPr algn="l"/>
                      <a:r>
                        <a:rPr lang="en-GB" sz="1400" b="0" dirty="0" smtClean="0">
                          <a:solidFill>
                            <a:schemeClr val="tx1"/>
                          </a:solidFill>
                          <a:latin typeface="Calibri" pitchFamily="34" charset="0"/>
                        </a:rPr>
                        <a:t>Provide details for claim</a:t>
                      </a:r>
                      <a:endParaRPr lang="en-GB" sz="1400" b="0" dirty="0">
                        <a:solidFill>
                          <a:schemeClr val="tx1"/>
                        </a:solidFill>
                        <a:latin typeface="Calibri" pitchFamily="34" charset="0"/>
                      </a:endParaRPr>
                    </a:p>
                  </a:txBody>
                  <a:tcPr>
                    <a:solidFill>
                      <a:schemeClr val="accent2">
                        <a:lumMod val="40000"/>
                        <a:lumOff val="60000"/>
                      </a:schemeClr>
                    </a:solidFill>
                  </a:tcPr>
                </a:tc>
                <a:tc>
                  <a:txBody>
                    <a:bodyPr/>
                    <a:lstStyle/>
                    <a:p>
                      <a:pPr algn="l"/>
                      <a:r>
                        <a:rPr lang="en-GB" sz="1400" b="0" dirty="0" smtClean="0">
                          <a:solidFill>
                            <a:schemeClr val="tx1"/>
                          </a:solidFill>
                          <a:latin typeface="Calibri" pitchFamily="34" charset="0"/>
                        </a:rPr>
                        <a:t>See likely payment amount</a:t>
                      </a:r>
                      <a:endParaRPr lang="en-GB" sz="1400" b="0" dirty="0">
                        <a:solidFill>
                          <a:schemeClr val="tx1"/>
                        </a:solidFill>
                        <a:latin typeface="Calibri" pitchFamily="34" charset="0"/>
                      </a:endParaRPr>
                    </a:p>
                  </a:txBody>
                  <a:tcPr>
                    <a:solidFill>
                      <a:srgbClr val="D1DFE9"/>
                    </a:solidFill>
                  </a:tcPr>
                </a:tc>
              </a:tr>
            </a:tbl>
          </a:graphicData>
        </a:graphic>
      </p:graphicFrame>
      <p:graphicFrame>
        <p:nvGraphicFramePr>
          <p:cNvPr id="5" name="Table 4"/>
          <p:cNvGraphicFramePr>
            <a:graphicFrameLocks noGrp="1"/>
          </p:cNvGraphicFramePr>
          <p:nvPr/>
        </p:nvGraphicFramePr>
        <p:xfrm>
          <a:off x="785784" y="1986590"/>
          <a:ext cx="7643868" cy="370840"/>
        </p:xfrm>
        <a:graphic>
          <a:graphicData uri="http://schemas.openxmlformats.org/drawingml/2006/table">
            <a:tbl>
              <a:tblPr firstRow="1" bandRow="1">
                <a:tableStyleId>{5C22544A-7EE6-4342-B048-85BDC9FD1C3A}</a:tableStyleId>
              </a:tblPr>
              <a:tblGrid>
                <a:gridCol w="1910967"/>
                <a:gridCol w="1910967"/>
                <a:gridCol w="1910967"/>
                <a:gridCol w="1910967"/>
              </a:tblGrid>
              <a:tr h="370840">
                <a:tc>
                  <a:txBody>
                    <a:bodyPr/>
                    <a:lstStyle/>
                    <a:p>
                      <a:pPr algn="ctr"/>
                      <a:r>
                        <a:rPr lang="en-GB" dirty="0" smtClean="0">
                          <a:solidFill>
                            <a:srgbClr val="0070C0"/>
                          </a:solidFill>
                          <a:sym typeface="Wingdings"/>
                        </a:rPr>
                        <a:t></a:t>
                      </a:r>
                      <a:endParaRPr lang="en-GB" dirty="0">
                        <a:solidFill>
                          <a:srgbClr val="0070C0"/>
                        </a:solidFill>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solidFill>
                            <a:srgbClr val="0070C0"/>
                          </a:solidFill>
                          <a:sym typeface="Wingdings"/>
                        </a:rPr>
                        <a:t></a:t>
                      </a:r>
                      <a:endParaRPr lang="en-GB"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solidFill>
                            <a:srgbClr val="0070C0"/>
                          </a:solidFill>
                          <a:sym typeface="Wingdings"/>
                        </a:rPr>
                        <a:t></a:t>
                      </a:r>
                      <a:endParaRPr lang="en-GB"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smtClean="0">
                          <a:solidFill>
                            <a:srgbClr val="0070C0"/>
                          </a:solidFill>
                          <a:sym typeface="Wingdings"/>
                        </a:rPr>
                        <a:t></a:t>
                      </a:r>
                      <a:endParaRPr lang="en-GB" dirty="0"/>
                    </a:p>
                  </a:txBody>
                  <a:tcPr>
                    <a:solidFill>
                      <a:schemeClr val="bg1"/>
                    </a:solidFill>
                  </a:tcPr>
                </a:tc>
              </a:tr>
            </a:tbl>
          </a:graphicData>
        </a:graphic>
      </p:graphicFrame>
      <p:graphicFrame>
        <p:nvGraphicFramePr>
          <p:cNvPr id="6" name="Table 5"/>
          <p:cNvGraphicFramePr>
            <a:graphicFrameLocks noGrp="1"/>
          </p:cNvGraphicFramePr>
          <p:nvPr/>
        </p:nvGraphicFramePr>
        <p:xfrm>
          <a:off x="785784" y="2786058"/>
          <a:ext cx="7643868" cy="731520"/>
        </p:xfrm>
        <a:graphic>
          <a:graphicData uri="http://schemas.openxmlformats.org/drawingml/2006/table">
            <a:tbl>
              <a:tblPr firstRow="1" bandRow="1">
                <a:tableStyleId>{5C22544A-7EE6-4342-B048-85BDC9FD1C3A}</a:tableStyleId>
              </a:tblPr>
              <a:tblGrid>
                <a:gridCol w="1273978"/>
                <a:gridCol w="1273978"/>
                <a:gridCol w="1273978"/>
                <a:gridCol w="1273978"/>
                <a:gridCol w="1273978"/>
                <a:gridCol w="1273978"/>
              </a:tblGrid>
              <a:tr h="370840">
                <a:tc>
                  <a:txBody>
                    <a:bodyPr/>
                    <a:lstStyle/>
                    <a:p>
                      <a:r>
                        <a:rPr lang="en-GB" sz="1400" b="0" dirty="0" smtClean="0">
                          <a:solidFill>
                            <a:schemeClr val="tx1"/>
                          </a:solidFill>
                          <a:latin typeface="Calibri" pitchFamily="34" charset="0"/>
                        </a:rPr>
                        <a:t>Submit claim </a:t>
                      </a:r>
                      <a:endParaRPr lang="en-GB" sz="1400" b="0" dirty="0">
                        <a:solidFill>
                          <a:schemeClr val="tx1"/>
                        </a:solidFill>
                        <a:latin typeface="Calibri" pitchFamily="34" charset="0"/>
                      </a:endParaRPr>
                    </a:p>
                  </a:txBody>
                  <a:tcPr>
                    <a:solidFill>
                      <a:schemeClr val="accent2">
                        <a:lumMod val="40000"/>
                        <a:lumOff val="60000"/>
                      </a:schemeClr>
                    </a:solidFill>
                  </a:tcPr>
                </a:tc>
                <a:tc>
                  <a:txBody>
                    <a:bodyPr/>
                    <a:lstStyle/>
                    <a:p>
                      <a:r>
                        <a:rPr lang="en-GB" sz="1400" b="0" dirty="0" smtClean="0">
                          <a:solidFill>
                            <a:schemeClr val="tx1"/>
                          </a:solidFill>
                          <a:latin typeface="Calibri" pitchFamily="34" charset="0"/>
                        </a:rPr>
                        <a:t>Prepare for interview</a:t>
                      </a:r>
                      <a:endParaRPr lang="en-GB" sz="1400" b="0" dirty="0">
                        <a:solidFill>
                          <a:schemeClr val="tx1"/>
                        </a:solidFill>
                        <a:latin typeface="Calibri" pitchFamily="34" charset="0"/>
                      </a:endParaRPr>
                    </a:p>
                  </a:txBody>
                  <a:tcPr>
                    <a:solidFill>
                      <a:srgbClr val="D1DFE9"/>
                    </a:solidFill>
                  </a:tcPr>
                </a:tc>
                <a:tc>
                  <a:txBody>
                    <a:bodyPr/>
                    <a:lstStyle/>
                    <a:p>
                      <a:r>
                        <a:rPr lang="en-GB" sz="1400" b="0" dirty="0" smtClean="0">
                          <a:solidFill>
                            <a:schemeClr val="tx1"/>
                          </a:solidFill>
                          <a:latin typeface="Calibri" pitchFamily="34" charset="0"/>
                        </a:rPr>
                        <a:t>Attend initial interview</a:t>
                      </a:r>
                      <a:endParaRPr lang="en-GB" sz="1400" b="0" dirty="0">
                        <a:solidFill>
                          <a:schemeClr val="tx1"/>
                        </a:solidFill>
                        <a:latin typeface="Calibri" pitchFamily="34" charset="0"/>
                      </a:endParaRPr>
                    </a:p>
                  </a:txBody>
                  <a:tcPr>
                    <a:solidFill>
                      <a:schemeClr val="accent2">
                        <a:lumMod val="40000"/>
                        <a:lumOff val="60000"/>
                      </a:schemeClr>
                    </a:solidFill>
                  </a:tcPr>
                </a:tc>
                <a:tc>
                  <a:txBody>
                    <a:bodyPr/>
                    <a:lstStyle/>
                    <a:p>
                      <a:r>
                        <a:rPr lang="en-GB" sz="1400" b="0" dirty="0" smtClean="0">
                          <a:solidFill>
                            <a:schemeClr val="tx1"/>
                          </a:solidFill>
                          <a:latin typeface="Calibri" pitchFamily="34" charset="0"/>
                        </a:rPr>
                        <a:t>Prove ID and sign claimant commitment</a:t>
                      </a:r>
                      <a:endParaRPr lang="en-GB" sz="1400" b="0" dirty="0">
                        <a:solidFill>
                          <a:schemeClr val="tx1"/>
                        </a:solidFill>
                        <a:latin typeface="Calibri" pitchFamily="34" charset="0"/>
                      </a:endParaRPr>
                    </a:p>
                  </a:txBody>
                  <a:tcPr>
                    <a:solidFill>
                      <a:srgbClr val="D1DFE9"/>
                    </a:solidFill>
                  </a:tcPr>
                </a:tc>
                <a:tc>
                  <a:txBody>
                    <a:bodyPr/>
                    <a:lstStyle/>
                    <a:p>
                      <a:r>
                        <a:rPr lang="en-GB" sz="1400" b="0" dirty="0" smtClean="0">
                          <a:solidFill>
                            <a:schemeClr val="tx1"/>
                          </a:solidFill>
                          <a:latin typeface="Calibri" pitchFamily="34" charset="0"/>
                        </a:rPr>
                        <a:t>Receive award notification </a:t>
                      </a:r>
                      <a:endParaRPr lang="en-GB" sz="1400" b="0" dirty="0">
                        <a:solidFill>
                          <a:schemeClr val="tx1"/>
                        </a:solidFill>
                        <a:latin typeface="Calibri" pitchFamily="34" charset="0"/>
                      </a:endParaRPr>
                    </a:p>
                  </a:txBody>
                  <a:tcPr>
                    <a:solidFill>
                      <a:schemeClr val="accent2">
                        <a:lumMod val="40000"/>
                        <a:lumOff val="60000"/>
                      </a:schemeClr>
                    </a:solidFill>
                  </a:tcPr>
                </a:tc>
                <a:tc>
                  <a:txBody>
                    <a:bodyPr/>
                    <a:lstStyle/>
                    <a:p>
                      <a:r>
                        <a:rPr lang="en-GB" sz="1400" b="0" dirty="0" smtClean="0">
                          <a:solidFill>
                            <a:schemeClr val="tx1"/>
                          </a:solidFill>
                          <a:latin typeface="Calibri" pitchFamily="34" charset="0"/>
                        </a:rPr>
                        <a:t>UC paid into bank account </a:t>
                      </a:r>
                      <a:endParaRPr lang="en-GB" sz="1400" b="0" dirty="0">
                        <a:solidFill>
                          <a:schemeClr val="tx1"/>
                        </a:solidFill>
                        <a:latin typeface="Calibri" pitchFamily="34" charset="0"/>
                      </a:endParaRPr>
                    </a:p>
                  </a:txBody>
                  <a:tcPr>
                    <a:solidFill>
                      <a:srgbClr val="D1DFE9"/>
                    </a:solidFill>
                  </a:tcPr>
                </a:tc>
              </a:tr>
            </a:tbl>
          </a:graphicData>
        </a:graphic>
      </p:graphicFrame>
      <p:graphicFrame>
        <p:nvGraphicFramePr>
          <p:cNvPr id="7" name="Table 6"/>
          <p:cNvGraphicFramePr>
            <a:graphicFrameLocks noGrp="1"/>
          </p:cNvGraphicFramePr>
          <p:nvPr/>
        </p:nvGraphicFramePr>
        <p:xfrm>
          <a:off x="785784" y="3571876"/>
          <a:ext cx="7643868" cy="370840"/>
        </p:xfrm>
        <a:graphic>
          <a:graphicData uri="http://schemas.openxmlformats.org/drawingml/2006/table">
            <a:tbl>
              <a:tblPr firstRow="1" bandRow="1">
                <a:tableStyleId>{5C22544A-7EE6-4342-B048-85BDC9FD1C3A}</a:tableStyleId>
              </a:tblPr>
              <a:tblGrid>
                <a:gridCol w="1273978"/>
                <a:gridCol w="1273978"/>
                <a:gridCol w="1273978"/>
                <a:gridCol w="1273978"/>
                <a:gridCol w="1273978"/>
                <a:gridCol w="1273978"/>
              </a:tblGrid>
              <a:tr h="370840">
                <a:tc>
                  <a:txBody>
                    <a:bodyPr/>
                    <a:lstStyle/>
                    <a:p>
                      <a:pPr algn="ctr"/>
                      <a:r>
                        <a:rPr lang="en-GB" sz="1800" dirty="0" smtClean="0">
                          <a:solidFill>
                            <a:srgbClr val="0070C0"/>
                          </a:solidFill>
                          <a:sym typeface="Wingdings"/>
                        </a:rPr>
                        <a:t></a:t>
                      </a:r>
                      <a:endParaRPr lang="en-GB" sz="1800" dirty="0">
                        <a:solidFill>
                          <a:srgbClr val="0070C0"/>
                        </a:solidFill>
                      </a:endParaRPr>
                    </a:p>
                  </a:txBody>
                  <a:tcPr>
                    <a:solidFill>
                      <a:schemeClr val="bg1"/>
                    </a:solidFill>
                  </a:tcPr>
                </a:tc>
                <a:tc>
                  <a:txBody>
                    <a:bodyPr/>
                    <a:lstStyle/>
                    <a:p>
                      <a:pPr algn="ctr"/>
                      <a:r>
                        <a:rPr lang="en-GB" sz="1800" dirty="0" smtClean="0">
                          <a:solidFill>
                            <a:srgbClr val="0070C0"/>
                          </a:solidFill>
                          <a:sym typeface="Wingdings"/>
                        </a:rPr>
                        <a:t></a:t>
                      </a:r>
                      <a:endParaRPr lang="en-GB" sz="1800" dirty="0">
                        <a:solidFill>
                          <a:srgbClr val="0070C0"/>
                        </a:solidFill>
                      </a:endParaRPr>
                    </a:p>
                  </a:txBody>
                  <a:tcPr>
                    <a:solidFill>
                      <a:schemeClr val="bg1"/>
                    </a:solidFill>
                  </a:tcPr>
                </a:tc>
                <a:tc>
                  <a:txBody>
                    <a:bodyPr/>
                    <a:lstStyle/>
                    <a:p>
                      <a:endParaRPr lang="en-GB" sz="1800" b="0" dirty="0">
                        <a:solidFill>
                          <a:schemeClr val="tx1"/>
                        </a:solidFill>
                        <a:latin typeface="Calibri" pitchFamily="34" charset="0"/>
                      </a:endParaRPr>
                    </a:p>
                  </a:txBody>
                  <a:tcPr>
                    <a:solidFill>
                      <a:schemeClr val="bg1"/>
                    </a:solidFill>
                  </a:tcPr>
                </a:tc>
                <a:tc>
                  <a:txBody>
                    <a:bodyPr/>
                    <a:lstStyle/>
                    <a:p>
                      <a:endParaRPr lang="en-GB" sz="1800" b="0" dirty="0">
                        <a:solidFill>
                          <a:schemeClr val="tx1"/>
                        </a:solidFill>
                        <a:latin typeface="Calibri" pitchFamily="34" charset="0"/>
                      </a:endParaRPr>
                    </a:p>
                  </a:txBody>
                  <a:tcPr>
                    <a:solidFill>
                      <a:schemeClr val="bg1"/>
                    </a:solidFill>
                  </a:tcPr>
                </a:tc>
                <a:tc>
                  <a:txBody>
                    <a:bodyPr/>
                    <a:lstStyle/>
                    <a:p>
                      <a:pPr algn="ctr"/>
                      <a:r>
                        <a:rPr lang="en-GB" sz="1800" dirty="0" smtClean="0">
                          <a:solidFill>
                            <a:srgbClr val="0070C0"/>
                          </a:solidFill>
                          <a:sym typeface="Wingdings"/>
                        </a:rPr>
                        <a:t></a:t>
                      </a:r>
                      <a:endParaRPr lang="en-GB" sz="1800" dirty="0">
                        <a:solidFill>
                          <a:srgbClr val="0070C0"/>
                        </a:solidFill>
                      </a:endParaRPr>
                    </a:p>
                  </a:txBody>
                  <a:tcPr>
                    <a:solidFill>
                      <a:schemeClr val="bg1"/>
                    </a:solidFill>
                  </a:tcPr>
                </a:tc>
                <a:tc>
                  <a:txBody>
                    <a:bodyPr/>
                    <a:lstStyle/>
                    <a:p>
                      <a:pPr algn="ctr"/>
                      <a:r>
                        <a:rPr lang="en-GB" sz="1800" dirty="0" smtClean="0">
                          <a:solidFill>
                            <a:srgbClr val="0070C0"/>
                          </a:solidFill>
                          <a:sym typeface="Wingdings"/>
                        </a:rPr>
                        <a:t></a:t>
                      </a:r>
                      <a:endParaRPr lang="en-GB" sz="1800" dirty="0">
                        <a:solidFill>
                          <a:srgbClr val="0070C0"/>
                        </a:solidFill>
                      </a:endParaRPr>
                    </a:p>
                  </a:txBody>
                  <a:tcPr>
                    <a:solidFill>
                      <a:schemeClr val="bg1"/>
                    </a:solidFill>
                  </a:tcPr>
                </a:tc>
              </a:tr>
            </a:tbl>
          </a:graphicData>
        </a:graphic>
      </p:graphicFrame>
      <p:graphicFrame>
        <p:nvGraphicFramePr>
          <p:cNvPr id="8" name="Table 7"/>
          <p:cNvGraphicFramePr>
            <a:graphicFrameLocks noGrp="1"/>
          </p:cNvGraphicFramePr>
          <p:nvPr/>
        </p:nvGraphicFramePr>
        <p:xfrm>
          <a:off x="785787" y="4483430"/>
          <a:ext cx="7643865" cy="731520"/>
        </p:xfrm>
        <a:graphic>
          <a:graphicData uri="http://schemas.openxmlformats.org/drawingml/2006/table">
            <a:tbl>
              <a:tblPr firstRow="1" bandRow="1">
                <a:tableStyleId>{5C22544A-7EE6-4342-B048-85BDC9FD1C3A}</a:tableStyleId>
              </a:tblPr>
              <a:tblGrid>
                <a:gridCol w="1528773"/>
                <a:gridCol w="1528773"/>
                <a:gridCol w="1528773"/>
                <a:gridCol w="1528773"/>
                <a:gridCol w="1528773"/>
              </a:tblGrid>
              <a:tr h="370840">
                <a:tc>
                  <a:txBody>
                    <a:bodyPr/>
                    <a:lstStyle/>
                    <a:p>
                      <a:r>
                        <a:rPr lang="en-GB" sz="1400" b="0" dirty="0" smtClean="0">
                          <a:solidFill>
                            <a:schemeClr val="tx1"/>
                          </a:solidFill>
                          <a:latin typeface="Calibri" pitchFamily="34" charset="0"/>
                        </a:rPr>
                        <a:t>Budget monthly and pay rent</a:t>
                      </a:r>
                      <a:endParaRPr lang="en-GB" sz="1400" b="0" dirty="0">
                        <a:solidFill>
                          <a:schemeClr val="tx1"/>
                        </a:solidFill>
                        <a:latin typeface="Calibri" pitchFamily="34" charset="0"/>
                      </a:endParaRPr>
                    </a:p>
                  </a:txBody>
                  <a:tcPr>
                    <a:solidFill>
                      <a:schemeClr val="accent2">
                        <a:lumMod val="40000"/>
                        <a:lumOff val="60000"/>
                      </a:schemeClr>
                    </a:solidFill>
                  </a:tcPr>
                </a:tc>
                <a:tc>
                  <a:txBody>
                    <a:bodyPr/>
                    <a:lstStyle/>
                    <a:p>
                      <a:r>
                        <a:rPr lang="en-GB" sz="1400" b="0" dirty="0" smtClean="0">
                          <a:solidFill>
                            <a:schemeClr val="tx1"/>
                          </a:solidFill>
                          <a:latin typeface="Calibri" pitchFamily="34" charset="0"/>
                        </a:rPr>
                        <a:t>Demonstrate actively seeking work</a:t>
                      </a:r>
                      <a:endParaRPr lang="en-GB" sz="1400" b="0" dirty="0">
                        <a:solidFill>
                          <a:schemeClr val="tx1"/>
                        </a:solidFill>
                        <a:latin typeface="Calibri" pitchFamily="34" charset="0"/>
                      </a:endParaRPr>
                    </a:p>
                  </a:txBody>
                  <a:tcPr>
                    <a:solidFill>
                      <a:srgbClr val="D1DFE9"/>
                    </a:solidFill>
                  </a:tcPr>
                </a:tc>
                <a:tc>
                  <a:txBody>
                    <a:bodyPr/>
                    <a:lstStyle/>
                    <a:p>
                      <a:r>
                        <a:rPr lang="en-GB" sz="1400" b="0" dirty="0" smtClean="0">
                          <a:solidFill>
                            <a:schemeClr val="tx1"/>
                          </a:solidFill>
                          <a:latin typeface="Calibri" pitchFamily="34" charset="0"/>
                        </a:rPr>
                        <a:t>Start/increase work</a:t>
                      </a:r>
                      <a:endParaRPr lang="en-GB" sz="1400" b="0" dirty="0">
                        <a:solidFill>
                          <a:schemeClr val="tx1"/>
                        </a:solidFill>
                        <a:latin typeface="Calibri" pitchFamily="34" charset="0"/>
                      </a:endParaRPr>
                    </a:p>
                  </a:txBody>
                  <a:tcPr>
                    <a:solidFill>
                      <a:schemeClr val="accent2">
                        <a:lumMod val="40000"/>
                        <a:lumOff val="60000"/>
                      </a:schemeClr>
                    </a:solidFill>
                  </a:tcPr>
                </a:tc>
                <a:tc>
                  <a:txBody>
                    <a:bodyPr/>
                    <a:lstStyle/>
                    <a:p>
                      <a:r>
                        <a:rPr lang="en-GB" sz="1400" b="0" dirty="0" smtClean="0">
                          <a:solidFill>
                            <a:schemeClr val="tx1"/>
                          </a:solidFill>
                          <a:latin typeface="Calibri" pitchFamily="34" charset="0"/>
                        </a:rPr>
                        <a:t>Update details</a:t>
                      </a:r>
                      <a:endParaRPr lang="en-GB" sz="1400" b="0" dirty="0">
                        <a:solidFill>
                          <a:schemeClr val="tx1"/>
                        </a:solidFill>
                        <a:latin typeface="Calibri" pitchFamily="34" charset="0"/>
                      </a:endParaRPr>
                    </a:p>
                  </a:txBody>
                  <a:tcPr>
                    <a:solidFill>
                      <a:srgbClr val="D1DFE9"/>
                    </a:solidFill>
                  </a:tcPr>
                </a:tc>
                <a:tc>
                  <a:txBody>
                    <a:bodyPr/>
                    <a:lstStyle/>
                    <a:p>
                      <a:r>
                        <a:rPr lang="en-GB" sz="1400" b="0" dirty="0" smtClean="0">
                          <a:solidFill>
                            <a:schemeClr val="tx1"/>
                          </a:solidFill>
                          <a:latin typeface="Calibri" pitchFamily="34" charset="0"/>
                        </a:rPr>
                        <a:t>UC payment adjusts automatically </a:t>
                      </a:r>
                      <a:endParaRPr lang="en-GB" sz="1400" b="0" dirty="0">
                        <a:solidFill>
                          <a:schemeClr val="tx1"/>
                        </a:solidFill>
                        <a:latin typeface="Calibri" pitchFamily="34" charset="0"/>
                      </a:endParaRPr>
                    </a:p>
                  </a:txBody>
                  <a:tcPr>
                    <a:solidFill>
                      <a:schemeClr val="accent2">
                        <a:lumMod val="40000"/>
                        <a:lumOff val="60000"/>
                      </a:schemeClr>
                    </a:solidFill>
                  </a:tcPr>
                </a:tc>
              </a:tr>
            </a:tbl>
          </a:graphicData>
        </a:graphic>
      </p:graphicFrame>
      <p:graphicFrame>
        <p:nvGraphicFramePr>
          <p:cNvPr id="9" name="Table 8"/>
          <p:cNvGraphicFramePr>
            <a:graphicFrameLocks noGrp="1"/>
          </p:cNvGraphicFramePr>
          <p:nvPr/>
        </p:nvGraphicFramePr>
        <p:xfrm>
          <a:off x="857222" y="5286388"/>
          <a:ext cx="7572430" cy="370840"/>
        </p:xfrm>
        <a:graphic>
          <a:graphicData uri="http://schemas.openxmlformats.org/drawingml/2006/table">
            <a:tbl>
              <a:tblPr firstRow="1" bandRow="1">
                <a:tableStyleId>{5C22544A-7EE6-4342-B048-85BDC9FD1C3A}</a:tableStyleId>
              </a:tblPr>
              <a:tblGrid>
                <a:gridCol w="1514486"/>
                <a:gridCol w="1514486"/>
                <a:gridCol w="1514486"/>
                <a:gridCol w="1514486"/>
                <a:gridCol w="1514486"/>
              </a:tblGrid>
              <a:tr h="370840">
                <a:tc>
                  <a:txBody>
                    <a:bodyPr/>
                    <a:lstStyle/>
                    <a:p>
                      <a:pPr algn="ctr"/>
                      <a:r>
                        <a:rPr lang="en-GB" sz="1800" dirty="0" smtClean="0">
                          <a:solidFill>
                            <a:srgbClr val="0070C0"/>
                          </a:solidFill>
                          <a:sym typeface="Wingdings"/>
                        </a:rPr>
                        <a:t></a:t>
                      </a:r>
                      <a:endParaRPr lang="en-GB" sz="1800" dirty="0">
                        <a:solidFill>
                          <a:srgbClr val="0070C0"/>
                        </a:solidFill>
                      </a:endParaRPr>
                    </a:p>
                  </a:txBody>
                  <a:tcPr>
                    <a:solidFill>
                      <a:schemeClr val="bg1"/>
                    </a:solidFill>
                  </a:tcPr>
                </a:tc>
                <a:tc>
                  <a:txBody>
                    <a:bodyPr/>
                    <a:lstStyle/>
                    <a:p>
                      <a:pPr algn="ctr"/>
                      <a:r>
                        <a:rPr lang="en-GB" sz="1800" dirty="0" smtClean="0">
                          <a:solidFill>
                            <a:srgbClr val="0070C0"/>
                          </a:solidFill>
                          <a:sym typeface="Wingdings"/>
                        </a:rPr>
                        <a:t></a:t>
                      </a:r>
                      <a:endParaRPr lang="en-GB" sz="1800" dirty="0">
                        <a:solidFill>
                          <a:srgbClr val="0070C0"/>
                        </a:solidFill>
                      </a:endParaRPr>
                    </a:p>
                  </a:txBody>
                  <a:tcPr>
                    <a:solidFill>
                      <a:schemeClr val="bg1"/>
                    </a:solidFill>
                  </a:tcPr>
                </a:tc>
                <a:tc>
                  <a:txBody>
                    <a:bodyPr/>
                    <a:lstStyle/>
                    <a:p>
                      <a:pPr algn="ctr"/>
                      <a:r>
                        <a:rPr lang="en-GB" sz="1800" dirty="0" smtClean="0">
                          <a:solidFill>
                            <a:srgbClr val="0070C0"/>
                          </a:solidFill>
                          <a:sym typeface="Wingdings"/>
                        </a:rPr>
                        <a:t></a:t>
                      </a:r>
                      <a:endParaRPr lang="en-GB" sz="1800" dirty="0">
                        <a:solidFill>
                          <a:srgbClr val="0070C0"/>
                        </a:solidFill>
                      </a:endParaRPr>
                    </a:p>
                  </a:txBody>
                  <a:tcPr>
                    <a:solidFill>
                      <a:schemeClr val="bg1"/>
                    </a:solidFill>
                  </a:tcPr>
                </a:tc>
                <a:tc>
                  <a:txBody>
                    <a:bodyPr/>
                    <a:lstStyle/>
                    <a:p>
                      <a:pPr algn="ctr"/>
                      <a:r>
                        <a:rPr lang="en-GB" sz="1800" dirty="0" smtClean="0">
                          <a:solidFill>
                            <a:srgbClr val="0070C0"/>
                          </a:solidFill>
                          <a:sym typeface="Wingdings"/>
                        </a:rPr>
                        <a:t></a:t>
                      </a:r>
                      <a:endParaRPr lang="en-GB" sz="1800" dirty="0">
                        <a:solidFill>
                          <a:srgbClr val="0070C0"/>
                        </a:solidFill>
                      </a:endParaRPr>
                    </a:p>
                  </a:txBody>
                  <a:tcPr>
                    <a:solidFill>
                      <a:schemeClr val="bg1"/>
                    </a:solidFill>
                  </a:tcPr>
                </a:tc>
                <a:tc>
                  <a:txBody>
                    <a:bodyPr/>
                    <a:lstStyle/>
                    <a:p>
                      <a:pPr algn="ctr"/>
                      <a:r>
                        <a:rPr lang="en-GB" sz="1800" dirty="0" smtClean="0">
                          <a:solidFill>
                            <a:srgbClr val="0070C0"/>
                          </a:solidFill>
                          <a:sym typeface="Wingdings"/>
                        </a:rPr>
                        <a:t></a:t>
                      </a:r>
                      <a:endParaRPr lang="en-GB" sz="1800" dirty="0">
                        <a:solidFill>
                          <a:srgbClr val="0070C0"/>
                        </a:solidFill>
                      </a:endParaRPr>
                    </a:p>
                  </a:txBody>
                  <a:tcPr>
                    <a:solidFill>
                      <a:schemeClr val="bg1"/>
                    </a:solidFill>
                  </a:tcPr>
                </a:tc>
              </a:tr>
            </a:tbl>
          </a:graphicData>
        </a:graphic>
      </p:graphicFrame>
      <p:sp>
        <p:nvSpPr>
          <p:cNvPr id="10" name="Curved Left Arrow 9"/>
          <p:cNvSpPr/>
          <p:nvPr/>
        </p:nvSpPr>
        <p:spPr bwMode="auto">
          <a:xfrm>
            <a:off x="8429652" y="1571612"/>
            <a:ext cx="428628" cy="714380"/>
          </a:xfrm>
          <a:prstGeom prst="curvedLef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dirty="0" smtClean="0">
              <a:ln>
                <a:noFill/>
              </a:ln>
              <a:solidFill>
                <a:schemeClr val="tx1"/>
              </a:solidFill>
              <a:effectLst/>
              <a:latin typeface="Arial" charset="0"/>
            </a:endParaRPr>
          </a:p>
        </p:txBody>
      </p:sp>
      <p:sp>
        <p:nvSpPr>
          <p:cNvPr id="11" name="Curved Left Arrow 10"/>
          <p:cNvSpPr/>
          <p:nvPr/>
        </p:nvSpPr>
        <p:spPr bwMode="auto">
          <a:xfrm>
            <a:off x="8429652" y="3143248"/>
            <a:ext cx="428628" cy="714380"/>
          </a:xfrm>
          <a:prstGeom prst="curvedLef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dirty="0" smtClean="0">
              <a:ln>
                <a:noFill/>
              </a:ln>
              <a:solidFill>
                <a:schemeClr val="tx1"/>
              </a:solidFill>
              <a:effectLst/>
              <a:latin typeface="Arial" charset="0"/>
            </a:endParaRPr>
          </a:p>
        </p:txBody>
      </p:sp>
      <p:sp>
        <p:nvSpPr>
          <p:cNvPr id="12" name="Curved Right Arrow 11"/>
          <p:cNvSpPr/>
          <p:nvPr/>
        </p:nvSpPr>
        <p:spPr bwMode="auto">
          <a:xfrm>
            <a:off x="285752" y="2285992"/>
            <a:ext cx="500034" cy="928694"/>
          </a:xfrm>
          <a:prstGeom prst="curvedRightArrow">
            <a:avLst/>
          </a:prstGeom>
          <a:solidFill>
            <a:srgbClr val="D1DFE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dirty="0" smtClean="0">
              <a:ln>
                <a:noFill/>
              </a:ln>
              <a:solidFill>
                <a:schemeClr val="tx1"/>
              </a:solidFill>
              <a:effectLst/>
              <a:latin typeface="Arial" charset="0"/>
            </a:endParaRPr>
          </a:p>
        </p:txBody>
      </p:sp>
      <p:sp>
        <p:nvSpPr>
          <p:cNvPr id="13" name="Curved Right Arrow 12"/>
          <p:cNvSpPr/>
          <p:nvPr/>
        </p:nvSpPr>
        <p:spPr bwMode="auto">
          <a:xfrm>
            <a:off x="285752" y="4000504"/>
            <a:ext cx="500034" cy="928694"/>
          </a:xfrm>
          <a:prstGeom prst="curvedRightArrow">
            <a:avLst/>
          </a:prstGeom>
          <a:solidFill>
            <a:srgbClr val="D1DFE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GB" dirty="0" smtClean="0">
                <a:latin typeface="Calibri" pitchFamily="34" charset="0"/>
              </a:rPr>
              <a:t>Universal Credit (Aug 2013)   </a:t>
            </a:r>
            <a:endParaRPr lang="en-GB" dirty="0">
              <a:latin typeface="Calibri" pitchFamily="34" charset="0"/>
            </a:endParaRPr>
          </a:p>
        </p:txBody>
      </p:sp>
      <p:sp>
        <p:nvSpPr>
          <p:cNvPr id="4" name="Rectangle 3"/>
          <p:cNvSpPr txBox="1">
            <a:spLocks noChangeArrowheads="1"/>
          </p:cNvSpPr>
          <p:nvPr/>
        </p:nvSpPr>
        <p:spPr bwMode="auto">
          <a:xfrm>
            <a:off x="322263" y="1071546"/>
            <a:ext cx="8407067" cy="5160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BEC0C2"/>
              </a:buClr>
              <a:buSzTx/>
              <a:tabLst/>
              <a:defRPr/>
            </a:pPr>
            <a:r>
              <a:rPr kumimoji="0" lang="en-GB" i="0" u="none" strike="noStrike" kern="0" cap="none" spc="0" normalizeH="0" baseline="0" noProof="0" dirty="0" smtClean="0">
                <a:ln>
                  <a:noFill/>
                </a:ln>
                <a:solidFill>
                  <a:schemeClr val="tx1"/>
                </a:solidFill>
                <a:effectLst/>
                <a:uLnTx/>
                <a:uFillTx/>
                <a:latin typeface="Calibri" pitchFamily="34" charset="0"/>
                <a:ea typeface="+mn-ea"/>
                <a:cs typeface="+mn-cs"/>
              </a:rPr>
              <a:t>October 2013 </a:t>
            </a:r>
            <a:endPar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lang="en-GB" sz="1600" b="0" i="0" kern="0" dirty="0" smtClean="0">
                <a:latin typeface="Calibri" pitchFamily="34" charset="0"/>
              </a:rPr>
              <a:t>UC on track for 2017 </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lang="en-GB" sz="1600" b="0" i="0" kern="0" dirty="0" smtClean="0">
                <a:latin typeface="Calibri" pitchFamily="34" charset="0"/>
              </a:rPr>
              <a:t>6 additional JCPs to take new UC claims from single unemployed claimants</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lang="en-GB" sz="1600" b="0" i="0" kern="0" dirty="0" smtClean="0">
                <a:latin typeface="Calibri" pitchFamily="34" charset="0"/>
              </a:rPr>
              <a:t>10 in-work conditionality pilots </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lang="en-GB" sz="1600" b="0" i="0" kern="0" dirty="0" smtClean="0">
                <a:latin typeface="Calibri" pitchFamily="34" charset="0"/>
              </a:rPr>
              <a:t>Improved access to digital services </a:t>
            </a: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endParaRPr lang="en-GB" sz="1600" b="0" i="0" kern="0" dirty="0" smtClean="0">
              <a:latin typeface="Calibri" pitchFamily="34" charset="0"/>
            </a:endParaRPr>
          </a:p>
          <a:p>
            <a:pPr marL="342900" marR="0" lvl="0" indent="-342900" algn="l" defTabSz="914400" rtl="0" eaLnBrk="1" fontAlgn="base" latinLnBrk="0" hangingPunct="1">
              <a:lnSpc>
                <a:spcPct val="100000"/>
              </a:lnSpc>
              <a:spcBef>
                <a:spcPct val="20000"/>
              </a:spcBef>
              <a:spcAft>
                <a:spcPct val="0"/>
              </a:spcAft>
              <a:buClr>
                <a:srgbClr val="BEC0C2"/>
              </a:buClr>
              <a:buSzTx/>
              <a:buFont typeface="Wingdings" pitchFamily="2" charset="2"/>
              <a:buChar char="§"/>
              <a:tabLst/>
              <a:defRPr/>
            </a:pPr>
            <a:r>
              <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rPr>
              <a:t>Funding  will be maintained to manage the full administration of HB in 2014 and 2015</a:t>
            </a:r>
          </a:p>
          <a:p>
            <a:pPr marL="342900" marR="0" lvl="0" indent="-342900" algn="l" defTabSz="914400" rtl="0" eaLnBrk="1" fontAlgn="base" latinLnBrk="0" hangingPunct="1">
              <a:lnSpc>
                <a:spcPct val="100000"/>
              </a:lnSpc>
              <a:spcBef>
                <a:spcPct val="20000"/>
              </a:spcBef>
              <a:spcAft>
                <a:spcPct val="0"/>
              </a:spcAft>
              <a:buClr>
                <a:srgbClr val="BEC0C2"/>
              </a:buClr>
              <a:buSzTx/>
              <a:tabLst/>
              <a:defRPr/>
            </a:pPr>
            <a:r>
              <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rPr>
              <a:t> </a:t>
            </a:r>
          </a:p>
          <a:p>
            <a:pPr marL="342900" marR="0" lvl="0" indent="-342900" algn="l" defTabSz="914400" rtl="0" eaLnBrk="1" fontAlgn="base" latinLnBrk="0" hangingPunct="1">
              <a:lnSpc>
                <a:spcPct val="100000"/>
              </a:lnSpc>
              <a:spcBef>
                <a:spcPct val="20000"/>
              </a:spcBef>
              <a:spcAft>
                <a:spcPct val="0"/>
              </a:spcAft>
              <a:buClr>
                <a:srgbClr val="BEC0C2"/>
              </a:buClr>
              <a:buSzTx/>
              <a:tabLst/>
              <a:defRPr/>
            </a:pPr>
            <a:r>
              <a:rPr kumimoji="0" lang="en-GB" i="0" u="none" strike="noStrike" kern="0" cap="none" spc="0" normalizeH="0" baseline="0" noProof="0" dirty="0" smtClean="0">
                <a:ln>
                  <a:noFill/>
                </a:ln>
                <a:solidFill>
                  <a:schemeClr val="tx1"/>
                </a:solidFill>
                <a:effectLst/>
                <a:uLnTx/>
                <a:uFillTx/>
                <a:latin typeface="Calibri" pitchFamily="34" charset="0"/>
                <a:ea typeface="+mn-ea"/>
                <a:cs typeface="+mn-cs"/>
              </a:rPr>
              <a:t>Local Support Services Framework </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r>
              <a:rPr lang="en-GB" sz="1600" b="0" i="0" kern="0" dirty="0" smtClean="0">
                <a:latin typeface="Calibri" pitchFamily="34" charset="0"/>
              </a:rPr>
              <a:t>“continue to develop certain items where production is underway” </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r>
              <a:rPr lang="en-GB" sz="1600" b="0" i="0" kern="0" dirty="0" smtClean="0">
                <a:latin typeface="Calibri" pitchFamily="34" charset="0"/>
              </a:rPr>
              <a:t>Test aspects within the pathfinder and new UC areas </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r>
              <a:rPr lang="en-GB" sz="1600" b="0" i="0" kern="0" dirty="0" smtClean="0">
                <a:latin typeface="Calibri" pitchFamily="34" charset="0"/>
              </a:rPr>
              <a:t>Develop new opportunities over the next 18 months </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r>
              <a:rPr lang="en-GB" sz="1600" b="0" i="0" kern="0" dirty="0" smtClean="0">
                <a:latin typeface="Calibri" pitchFamily="34" charset="0"/>
              </a:rPr>
              <a:t>Another version in October 2013 and fully updated in October 2014</a:t>
            </a: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endPar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BEC0C2"/>
              </a:buClr>
              <a:buSzTx/>
              <a:buFont typeface="Arial" pitchFamily="34" charset="0"/>
              <a:buChar char="•"/>
              <a:tabLst/>
              <a:defRPr/>
            </a:pPr>
            <a:endParaRPr kumimoji="0" lang="en-GB" sz="1600" b="0" i="0" u="none" strike="noStrike" kern="0" cap="none" spc="0" normalizeH="0" baseline="0" noProof="0" dirty="0" smtClean="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DWP Nov 2010</a:t>
            </a:r>
            <a:endParaRPr lang="en-US" dirty="0"/>
          </a:p>
        </p:txBody>
      </p:sp>
      <p:pic>
        <p:nvPicPr>
          <p:cNvPr id="6148" name="Picture 4"/>
          <p:cNvPicPr>
            <a:picLocks noGrp="1" noChangeAspect="1" noChangeArrowheads="1"/>
          </p:cNvPicPr>
          <p:nvPr>
            <p:ph type="body" idx="1"/>
          </p:nvPr>
        </p:nvPicPr>
        <p:blipFill>
          <a:blip r:embed="rId2"/>
          <a:srcRect/>
          <a:stretch>
            <a:fillRect/>
          </a:stretch>
        </p:blipFill>
        <p:spPr>
          <a:xfrm>
            <a:off x="1619250" y="1628775"/>
            <a:ext cx="6430963" cy="4459288"/>
          </a:xfrm>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GB" dirty="0" smtClean="0">
                <a:latin typeface="Calibri" pitchFamily="34" charset="0"/>
              </a:rPr>
              <a:t>Welfare Reform &amp; customers</a:t>
            </a:r>
            <a:endParaRPr lang="en-GB" dirty="0">
              <a:latin typeface="Calibri" pitchFamily="34" charset="0"/>
            </a:endParaRPr>
          </a:p>
        </p:txBody>
      </p:sp>
      <p:graphicFrame>
        <p:nvGraphicFramePr>
          <p:cNvPr id="8" name="Content Placeholder 7"/>
          <p:cNvGraphicFramePr>
            <a:graphicFrameLocks noGrp="1"/>
          </p:cNvGraphicFramePr>
          <p:nvPr>
            <p:ph idx="1"/>
          </p:nvPr>
        </p:nvGraphicFramePr>
        <p:xfrm>
          <a:off x="404813" y="1127051"/>
          <a:ext cx="8313737" cy="4822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3"/>
          <p:cNvSpPr txBox="1">
            <a:spLocks noChangeArrowheads="1"/>
          </p:cNvSpPr>
          <p:nvPr/>
        </p:nvSpPr>
        <p:spPr bwMode="auto">
          <a:xfrm>
            <a:off x="363216" y="1075084"/>
            <a:ext cx="4392613" cy="51609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BEC0C2"/>
              </a:buClr>
              <a:buSzTx/>
              <a:buFont typeface="Wingdings" pitchFamily="2" charset="2"/>
              <a:buChar char="§"/>
              <a:tabLst/>
              <a:defRPr/>
            </a:pPr>
            <a:endParaRPr kumimoji="0" lang="en-GB" b="0"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BEC0C2"/>
              </a:buClr>
              <a:buSzTx/>
              <a:buFont typeface="Wingdings" pitchFamily="2" charset="2"/>
              <a:buChar char="§"/>
              <a:tabLst/>
              <a:defRPr/>
            </a:pPr>
            <a:endParaRPr kumimoji="0" lang="en-GB" b="0"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BEC0C2"/>
              </a:buClr>
              <a:buSzTx/>
              <a:buFont typeface="Wingdings" pitchFamily="2" charset="2"/>
              <a:buChar char="§"/>
              <a:tabLst/>
              <a:defRPr/>
            </a:pPr>
            <a:endParaRPr kumimoji="0" lang="en-GB" sz="1400" b="0" i="0" u="none" strike="noStrike" kern="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GB" dirty="0" smtClean="0">
                <a:latin typeface="Calibri" pitchFamily="34" charset="0"/>
              </a:rPr>
              <a:t>Welfare Reform &amp; LAs </a:t>
            </a:r>
            <a:endParaRPr lang="en-GB" dirty="0">
              <a:latin typeface="Calibri" pitchFamily="34" charset="0"/>
            </a:endParaRPr>
          </a:p>
        </p:txBody>
      </p:sp>
      <p:graphicFrame>
        <p:nvGraphicFramePr>
          <p:cNvPr id="8" name="Content Placeholder 7"/>
          <p:cNvGraphicFramePr>
            <a:graphicFrameLocks noGrp="1"/>
          </p:cNvGraphicFramePr>
          <p:nvPr>
            <p:ph idx="1"/>
          </p:nvPr>
        </p:nvGraphicFramePr>
        <p:xfrm>
          <a:off x="404813" y="1127051"/>
          <a:ext cx="8313737" cy="4822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3"/>
          <p:cNvSpPr txBox="1">
            <a:spLocks noChangeArrowheads="1"/>
          </p:cNvSpPr>
          <p:nvPr/>
        </p:nvSpPr>
        <p:spPr bwMode="auto">
          <a:xfrm>
            <a:off x="363216" y="1075084"/>
            <a:ext cx="4392613" cy="51609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BEC0C2"/>
              </a:buClr>
              <a:buSzTx/>
              <a:buFont typeface="Wingdings" pitchFamily="2" charset="2"/>
              <a:buChar char="§"/>
              <a:tabLst/>
              <a:defRPr/>
            </a:pPr>
            <a:endParaRPr kumimoji="0" lang="en-GB" b="0"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BEC0C2"/>
              </a:buClr>
              <a:buSzTx/>
              <a:buFont typeface="Wingdings" pitchFamily="2" charset="2"/>
              <a:buChar char="§"/>
              <a:tabLst/>
              <a:defRPr/>
            </a:pPr>
            <a:endParaRPr kumimoji="0" lang="en-GB" b="0" i="0" u="none" strike="noStrike" kern="0" cap="none" spc="0" normalizeH="0" baseline="0" noProof="0" dirty="0" smtClean="0">
              <a:ln>
                <a:noFill/>
              </a:ln>
              <a:solidFill>
                <a:schemeClr val="tx1"/>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BEC0C2"/>
              </a:buClr>
              <a:buSzTx/>
              <a:buFont typeface="Wingdings" pitchFamily="2" charset="2"/>
              <a:buChar char="§"/>
              <a:tabLst/>
              <a:defRPr/>
            </a:pPr>
            <a:endParaRPr kumimoji="0" lang="en-GB" sz="1400" b="0" i="0" u="none" strike="noStrike" kern="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p:nvPr>
        </p:nvSpPr>
        <p:spPr/>
        <p:txBody>
          <a:bodyPr/>
          <a:lstStyle/>
          <a:p>
            <a:endParaRPr lang="en-US" smtClean="0"/>
          </a:p>
        </p:txBody>
      </p:sp>
      <p:pic>
        <p:nvPicPr>
          <p:cNvPr id="21507" name="Picture 5" descr="QuestionMarks"/>
          <p:cNvPicPr>
            <a:picLocks noChangeAspect="1" noChangeArrowheads="1"/>
          </p:cNvPicPr>
          <p:nvPr/>
        </p:nvPicPr>
        <p:blipFill>
          <a:blip r:embed="rId2"/>
          <a:srcRect/>
          <a:stretch>
            <a:fillRect/>
          </a:stretch>
        </p:blipFill>
        <p:spPr bwMode="auto">
          <a:xfrm>
            <a:off x="508000" y="509588"/>
            <a:ext cx="8140700" cy="5308600"/>
          </a:xfrm>
          <a:prstGeom prst="rect">
            <a:avLst/>
          </a:prstGeom>
          <a:noFill/>
          <a:ln w="9525">
            <a:noFill/>
            <a:miter lim="800000"/>
            <a:headEnd/>
            <a:tailEnd/>
          </a:ln>
        </p:spPr>
      </p:pic>
      <p:sp>
        <p:nvSpPr>
          <p:cNvPr id="21508" name="Rectangle 6"/>
          <p:cNvSpPr>
            <a:spLocks noChangeArrowheads="1"/>
          </p:cNvSpPr>
          <p:nvPr/>
        </p:nvSpPr>
        <p:spPr bwMode="auto">
          <a:xfrm>
            <a:off x="0" y="404813"/>
            <a:ext cx="8748713" cy="649287"/>
          </a:xfrm>
          <a:prstGeom prst="rect">
            <a:avLst/>
          </a:prstGeom>
          <a:solidFill>
            <a:srgbClr val="004E73"/>
          </a:solidFill>
          <a:ln w="9525">
            <a:noFill/>
            <a:miter lim="800000"/>
            <a:headEnd/>
            <a:tailEnd/>
          </a:ln>
        </p:spPr>
        <p:txBody>
          <a:bodyPr anchor="ctr"/>
          <a:lstStyle/>
          <a:p>
            <a:r>
              <a:rPr lang="en-GB" sz="2200" i="0">
                <a:solidFill>
                  <a:schemeClr val="bg1"/>
                </a:solidFill>
              </a:rPr>
              <a:t>Questions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dirty="0" smtClean="0"/>
              <a:t>LAs and Welfare Reform</a:t>
            </a:r>
          </a:p>
        </p:txBody>
      </p:sp>
      <p:sp>
        <p:nvSpPr>
          <p:cNvPr id="6" name="Content Placeholder 5"/>
          <p:cNvSpPr>
            <a:spLocks noGrp="1"/>
          </p:cNvSpPr>
          <p:nvPr>
            <p:ph sz="half" idx="2"/>
          </p:nvPr>
        </p:nvSpPr>
        <p:spPr>
          <a:xfrm>
            <a:off x="4643438" y="4433776"/>
            <a:ext cx="4071937" cy="1638411"/>
          </a:xfrm>
          <a:solidFill>
            <a:schemeClr val="bg2">
              <a:lumMod val="60000"/>
              <a:lumOff val="40000"/>
            </a:schemeClr>
          </a:solidFill>
        </p:spPr>
        <p:txBody>
          <a:bodyPr/>
          <a:lstStyle/>
          <a:p>
            <a:pPr>
              <a:spcAft>
                <a:spcPts val="600"/>
              </a:spcAft>
              <a:buNone/>
              <a:defRPr/>
            </a:pPr>
            <a:r>
              <a:rPr lang="en-GB" sz="1600" b="1" dirty="0" smtClean="0">
                <a:solidFill>
                  <a:schemeClr val="bg1"/>
                </a:solidFill>
                <a:latin typeface="Calibri" pitchFamily="34" charset="0"/>
              </a:rPr>
              <a:t>And the rest ... </a:t>
            </a:r>
          </a:p>
          <a:p>
            <a:pPr>
              <a:spcAft>
                <a:spcPts val="600"/>
              </a:spcAft>
              <a:defRPr/>
            </a:pPr>
            <a:r>
              <a:rPr lang="en-GB" sz="1600" dirty="0" smtClean="0">
                <a:solidFill>
                  <a:schemeClr val="bg1"/>
                </a:solidFill>
                <a:latin typeface="Calibri" pitchFamily="34" charset="0"/>
              </a:rPr>
              <a:t>Increased DHP funding </a:t>
            </a:r>
          </a:p>
          <a:p>
            <a:pPr>
              <a:spcAft>
                <a:spcPts val="600"/>
              </a:spcAft>
              <a:defRPr/>
            </a:pPr>
            <a:r>
              <a:rPr lang="en-GB" sz="1600" dirty="0" smtClean="0">
                <a:solidFill>
                  <a:schemeClr val="bg1"/>
                </a:solidFill>
                <a:latin typeface="Calibri" pitchFamily="34" charset="0"/>
              </a:rPr>
              <a:t>Benefits Cap</a:t>
            </a:r>
          </a:p>
          <a:p>
            <a:pPr>
              <a:spcAft>
                <a:spcPts val="600"/>
              </a:spcAft>
              <a:defRPr/>
            </a:pPr>
            <a:r>
              <a:rPr lang="en-GB" sz="1600" dirty="0" smtClean="0">
                <a:solidFill>
                  <a:schemeClr val="bg1"/>
                </a:solidFill>
                <a:latin typeface="Calibri" pitchFamily="34" charset="0"/>
              </a:rPr>
              <a:t>Universal Credit </a:t>
            </a:r>
          </a:p>
          <a:p>
            <a:pPr>
              <a:buFont typeface="Wingdings" pitchFamily="2" charset="2"/>
              <a:buNone/>
              <a:defRPr/>
            </a:pPr>
            <a:endParaRPr lang="en-GB" sz="1600" b="1" dirty="0" smtClean="0">
              <a:solidFill>
                <a:schemeClr val="bg1"/>
              </a:solidFill>
              <a:latin typeface="Calibri" pitchFamily="34" charset="0"/>
            </a:endParaRPr>
          </a:p>
        </p:txBody>
      </p:sp>
      <p:sp>
        <p:nvSpPr>
          <p:cNvPr id="7" name="Content Placeholder 5"/>
          <p:cNvSpPr txBox="1">
            <a:spLocks/>
          </p:cNvSpPr>
          <p:nvPr/>
        </p:nvSpPr>
        <p:spPr bwMode="auto">
          <a:xfrm>
            <a:off x="4643438" y="1214438"/>
            <a:ext cx="4071937" cy="2942892"/>
          </a:xfrm>
          <a:prstGeom prst="rect">
            <a:avLst/>
          </a:prstGeom>
          <a:solidFill>
            <a:schemeClr val="bg2">
              <a:lumMod val="60000"/>
              <a:lumOff val="40000"/>
            </a:schemeClr>
          </a:solidFill>
          <a:ln w="9525">
            <a:noFill/>
            <a:miter lim="800000"/>
            <a:headEnd/>
            <a:tailEnd/>
          </a:ln>
        </p:spPr>
        <p:txBody>
          <a:bodyPr/>
          <a:lstStyle/>
          <a:p>
            <a:pPr marL="342900" indent="-342900" eaLnBrk="0" hangingPunct="0">
              <a:spcBef>
                <a:spcPct val="20000"/>
              </a:spcBef>
              <a:spcAft>
                <a:spcPts val="600"/>
              </a:spcAft>
              <a:buClr>
                <a:srgbClr val="BEC0C2"/>
              </a:buClr>
              <a:defRPr/>
            </a:pPr>
            <a:r>
              <a:rPr lang="en-GB" sz="1600" i="0" kern="0" dirty="0" smtClean="0">
                <a:solidFill>
                  <a:schemeClr val="bg1"/>
                </a:solidFill>
                <a:latin typeface="Calibri" pitchFamily="34" charset="0"/>
              </a:rPr>
              <a:t>April 2013</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CTRS</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Social </a:t>
            </a:r>
            <a:r>
              <a:rPr lang="en-GB" sz="1600" b="0" i="0" kern="0" dirty="0">
                <a:solidFill>
                  <a:schemeClr val="bg1"/>
                </a:solidFill>
                <a:latin typeface="Calibri" pitchFamily="34" charset="0"/>
              </a:rPr>
              <a:t>Sector rent </a:t>
            </a:r>
            <a:r>
              <a:rPr lang="en-GB" sz="1600" b="0" i="0" kern="0" dirty="0" smtClean="0">
                <a:solidFill>
                  <a:schemeClr val="bg1"/>
                </a:solidFill>
                <a:latin typeface="Calibri" pitchFamily="34" charset="0"/>
              </a:rPr>
              <a:t>restrictions</a:t>
            </a:r>
            <a:endParaRPr lang="en-GB" sz="1600" b="0" i="0" kern="0" dirty="0">
              <a:solidFill>
                <a:schemeClr val="bg1"/>
              </a:solidFill>
              <a:latin typeface="Calibri" pitchFamily="34" charset="0"/>
            </a:endParaRPr>
          </a:p>
          <a:p>
            <a:pPr marL="342900" indent="-342900" eaLnBrk="0" hangingPunct="0">
              <a:spcBef>
                <a:spcPct val="20000"/>
              </a:spcBef>
              <a:spcAft>
                <a:spcPts val="600"/>
              </a:spcAft>
              <a:buClr>
                <a:srgbClr val="BEC0C2"/>
              </a:buClr>
              <a:buFont typeface="Arial" pitchFamily="34" charset="0"/>
              <a:buChar char="•"/>
              <a:defRPr/>
            </a:pPr>
            <a:r>
              <a:rPr lang="en-GB" sz="1600" b="0" i="0" kern="0" dirty="0">
                <a:solidFill>
                  <a:schemeClr val="bg1"/>
                </a:solidFill>
                <a:latin typeface="Calibri" pitchFamily="34" charset="0"/>
              </a:rPr>
              <a:t>LHA limited to CPI</a:t>
            </a:r>
          </a:p>
          <a:p>
            <a:pPr marL="342900" indent="-342900" eaLnBrk="0" hangingPunct="0">
              <a:spcBef>
                <a:spcPct val="20000"/>
              </a:spcBef>
              <a:spcAft>
                <a:spcPts val="600"/>
              </a:spcAft>
              <a:buClr>
                <a:srgbClr val="BEC0C2"/>
              </a:buClr>
              <a:buFont typeface="Arial" pitchFamily="34" charset="0"/>
              <a:buChar char="•"/>
              <a:defRPr/>
            </a:pPr>
            <a:r>
              <a:rPr lang="en-GB" sz="1600" b="0" i="0" kern="0" dirty="0">
                <a:solidFill>
                  <a:schemeClr val="bg1"/>
                </a:solidFill>
                <a:latin typeface="Calibri" pitchFamily="34" charset="0"/>
              </a:rPr>
              <a:t>Social Fund </a:t>
            </a:r>
          </a:p>
          <a:p>
            <a:pPr marL="533400" lvl="1" indent="-177800" eaLnBrk="0" hangingPunct="0">
              <a:spcBef>
                <a:spcPct val="20000"/>
              </a:spcBef>
              <a:spcAft>
                <a:spcPts val="600"/>
              </a:spcAft>
              <a:buClr>
                <a:srgbClr val="BEC0C2"/>
              </a:buClr>
              <a:buFont typeface="Arial" pitchFamily="34" charset="0"/>
              <a:buChar char="•"/>
              <a:defRPr/>
            </a:pPr>
            <a:r>
              <a:rPr lang="en-GB" sz="1600" b="0" i="0" kern="0" dirty="0">
                <a:solidFill>
                  <a:schemeClr val="bg1"/>
                </a:solidFill>
                <a:latin typeface="Calibri" pitchFamily="34" charset="0"/>
              </a:rPr>
              <a:t>Crisis loans (£133.3m)</a:t>
            </a:r>
          </a:p>
          <a:p>
            <a:pPr marL="533400" lvl="1" indent="-177800" eaLnBrk="0" hangingPunct="0">
              <a:spcBef>
                <a:spcPct val="20000"/>
              </a:spcBef>
              <a:spcAft>
                <a:spcPts val="600"/>
              </a:spcAft>
              <a:buClr>
                <a:srgbClr val="BEC0C2"/>
              </a:buClr>
              <a:buFont typeface="Arial" pitchFamily="34" charset="0"/>
              <a:buChar char="•"/>
              <a:defRPr/>
            </a:pPr>
            <a:r>
              <a:rPr lang="en-GB" sz="1600" b="0" i="0" kern="0" dirty="0">
                <a:solidFill>
                  <a:schemeClr val="bg1"/>
                </a:solidFill>
                <a:latin typeface="Calibri" pitchFamily="34" charset="0"/>
              </a:rPr>
              <a:t>Community Care Grants (£</a:t>
            </a:r>
            <a:r>
              <a:rPr lang="en-GB" sz="1600" b="0" i="0" kern="0" dirty="0" smtClean="0">
                <a:solidFill>
                  <a:schemeClr val="bg1"/>
                </a:solidFill>
                <a:latin typeface="Calibri" pitchFamily="34" charset="0"/>
              </a:rPr>
              <a:t>141m)</a:t>
            </a:r>
            <a:endParaRPr lang="en-GB" i="0" kern="0" dirty="0">
              <a:solidFill>
                <a:schemeClr val="bg1"/>
              </a:solidFill>
              <a:latin typeface="Calibri" pitchFamily="34" charset="0"/>
            </a:endParaRPr>
          </a:p>
        </p:txBody>
      </p:sp>
      <p:graphicFrame>
        <p:nvGraphicFramePr>
          <p:cNvPr id="9" name="Table 8"/>
          <p:cNvGraphicFramePr>
            <a:graphicFrameLocks noGrp="1"/>
          </p:cNvGraphicFramePr>
          <p:nvPr/>
        </p:nvGraphicFramePr>
        <p:xfrm>
          <a:off x="476250" y="1214438"/>
          <a:ext cx="3809986" cy="4896220"/>
        </p:xfrm>
        <a:graphic>
          <a:graphicData uri="http://schemas.openxmlformats.org/drawingml/2006/table">
            <a:tbl>
              <a:tblPr firstRow="1" bandRow="1">
                <a:tableStyleId>{5C22544A-7EE6-4342-B048-85BDC9FD1C3A}</a:tableStyleId>
              </a:tblPr>
              <a:tblGrid>
                <a:gridCol w="1738282"/>
                <a:gridCol w="1035852"/>
                <a:gridCol w="1035852"/>
              </a:tblGrid>
              <a:tr h="563100">
                <a:tc>
                  <a:txBody>
                    <a:bodyPr/>
                    <a:lstStyle/>
                    <a:p>
                      <a:r>
                        <a:rPr lang="en-GB" sz="1600" dirty="0" smtClean="0">
                          <a:latin typeface="Calibri" pitchFamily="34" charset="0"/>
                        </a:rPr>
                        <a:t>£m</a:t>
                      </a:r>
                      <a:endParaRPr lang="en-GB" sz="1600" dirty="0">
                        <a:latin typeface="Calibri" pitchFamily="34" charset="0"/>
                      </a:endParaRPr>
                    </a:p>
                  </a:txBody>
                  <a:tcPr>
                    <a:solidFill>
                      <a:schemeClr val="accent2">
                        <a:lumMod val="60000"/>
                        <a:lumOff val="40000"/>
                      </a:schemeClr>
                    </a:solidFill>
                  </a:tcPr>
                </a:tc>
                <a:tc>
                  <a:txBody>
                    <a:bodyPr/>
                    <a:lstStyle/>
                    <a:p>
                      <a:pPr algn="ctr"/>
                      <a:r>
                        <a:rPr lang="en-GB" sz="1600" dirty="0" smtClean="0">
                          <a:latin typeface="Calibri" pitchFamily="34" charset="0"/>
                        </a:rPr>
                        <a:t>2013/14</a:t>
                      </a:r>
                      <a:endParaRPr lang="en-GB" sz="1600" dirty="0">
                        <a:latin typeface="Calibri" pitchFamily="34" charset="0"/>
                      </a:endParaRPr>
                    </a:p>
                  </a:txBody>
                  <a:tcPr>
                    <a:solidFill>
                      <a:schemeClr val="accent2">
                        <a:lumMod val="60000"/>
                        <a:lumOff val="40000"/>
                      </a:schemeClr>
                    </a:solidFill>
                  </a:tcPr>
                </a:tc>
                <a:tc>
                  <a:txBody>
                    <a:bodyPr/>
                    <a:lstStyle/>
                    <a:p>
                      <a:pPr algn="ctr"/>
                      <a:r>
                        <a:rPr lang="en-GB" sz="1600" dirty="0" smtClean="0">
                          <a:latin typeface="Calibri" pitchFamily="34" charset="0"/>
                        </a:rPr>
                        <a:t>2014/15</a:t>
                      </a:r>
                      <a:endParaRPr lang="en-GB" sz="1600" dirty="0">
                        <a:latin typeface="Calibri" pitchFamily="34" charset="0"/>
                      </a:endParaRPr>
                    </a:p>
                  </a:txBody>
                  <a:tcPr>
                    <a:solidFill>
                      <a:schemeClr val="accent2">
                        <a:lumMod val="60000"/>
                        <a:lumOff val="40000"/>
                      </a:schemeClr>
                    </a:solidFill>
                  </a:tcPr>
                </a:tc>
              </a:tr>
              <a:tr h="469250">
                <a:tc>
                  <a:txBody>
                    <a:bodyPr/>
                    <a:lstStyle/>
                    <a:p>
                      <a:r>
                        <a:rPr lang="en-GB" sz="1600" dirty="0" smtClean="0">
                          <a:latin typeface="Calibri" pitchFamily="34" charset="0"/>
                        </a:rPr>
                        <a:t>LP conditionality</a:t>
                      </a:r>
                      <a:endParaRPr lang="en-GB" sz="1600" dirty="0">
                        <a:latin typeface="Calibri" pitchFamily="34" charset="0"/>
                      </a:endParaRPr>
                    </a:p>
                  </a:txBody>
                  <a:tcPr>
                    <a:solidFill>
                      <a:schemeClr val="accent2">
                        <a:lumMod val="40000"/>
                        <a:lumOff val="60000"/>
                      </a:schemeClr>
                    </a:solidFill>
                  </a:tcPr>
                </a:tc>
                <a:tc>
                  <a:txBody>
                    <a:bodyPr/>
                    <a:lstStyle/>
                    <a:p>
                      <a:pPr algn="ctr"/>
                      <a:r>
                        <a:rPr lang="en-GB" sz="1600" dirty="0" smtClean="0">
                          <a:latin typeface="Calibri" pitchFamily="34" charset="0"/>
                        </a:rPr>
                        <a:t>(£220)</a:t>
                      </a:r>
                      <a:endParaRPr lang="en-GB" sz="1600" dirty="0">
                        <a:latin typeface="Calibri" pitchFamily="34" charset="0"/>
                      </a:endParaRPr>
                    </a:p>
                  </a:txBody>
                  <a:tcPr>
                    <a:solidFill>
                      <a:schemeClr val="accent2">
                        <a:lumMod val="40000"/>
                        <a:lumOff val="60000"/>
                      </a:schemeClr>
                    </a:solidFill>
                  </a:tcPr>
                </a:tc>
                <a:tc>
                  <a:txBody>
                    <a:bodyPr/>
                    <a:lstStyle/>
                    <a:p>
                      <a:pPr algn="ctr"/>
                      <a:r>
                        <a:rPr lang="en-GB" sz="1600" dirty="0" smtClean="0">
                          <a:latin typeface="Calibri" pitchFamily="34" charset="0"/>
                        </a:rPr>
                        <a:t>(£300)</a:t>
                      </a:r>
                      <a:endParaRPr lang="en-GB" sz="1600" dirty="0">
                        <a:latin typeface="Calibri" pitchFamily="34" charset="0"/>
                      </a:endParaRPr>
                    </a:p>
                  </a:txBody>
                  <a:tcPr>
                    <a:solidFill>
                      <a:schemeClr val="accent2">
                        <a:lumMod val="40000"/>
                        <a:lumOff val="60000"/>
                      </a:schemeClr>
                    </a:solidFill>
                  </a:tcPr>
                </a:tc>
              </a:tr>
              <a:tr h="469250">
                <a:tc>
                  <a:txBody>
                    <a:bodyPr/>
                    <a:lstStyle/>
                    <a:p>
                      <a:r>
                        <a:rPr lang="en-GB" sz="1600" b="0" dirty="0" smtClean="0">
                          <a:latin typeface="Calibri" pitchFamily="34" charset="0"/>
                        </a:rPr>
                        <a:t>Size restrictions</a:t>
                      </a:r>
                      <a:endParaRPr lang="en-GB" sz="1600" b="0" dirty="0">
                        <a:latin typeface="Calibri" pitchFamily="34" charset="0"/>
                      </a:endParaRPr>
                    </a:p>
                  </a:txBody>
                  <a:tcPr>
                    <a:solidFill>
                      <a:schemeClr val="accent2">
                        <a:lumMod val="20000"/>
                        <a:lumOff val="80000"/>
                      </a:schemeClr>
                    </a:solidFill>
                  </a:tcPr>
                </a:tc>
                <a:tc>
                  <a:txBody>
                    <a:bodyPr/>
                    <a:lstStyle/>
                    <a:p>
                      <a:pPr algn="ctr"/>
                      <a:r>
                        <a:rPr lang="en-GB" sz="1600" b="0" dirty="0" smtClean="0">
                          <a:latin typeface="Calibri" pitchFamily="34" charset="0"/>
                        </a:rPr>
                        <a:t>(£470)</a:t>
                      </a:r>
                      <a:endParaRPr lang="en-GB" sz="1600" b="0" dirty="0">
                        <a:latin typeface="Calibri" pitchFamily="34" charset="0"/>
                      </a:endParaRPr>
                    </a:p>
                  </a:txBody>
                  <a:tcPr>
                    <a:solidFill>
                      <a:schemeClr val="accent2">
                        <a:lumMod val="20000"/>
                        <a:lumOff val="80000"/>
                      </a:schemeClr>
                    </a:solidFill>
                  </a:tcPr>
                </a:tc>
                <a:tc>
                  <a:txBody>
                    <a:bodyPr/>
                    <a:lstStyle/>
                    <a:p>
                      <a:pPr algn="ctr"/>
                      <a:r>
                        <a:rPr lang="en-GB" sz="1600" b="0" dirty="0" smtClean="0">
                          <a:latin typeface="Calibri" pitchFamily="34" charset="0"/>
                        </a:rPr>
                        <a:t>(£470)</a:t>
                      </a:r>
                      <a:endParaRPr lang="en-GB" sz="1600" b="0" dirty="0">
                        <a:latin typeface="Calibri" pitchFamily="34" charset="0"/>
                      </a:endParaRPr>
                    </a:p>
                  </a:txBody>
                  <a:tcPr>
                    <a:solidFill>
                      <a:schemeClr val="accent2">
                        <a:lumMod val="20000"/>
                        <a:lumOff val="80000"/>
                      </a:schemeClr>
                    </a:solidFill>
                  </a:tcPr>
                </a:tc>
              </a:tr>
              <a:tr h="469250">
                <a:tc>
                  <a:txBody>
                    <a:bodyPr/>
                    <a:lstStyle/>
                    <a:p>
                      <a:r>
                        <a:rPr lang="en-GB" sz="1600" b="0" dirty="0" smtClean="0">
                          <a:latin typeface="Calibri" pitchFamily="34" charset="0"/>
                        </a:rPr>
                        <a:t>LHA uprating </a:t>
                      </a:r>
                      <a:endParaRPr lang="en-GB" sz="1600" b="0" dirty="0">
                        <a:latin typeface="Calibri" pitchFamily="34" charset="0"/>
                      </a:endParaRPr>
                    </a:p>
                  </a:txBody>
                  <a:tcPr>
                    <a:solidFill>
                      <a:schemeClr val="accent2">
                        <a:lumMod val="40000"/>
                        <a:lumOff val="60000"/>
                      </a:schemeClr>
                    </a:solidFill>
                  </a:tcPr>
                </a:tc>
                <a:tc>
                  <a:txBody>
                    <a:bodyPr/>
                    <a:lstStyle/>
                    <a:p>
                      <a:pPr algn="ctr"/>
                      <a:r>
                        <a:rPr lang="en-GB" sz="1600" b="0" dirty="0" smtClean="0">
                          <a:latin typeface="Calibri" pitchFamily="34" charset="0"/>
                        </a:rPr>
                        <a:t>(£40)</a:t>
                      </a:r>
                      <a:endParaRPr lang="en-GB" sz="1600" b="0" dirty="0">
                        <a:latin typeface="Calibri" pitchFamily="34" charset="0"/>
                      </a:endParaRPr>
                    </a:p>
                  </a:txBody>
                  <a:tcPr>
                    <a:solidFill>
                      <a:schemeClr val="accent2">
                        <a:lumMod val="40000"/>
                        <a:lumOff val="60000"/>
                      </a:schemeClr>
                    </a:solidFill>
                  </a:tcPr>
                </a:tc>
                <a:tc>
                  <a:txBody>
                    <a:bodyPr/>
                    <a:lstStyle/>
                    <a:p>
                      <a:pPr algn="ctr"/>
                      <a:r>
                        <a:rPr lang="en-GB" sz="1600" b="0" dirty="0" smtClean="0">
                          <a:latin typeface="Calibri" pitchFamily="34" charset="0"/>
                        </a:rPr>
                        <a:t>(£240)</a:t>
                      </a:r>
                      <a:endParaRPr lang="en-GB" sz="1600" b="0" dirty="0">
                        <a:latin typeface="Calibri" pitchFamily="34" charset="0"/>
                      </a:endParaRPr>
                    </a:p>
                  </a:txBody>
                  <a:tcPr>
                    <a:solidFill>
                      <a:schemeClr val="accent2">
                        <a:lumMod val="40000"/>
                        <a:lumOff val="60000"/>
                      </a:schemeClr>
                    </a:solidFill>
                  </a:tcPr>
                </a:tc>
              </a:tr>
              <a:tr h="469250">
                <a:tc>
                  <a:txBody>
                    <a:bodyPr/>
                    <a:lstStyle/>
                    <a:p>
                      <a:r>
                        <a:rPr lang="en-GB" sz="1600" b="0" dirty="0" smtClean="0">
                          <a:latin typeface="Calibri" pitchFamily="34" charset="0"/>
                        </a:rPr>
                        <a:t>DLA</a:t>
                      </a:r>
                      <a:endParaRPr lang="en-GB" sz="1600" b="0" dirty="0">
                        <a:latin typeface="Calibri" pitchFamily="34" charset="0"/>
                      </a:endParaRPr>
                    </a:p>
                  </a:txBody>
                  <a:tcPr>
                    <a:solidFill>
                      <a:schemeClr val="accent2">
                        <a:lumMod val="20000"/>
                        <a:lumOff val="80000"/>
                      </a:schemeClr>
                    </a:solidFill>
                  </a:tcPr>
                </a:tc>
                <a:tc>
                  <a:txBody>
                    <a:bodyPr/>
                    <a:lstStyle/>
                    <a:p>
                      <a:pPr algn="ctr"/>
                      <a:r>
                        <a:rPr lang="en-GB" sz="1600" b="0" dirty="0" smtClean="0">
                          <a:latin typeface="Calibri" pitchFamily="34" charset="0"/>
                        </a:rPr>
                        <a:t>(£350)</a:t>
                      </a:r>
                      <a:endParaRPr lang="en-GB" sz="1600" b="0" dirty="0">
                        <a:latin typeface="Calibri" pitchFamily="34" charset="0"/>
                      </a:endParaRPr>
                    </a:p>
                  </a:txBody>
                  <a:tcPr>
                    <a:solidFill>
                      <a:schemeClr val="accent2">
                        <a:lumMod val="20000"/>
                        <a:lumOff val="80000"/>
                      </a:schemeClr>
                    </a:solidFill>
                  </a:tcPr>
                </a:tc>
                <a:tc>
                  <a:txBody>
                    <a:bodyPr/>
                    <a:lstStyle/>
                    <a:p>
                      <a:pPr algn="ctr"/>
                      <a:r>
                        <a:rPr lang="en-GB" sz="1600" b="0" dirty="0" smtClean="0">
                          <a:latin typeface="Calibri" pitchFamily="34" charset="0"/>
                        </a:rPr>
                        <a:t>(£1040)</a:t>
                      </a:r>
                      <a:endParaRPr lang="en-GB" sz="1600" b="0" dirty="0">
                        <a:latin typeface="Calibri" pitchFamily="34" charset="0"/>
                      </a:endParaRPr>
                    </a:p>
                  </a:txBody>
                  <a:tcPr>
                    <a:solidFill>
                      <a:schemeClr val="accent2">
                        <a:lumMod val="20000"/>
                        <a:lumOff val="80000"/>
                      </a:schemeClr>
                    </a:solidFill>
                  </a:tcPr>
                </a:tc>
              </a:tr>
              <a:tr h="469250">
                <a:tc>
                  <a:txBody>
                    <a:bodyPr/>
                    <a:lstStyle/>
                    <a:p>
                      <a:r>
                        <a:rPr lang="en-GB" sz="1600" b="0" dirty="0" smtClean="0">
                          <a:latin typeface="Calibri" pitchFamily="34" charset="0"/>
                        </a:rPr>
                        <a:t>Benefit cap</a:t>
                      </a:r>
                      <a:endParaRPr lang="en-GB" sz="1600" b="0" dirty="0">
                        <a:latin typeface="Calibri" pitchFamily="34" charset="0"/>
                      </a:endParaRPr>
                    </a:p>
                  </a:txBody>
                  <a:tcPr>
                    <a:solidFill>
                      <a:schemeClr val="accent2">
                        <a:lumMod val="40000"/>
                        <a:lumOff val="60000"/>
                      </a:schemeClr>
                    </a:solidFill>
                  </a:tcPr>
                </a:tc>
                <a:tc>
                  <a:txBody>
                    <a:bodyPr/>
                    <a:lstStyle/>
                    <a:p>
                      <a:pPr algn="ctr"/>
                      <a:r>
                        <a:rPr lang="en-GB" sz="1600" b="0" dirty="0" smtClean="0">
                          <a:latin typeface="Calibri" pitchFamily="34" charset="0"/>
                        </a:rPr>
                        <a:t>(£220)</a:t>
                      </a:r>
                      <a:endParaRPr lang="en-GB" sz="1600" b="0" dirty="0">
                        <a:latin typeface="Calibri" pitchFamily="34" charset="0"/>
                      </a:endParaRPr>
                    </a:p>
                  </a:txBody>
                  <a:tcPr>
                    <a:solidFill>
                      <a:schemeClr val="accent2">
                        <a:lumMod val="40000"/>
                        <a:lumOff val="60000"/>
                      </a:schemeClr>
                    </a:solidFill>
                  </a:tcPr>
                </a:tc>
                <a:tc>
                  <a:txBody>
                    <a:bodyPr/>
                    <a:lstStyle/>
                    <a:p>
                      <a:pPr algn="ctr"/>
                      <a:r>
                        <a:rPr lang="en-GB" sz="1600" b="0" dirty="0" smtClean="0">
                          <a:latin typeface="Calibri" pitchFamily="34" charset="0"/>
                        </a:rPr>
                        <a:t>(£260)</a:t>
                      </a:r>
                      <a:endParaRPr lang="en-GB" sz="1600" b="0" dirty="0">
                        <a:latin typeface="Calibri" pitchFamily="34" charset="0"/>
                      </a:endParaRPr>
                    </a:p>
                  </a:txBody>
                  <a:tcPr>
                    <a:solidFill>
                      <a:schemeClr val="accent2">
                        <a:lumMod val="40000"/>
                        <a:lumOff val="60000"/>
                      </a:schemeClr>
                    </a:solidFill>
                  </a:tcPr>
                </a:tc>
              </a:tr>
              <a:tr h="469250">
                <a:tc>
                  <a:txBody>
                    <a:bodyPr/>
                    <a:lstStyle/>
                    <a:p>
                      <a:r>
                        <a:rPr lang="en-GB" sz="1600" dirty="0" smtClean="0">
                          <a:latin typeface="Calibri" pitchFamily="34" charset="0"/>
                        </a:rPr>
                        <a:t>ESA time-limiting</a:t>
                      </a:r>
                      <a:endParaRPr lang="en-GB" sz="1600" dirty="0">
                        <a:latin typeface="Calibri" pitchFamily="34" charset="0"/>
                      </a:endParaRPr>
                    </a:p>
                  </a:txBody>
                  <a:tcPr>
                    <a:solidFill>
                      <a:schemeClr val="accent2">
                        <a:lumMod val="20000"/>
                        <a:lumOff val="80000"/>
                      </a:schemeClr>
                    </a:solidFill>
                  </a:tcPr>
                </a:tc>
                <a:tc>
                  <a:txBody>
                    <a:bodyPr/>
                    <a:lstStyle/>
                    <a:p>
                      <a:pPr algn="ctr"/>
                      <a:r>
                        <a:rPr lang="en-GB" sz="1600" dirty="0" smtClean="0">
                          <a:latin typeface="Calibri" pitchFamily="34" charset="0"/>
                        </a:rPr>
                        <a:t>(£1130)</a:t>
                      </a:r>
                      <a:endParaRPr lang="en-GB" sz="1600" dirty="0">
                        <a:latin typeface="Calibri" pitchFamily="34" charset="0"/>
                      </a:endParaRPr>
                    </a:p>
                  </a:txBody>
                  <a:tcPr>
                    <a:solidFill>
                      <a:schemeClr val="accent2">
                        <a:lumMod val="20000"/>
                        <a:lumOff val="80000"/>
                      </a:schemeClr>
                    </a:solidFill>
                  </a:tcPr>
                </a:tc>
                <a:tc>
                  <a:txBody>
                    <a:bodyPr/>
                    <a:lstStyle/>
                    <a:p>
                      <a:pPr algn="ctr"/>
                      <a:r>
                        <a:rPr lang="en-GB" sz="1600" dirty="0" smtClean="0">
                          <a:latin typeface="Calibri" pitchFamily="34" charset="0"/>
                        </a:rPr>
                        <a:t>(£1430)</a:t>
                      </a:r>
                      <a:endParaRPr lang="en-GB" sz="1600" dirty="0">
                        <a:latin typeface="Calibri" pitchFamily="34" charset="0"/>
                      </a:endParaRPr>
                    </a:p>
                  </a:txBody>
                  <a:tcPr>
                    <a:solidFill>
                      <a:schemeClr val="accent2">
                        <a:lumMod val="20000"/>
                        <a:lumOff val="80000"/>
                      </a:schemeClr>
                    </a:solidFill>
                  </a:tcPr>
                </a:tc>
              </a:tr>
              <a:tr h="469250">
                <a:tc>
                  <a:txBody>
                    <a:bodyPr/>
                    <a:lstStyle/>
                    <a:p>
                      <a:r>
                        <a:rPr lang="en-GB" sz="1600" dirty="0" smtClean="0">
                          <a:latin typeface="Calibri" pitchFamily="34" charset="0"/>
                        </a:rPr>
                        <a:t>ESA Youth Provisions</a:t>
                      </a:r>
                      <a:endParaRPr lang="en-GB" sz="1600" dirty="0">
                        <a:latin typeface="Calibri" pitchFamily="34" charset="0"/>
                      </a:endParaRPr>
                    </a:p>
                  </a:txBody>
                  <a:tcPr>
                    <a:solidFill>
                      <a:schemeClr val="accent2">
                        <a:lumMod val="40000"/>
                        <a:lumOff val="60000"/>
                      </a:schemeClr>
                    </a:solidFill>
                  </a:tcPr>
                </a:tc>
                <a:tc>
                  <a:txBody>
                    <a:bodyPr/>
                    <a:lstStyle/>
                    <a:p>
                      <a:pPr algn="ctr"/>
                      <a:r>
                        <a:rPr lang="en-GB" sz="1600" dirty="0" smtClean="0">
                          <a:latin typeface="Calibri" pitchFamily="34" charset="0"/>
                        </a:rPr>
                        <a:t>(£10)</a:t>
                      </a:r>
                      <a:endParaRPr lang="en-GB" sz="1600" dirty="0">
                        <a:latin typeface="Calibri" pitchFamily="34" charset="0"/>
                      </a:endParaRPr>
                    </a:p>
                  </a:txBody>
                  <a:tcPr>
                    <a:solidFill>
                      <a:schemeClr val="accent2">
                        <a:lumMod val="40000"/>
                        <a:lumOff val="60000"/>
                      </a:schemeClr>
                    </a:solidFill>
                  </a:tcPr>
                </a:tc>
                <a:tc>
                  <a:txBody>
                    <a:bodyPr/>
                    <a:lstStyle/>
                    <a:p>
                      <a:pPr algn="ctr"/>
                      <a:r>
                        <a:rPr lang="en-GB" sz="1600" dirty="0" smtClean="0">
                          <a:latin typeface="Calibri" pitchFamily="34" charset="0"/>
                        </a:rPr>
                        <a:t>(£10)</a:t>
                      </a:r>
                      <a:endParaRPr lang="en-GB" sz="1600" dirty="0">
                        <a:latin typeface="Calibri" pitchFamily="34" charset="0"/>
                      </a:endParaRPr>
                    </a:p>
                  </a:txBody>
                  <a:tcPr>
                    <a:solidFill>
                      <a:schemeClr val="accent2">
                        <a:lumMod val="40000"/>
                        <a:lumOff val="60000"/>
                      </a:schemeClr>
                    </a:solidFill>
                  </a:tcPr>
                </a:tc>
              </a:tr>
              <a:tr h="469250">
                <a:tc>
                  <a:txBody>
                    <a:bodyPr/>
                    <a:lstStyle/>
                    <a:p>
                      <a:r>
                        <a:rPr lang="en-GB" sz="1600" dirty="0" smtClean="0">
                          <a:latin typeface="Calibri" pitchFamily="34" charset="0"/>
                        </a:rPr>
                        <a:t>Other</a:t>
                      </a:r>
                      <a:endParaRPr lang="en-GB" sz="1600" dirty="0">
                        <a:latin typeface="Calibri" pitchFamily="34" charset="0"/>
                      </a:endParaRPr>
                    </a:p>
                  </a:txBody>
                  <a:tcPr>
                    <a:solidFill>
                      <a:schemeClr val="accent2">
                        <a:lumMod val="20000"/>
                        <a:lumOff val="80000"/>
                      </a:schemeClr>
                    </a:solidFill>
                  </a:tcPr>
                </a:tc>
                <a:tc>
                  <a:txBody>
                    <a:bodyPr/>
                    <a:lstStyle/>
                    <a:p>
                      <a:pPr algn="ctr"/>
                      <a:r>
                        <a:rPr lang="en-GB" sz="1600" dirty="0" smtClean="0">
                          <a:latin typeface="Calibri" pitchFamily="34" charset="0"/>
                        </a:rPr>
                        <a:t>(£60)</a:t>
                      </a:r>
                      <a:endParaRPr lang="en-GB" sz="1600" dirty="0">
                        <a:latin typeface="Calibri" pitchFamily="34" charset="0"/>
                      </a:endParaRPr>
                    </a:p>
                  </a:txBody>
                  <a:tcPr>
                    <a:solidFill>
                      <a:schemeClr val="accent2">
                        <a:lumMod val="20000"/>
                        <a:lumOff val="80000"/>
                      </a:schemeClr>
                    </a:solidFill>
                  </a:tcPr>
                </a:tc>
                <a:tc>
                  <a:txBody>
                    <a:bodyPr/>
                    <a:lstStyle/>
                    <a:p>
                      <a:pPr algn="ctr"/>
                      <a:r>
                        <a:rPr lang="en-GB" sz="1600" dirty="0" smtClean="0">
                          <a:latin typeface="Calibri" pitchFamily="34" charset="0"/>
                        </a:rPr>
                        <a:t>(£110)</a:t>
                      </a:r>
                      <a:endParaRPr lang="en-GB" sz="1600" dirty="0">
                        <a:latin typeface="Calibri" pitchFamily="34" charset="0"/>
                      </a:endParaRPr>
                    </a:p>
                  </a:txBody>
                  <a:tcPr>
                    <a:solidFill>
                      <a:schemeClr val="accent2">
                        <a:lumMod val="20000"/>
                        <a:lumOff val="80000"/>
                      </a:schemeClr>
                    </a:solidFill>
                  </a:tcPr>
                </a:tc>
              </a:tr>
              <a:tr h="469250">
                <a:tc>
                  <a:txBody>
                    <a:bodyPr/>
                    <a:lstStyle/>
                    <a:p>
                      <a:r>
                        <a:rPr lang="en-GB" sz="1600" b="1" dirty="0" smtClean="0">
                          <a:latin typeface="Calibri" pitchFamily="34" charset="0"/>
                        </a:rPr>
                        <a:t>TOTAL</a:t>
                      </a:r>
                      <a:endParaRPr lang="en-GB" sz="1600" b="1" dirty="0">
                        <a:latin typeface="Calibri" pitchFamily="34" charset="0"/>
                      </a:endParaRPr>
                    </a:p>
                  </a:txBody>
                  <a:tcPr>
                    <a:solidFill>
                      <a:schemeClr val="accent2">
                        <a:lumMod val="40000"/>
                        <a:lumOff val="60000"/>
                      </a:schemeClr>
                    </a:solidFill>
                  </a:tcPr>
                </a:tc>
                <a:tc>
                  <a:txBody>
                    <a:bodyPr/>
                    <a:lstStyle/>
                    <a:p>
                      <a:pPr algn="ctr"/>
                      <a:r>
                        <a:rPr lang="en-GB" sz="1600" b="1" dirty="0" smtClean="0">
                          <a:latin typeface="Calibri" pitchFamily="34" charset="0"/>
                        </a:rPr>
                        <a:t>(£2510)</a:t>
                      </a:r>
                      <a:endParaRPr lang="en-GB" sz="1600" b="1" dirty="0">
                        <a:latin typeface="Calibri" pitchFamily="34" charset="0"/>
                      </a:endParaRPr>
                    </a:p>
                  </a:txBody>
                  <a:tcPr>
                    <a:solidFill>
                      <a:schemeClr val="accent2">
                        <a:lumMod val="40000"/>
                        <a:lumOff val="60000"/>
                      </a:schemeClr>
                    </a:solidFill>
                  </a:tcPr>
                </a:tc>
                <a:tc>
                  <a:txBody>
                    <a:bodyPr/>
                    <a:lstStyle/>
                    <a:p>
                      <a:pPr algn="ctr"/>
                      <a:r>
                        <a:rPr lang="en-GB" sz="1600" b="1" dirty="0" smtClean="0">
                          <a:latin typeface="Calibri" pitchFamily="34" charset="0"/>
                        </a:rPr>
                        <a:t>(£3870)</a:t>
                      </a:r>
                      <a:endParaRPr lang="en-GB" sz="1600" b="1" dirty="0">
                        <a:latin typeface="Calibri" pitchFamily="34" charset="0"/>
                      </a:endParaRPr>
                    </a:p>
                  </a:txBody>
                  <a:tcPr>
                    <a:solidFill>
                      <a:schemeClr val="accent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dirty="0" smtClean="0"/>
              <a:t>LAs and Welfare Reform</a:t>
            </a:r>
          </a:p>
        </p:txBody>
      </p:sp>
      <p:sp>
        <p:nvSpPr>
          <p:cNvPr id="6" name="Content Placeholder 5"/>
          <p:cNvSpPr>
            <a:spLocks noGrp="1"/>
          </p:cNvSpPr>
          <p:nvPr>
            <p:ph sz="half" idx="2"/>
          </p:nvPr>
        </p:nvSpPr>
        <p:spPr>
          <a:xfrm>
            <a:off x="4643438" y="4433776"/>
            <a:ext cx="4071937" cy="1638411"/>
          </a:xfrm>
          <a:solidFill>
            <a:schemeClr val="bg2">
              <a:lumMod val="60000"/>
              <a:lumOff val="40000"/>
            </a:schemeClr>
          </a:solidFill>
        </p:spPr>
        <p:txBody>
          <a:bodyPr/>
          <a:lstStyle/>
          <a:p>
            <a:pPr>
              <a:spcAft>
                <a:spcPts val="600"/>
              </a:spcAft>
              <a:buNone/>
              <a:defRPr/>
            </a:pPr>
            <a:r>
              <a:rPr lang="en-GB" sz="1600" b="1" dirty="0" smtClean="0">
                <a:solidFill>
                  <a:schemeClr val="bg1"/>
                </a:solidFill>
                <a:latin typeface="Calibri" pitchFamily="34" charset="0"/>
              </a:rPr>
              <a:t>And the rest ... </a:t>
            </a:r>
          </a:p>
          <a:p>
            <a:pPr>
              <a:spcAft>
                <a:spcPts val="600"/>
              </a:spcAft>
              <a:defRPr/>
            </a:pPr>
            <a:r>
              <a:rPr lang="en-GB" sz="1600" dirty="0" smtClean="0">
                <a:solidFill>
                  <a:schemeClr val="bg1"/>
                </a:solidFill>
                <a:latin typeface="Calibri" pitchFamily="34" charset="0"/>
              </a:rPr>
              <a:t>Increased DHP funding </a:t>
            </a:r>
          </a:p>
          <a:p>
            <a:pPr>
              <a:spcAft>
                <a:spcPts val="600"/>
              </a:spcAft>
              <a:defRPr/>
            </a:pPr>
            <a:r>
              <a:rPr lang="en-GB" sz="1600" dirty="0" smtClean="0">
                <a:solidFill>
                  <a:schemeClr val="bg1"/>
                </a:solidFill>
                <a:latin typeface="Calibri" pitchFamily="34" charset="0"/>
              </a:rPr>
              <a:t>Benefits Cap</a:t>
            </a:r>
          </a:p>
          <a:p>
            <a:pPr>
              <a:spcAft>
                <a:spcPts val="600"/>
              </a:spcAft>
              <a:defRPr/>
            </a:pPr>
            <a:r>
              <a:rPr lang="en-GB" sz="1600" dirty="0" smtClean="0">
                <a:solidFill>
                  <a:schemeClr val="bg1"/>
                </a:solidFill>
                <a:latin typeface="Calibri" pitchFamily="34" charset="0"/>
              </a:rPr>
              <a:t>Universal Credit </a:t>
            </a:r>
          </a:p>
          <a:p>
            <a:pPr>
              <a:buFont typeface="Wingdings" pitchFamily="2" charset="2"/>
              <a:buNone/>
              <a:defRPr/>
            </a:pPr>
            <a:endParaRPr lang="en-GB" sz="1600" b="1" dirty="0" smtClean="0">
              <a:solidFill>
                <a:schemeClr val="bg1"/>
              </a:solidFill>
              <a:latin typeface="Calibri" pitchFamily="34" charset="0"/>
            </a:endParaRPr>
          </a:p>
        </p:txBody>
      </p:sp>
      <p:sp>
        <p:nvSpPr>
          <p:cNvPr id="7" name="Content Placeholder 5"/>
          <p:cNvSpPr txBox="1">
            <a:spLocks/>
          </p:cNvSpPr>
          <p:nvPr/>
        </p:nvSpPr>
        <p:spPr bwMode="auto">
          <a:xfrm>
            <a:off x="4643438" y="1214438"/>
            <a:ext cx="4071937" cy="2942892"/>
          </a:xfrm>
          <a:prstGeom prst="rect">
            <a:avLst/>
          </a:prstGeom>
          <a:solidFill>
            <a:schemeClr val="bg2">
              <a:lumMod val="60000"/>
              <a:lumOff val="40000"/>
            </a:schemeClr>
          </a:solidFill>
          <a:ln w="9525">
            <a:noFill/>
            <a:miter lim="800000"/>
            <a:headEnd/>
            <a:tailEnd/>
          </a:ln>
        </p:spPr>
        <p:txBody>
          <a:bodyPr/>
          <a:lstStyle/>
          <a:p>
            <a:pPr marL="342900" indent="-342900" eaLnBrk="0" hangingPunct="0">
              <a:spcBef>
                <a:spcPct val="20000"/>
              </a:spcBef>
              <a:spcAft>
                <a:spcPts val="600"/>
              </a:spcAft>
              <a:buClr>
                <a:srgbClr val="BEC0C2"/>
              </a:buClr>
              <a:defRPr/>
            </a:pPr>
            <a:r>
              <a:rPr lang="en-GB" sz="1600" i="0" kern="0" dirty="0" smtClean="0">
                <a:solidFill>
                  <a:schemeClr val="bg1"/>
                </a:solidFill>
                <a:latin typeface="Calibri" pitchFamily="34" charset="0"/>
              </a:rPr>
              <a:t>April 2013</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CTRS</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Social </a:t>
            </a:r>
            <a:r>
              <a:rPr lang="en-GB" sz="1600" b="0" i="0" kern="0" dirty="0">
                <a:solidFill>
                  <a:schemeClr val="bg1"/>
                </a:solidFill>
                <a:latin typeface="Calibri" pitchFamily="34" charset="0"/>
              </a:rPr>
              <a:t>Sector rent </a:t>
            </a:r>
            <a:r>
              <a:rPr lang="en-GB" sz="1600" b="0" i="0" kern="0" dirty="0" smtClean="0">
                <a:solidFill>
                  <a:schemeClr val="bg1"/>
                </a:solidFill>
                <a:latin typeface="Calibri" pitchFamily="34" charset="0"/>
              </a:rPr>
              <a:t>restrictions</a:t>
            </a:r>
            <a:endParaRPr lang="en-GB" sz="1600" b="0" i="0" kern="0" dirty="0">
              <a:solidFill>
                <a:schemeClr val="bg1"/>
              </a:solidFill>
              <a:latin typeface="Calibri" pitchFamily="34" charset="0"/>
            </a:endParaRPr>
          </a:p>
          <a:p>
            <a:pPr marL="342900" indent="-342900" eaLnBrk="0" hangingPunct="0">
              <a:spcBef>
                <a:spcPct val="20000"/>
              </a:spcBef>
              <a:spcAft>
                <a:spcPts val="600"/>
              </a:spcAft>
              <a:buClr>
                <a:srgbClr val="BEC0C2"/>
              </a:buClr>
              <a:buFont typeface="Arial" pitchFamily="34" charset="0"/>
              <a:buChar char="•"/>
              <a:defRPr/>
            </a:pPr>
            <a:r>
              <a:rPr lang="en-GB" sz="1600" b="0" i="0" kern="0" dirty="0">
                <a:solidFill>
                  <a:schemeClr val="bg1"/>
                </a:solidFill>
                <a:latin typeface="Calibri" pitchFamily="34" charset="0"/>
              </a:rPr>
              <a:t>LHA limited to CPI</a:t>
            </a:r>
          </a:p>
          <a:p>
            <a:pPr marL="342900" indent="-342900" eaLnBrk="0" hangingPunct="0">
              <a:spcBef>
                <a:spcPct val="20000"/>
              </a:spcBef>
              <a:spcAft>
                <a:spcPts val="600"/>
              </a:spcAft>
              <a:buClr>
                <a:srgbClr val="BEC0C2"/>
              </a:buClr>
              <a:buFont typeface="Arial" pitchFamily="34" charset="0"/>
              <a:buChar char="•"/>
              <a:defRPr/>
            </a:pPr>
            <a:r>
              <a:rPr lang="en-GB" sz="1600" b="0" i="0" kern="0" dirty="0">
                <a:solidFill>
                  <a:schemeClr val="bg1"/>
                </a:solidFill>
                <a:latin typeface="Calibri" pitchFamily="34" charset="0"/>
              </a:rPr>
              <a:t>Social Fund </a:t>
            </a:r>
            <a:r>
              <a:rPr lang="en-GB" sz="1600" b="0" i="0" kern="0" dirty="0" smtClean="0">
                <a:solidFill>
                  <a:schemeClr val="bg1"/>
                </a:solidFill>
                <a:latin typeface="Calibri" pitchFamily="34" charset="0"/>
              </a:rPr>
              <a:t> </a:t>
            </a:r>
            <a:endParaRPr lang="en-GB" sz="1600" b="0" i="0" kern="0" dirty="0">
              <a:solidFill>
                <a:schemeClr val="bg1"/>
              </a:solidFill>
              <a:latin typeface="Calibri" pitchFamily="34" charset="0"/>
            </a:endParaRPr>
          </a:p>
          <a:p>
            <a:pPr marL="533400" lvl="1" indent="-177800" eaLnBrk="0" hangingPunct="0">
              <a:spcBef>
                <a:spcPct val="20000"/>
              </a:spcBef>
              <a:spcAft>
                <a:spcPts val="600"/>
              </a:spcAft>
              <a:buClr>
                <a:srgbClr val="BEC0C2"/>
              </a:buClr>
              <a:buFont typeface="Arial" pitchFamily="34" charset="0"/>
              <a:buChar char="•"/>
              <a:defRPr/>
            </a:pPr>
            <a:r>
              <a:rPr lang="en-GB" sz="1600" b="0" i="0" kern="0" dirty="0">
                <a:solidFill>
                  <a:schemeClr val="bg1"/>
                </a:solidFill>
                <a:latin typeface="Calibri" pitchFamily="34" charset="0"/>
              </a:rPr>
              <a:t>Crisis loans (£133.3m)</a:t>
            </a:r>
          </a:p>
          <a:p>
            <a:pPr marL="533400" lvl="1" indent="-177800" eaLnBrk="0" hangingPunct="0">
              <a:spcBef>
                <a:spcPct val="20000"/>
              </a:spcBef>
              <a:spcAft>
                <a:spcPts val="600"/>
              </a:spcAft>
              <a:buClr>
                <a:srgbClr val="BEC0C2"/>
              </a:buClr>
              <a:buFont typeface="Arial" pitchFamily="34" charset="0"/>
              <a:buChar char="•"/>
              <a:defRPr/>
            </a:pPr>
            <a:r>
              <a:rPr lang="en-GB" sz="1600" b="0" i="0" kern="0" dirty="0">
                <a:solidFill>
                  <a:schemeClr val="bg1"/>
                </a:solidFill>
                <a:latin typeface="Calibri" pitchFamily="34" charset="0"/>
              </a:rPr>
              <a:t>Community Care Grants (£</a:t>
            </a:r>
            <a:r>
              <a:rPr lang="en-GB" sz="1600" b="0" i="0" kern="0" dirty="0" smtClean="0">
                <a:solidFill>
                  <a:schemeClr val="bg1"/>
                </a:solidFill>
                <a:latin typeface="Calibri" pitchFamily="34" charset="0"/>
              </a:rPr>
              <a:t>141m)</a:t>
            </a:r>
            <a:endParaRPr lang="en-GB" i="0" kern="0" dirty="0">
              <a:solidFill>
                <a:schemeClr val="bg1"/>
              </a:solidFill>
              <a:latin typeface="Calibri" pitchFamily="34" charset="0"/>
            </a:endParaRPr>
          </a:p>
        </p:txBody>
      </p:sp>
      <p:graphicFrame>
        <p:nvGraphicFramePr>
          <p:cNvPr id="9" name="Table 8"/>
          <p:cNvGraphicFramePr>
            <a:graphicFrameLocks noGrp="1"/>
          </p:cNvGraphicFramePr>
          <p:nvPr/>
        </p:nvGraphicFramePr>
        <p:xfrm>
          <a:off x="476250" y="1214438"/>
          <a:ext cx="3809986" cy="4896220"/>
        </p:xfrm>
        <a:graphic>
          <a:graphicData uri="http://schemas.openxmlformats.org/drawingml/2006/table">
            <a:tbl>
              <a:tblPr firstRow="1" bandRow="1">
                <a:tableStyleId>{5C22544A-7EE6-4342-B048-85BDC9FD1C3A}</a:tableStyleId>
              </a:tblPr>
              <a:tblGrid>
                <a:gridCol w="1738282"/>
                <a:gridCol w="1035852"/>
                <a:gridCol w="1035852"/>
              </a:tblGrid>
              <a:tr h="563100">
                <a:tc>
                  <a:txBody>
                    <a:bodyPr/>
                    <a:lstStyle/>
                    <a:p>
                      <a:r>
                        <a:rPr lang="en-GB" sz="1600" dirty="0" smtClean="0">
                          <a:latin typeface="Calibri" pitchFamily="34" charset="0"/>
                        </a:rPr>
                        <a:t>£m</a:t>
                      </a:r>
                      <a:endParaRPr lang="en-GB" sz="1600" dirty="0">
                        <a:latin typeface="Calibri" pitchFamily="34" charset="0"/>
                      </a:endParaRPr>
                    </a:p>
                  </a:txBody>
                  <a:tcPr>
                    <a:solidFill>
                      <a:schemeClr val="accent2">
                        <a:lumMod val="60000"/>
                        <a:lumOff val="40000"/>
                      </a:schemeClr>
                    </a:solidFill>
                  </a:tcPr>
                </a:tc>
                <a:tc>
                  <a:txBody>
                    <a:bodyPr/>
                    <a:lstStyle/>
                    <a:p>
                      <a:pPr algn="ctr"/>
                      <a:r>
                        <a:rPr lang="en-GB" sz="1600" dirty="0" smtClean="0">
                          <a:latin typeface="Calibri" pitchFamily="34" charset="0"/>
                        </a:rPr>
                        <a:t>2013/14</a:t>
                      </a:r>
                      <a:endParaRPr lang="en-GB" sz="1600" dirty="0">
                        <a:latin typeface="Calibri" pitchFamily="34" charset="0"/>
                      </a:endParaRPr>
                    </a:p>
                  </a:txBody>
                  <a:tcPr>
                    <a:solidFill>
                      <a:schemeClr val="accent2">
                        <a:lumMod val="60000"/>
                        <a:lumOff val="40000"/>
                      </a:schemeClr>
                    </a:solidFill>
                  </a:tcPr>
                </a:tc>
                <a:tc>
                  <a:txBody>
                    <a:bodyPr/>
                    <a:lstStyle/>
                    <a:p>
                      <a:pPr algn="ctr"/>
                      <a:r>
                        <a:rPr lang="en-GB" sz="1600" dirty="0" smtClean="0">
                          <a:latin typeface="Calibri" pitchFamily="34" charset="0"/>
                        </a:rPr>
                        <a:t>2014/15</a:t>
                      </a:r>
                      <a:endParaRPr lang="en-GB" sz="1600" dirty="0">
                        <a:latin typeface="Calibri" pitchFamily="34" charset="0"/>
                      </a:endParaRPr>
                    </a:p>
                  </a:txBody>
                  <a:tcPr>
                    <a:solidFill>
                      <a:schemeClr val="accent2">
                        <a:lumMod val="60000"/>
                        <a:lumOff val="40000"/>
                      </a:schemeClr>
                    </a:solidFill>
                  </a:tcPr>
                </a:tc>
              </a:tr>
              <a:tr h="469250">
                <a:tc>
                  <a:txBody>
                    <a:bodyPr/>
                    <a:lstStyle/>
                    <a:p>
                      <a:r>
                        <a:rPr lang="en-GB" sz="1600" dirty="0" smtClean="0">
                          <a:solidFill>
                            <a:schemeClr val="bg1">
                              <a:lumMod val="65000"/>
                            </a:schemeClr>
                          </a:solidFill>
                          <a:latin typeface="Calibri" pitchFamily="34" charset="0"/>
                        </a:rPr>
                        <a:t>LP conditionality</a:t>
                      </a:r>
                      <a:endParaRPr lang="en-GB" sz="1600" dirty="0">
                        <a:solidFill>
                          <a:schemeClr val="bg1">
                            <a:lumMod val="65000"/>
                          </a:schemeClr>
                        </a:solidFill>
                        <a:latin typeface="Calibri" pitchFamily="34" charset="0"/>
                      </a:endParaRPr>
                    </a:p>
                  </a:txBody>
                  <a:tcPr>
                    <a:solidFill>
                      <a:schemeClr val="accent2">
                        <a:lumMod val="40000"/>
                        <a:lumOff val="60000"/>
                      </a:schemeClr>
                    </a:solidFill>
                  </a:tcPr>
                </a:tc>
                <a:tc>
                  <a:txBody>
                    <a:bodyPr/>
                    <a:lstStyle/>
                    <a:p>
                      <a:pPr algn="ctr"/>
                      <a:r>
                        <a:rPr lang="en-GB" sz="1600" dirty="0" smtClean="0">
                          <a:solidFill>
                            <a:schemeClr val="bg1">
                              <a:lumMod val="65000"/>
                            </a:schemeClr>
                          </a:solidFill>
                          <a:latin typeface="Calibri" pitchFamily="34" charset="0"/>
                        </a:rPr>
                        <a:t>(£220)</a:t>
                      </a:r>
                      <a:endParaRPr lang="en-GB" sz="1600" dirty="0">
                        <a:solidFill>
                          <a:schemeClr val="bg1">
                            <a:lumMod val="65000"/>
                          </a:schemeClr>
                        </a:solidFill>
                        <a:latin typeface="Calibri" pitchFamily="34" charset="0"/>
                      </a:endParaRPr>
                    </a:p>
                  </a:txBody>
                  <a:tcPr>
                    <a:solidFill>
                      <a:schemeClr val="accent2">
                        <a:lumMod val="40000"/>
                        <a:lumOff val="60000"/>
                      </a:schemeClr>
                    </a:solidFill>
                  </a:tcPr>
                </a:tc>
                <a:tc>
                  <a:txBody>
                    <a:bodyPr/>
                    <a:lstStyle/>
                    <a:p>
                      <a:pPr algn="ctr"/>
                      <a:r>
                        <a:rPr lang="en-GB" sz="1600" dirty="0" smtClean="0">
                          <a:solidFill>
                            <a:schemeClr val="bg1">
                              <a:lumMod val="65000"/>
                            </a:schemeClr>
                          </a:solidFill>
                          <a:latin typeface="Calibri" pitchFamily="34" charset="0"/>
                        </a:rPr>
                        <a:t>(£300)</a:t>
                      </a:r>
                      <a:endParaRPr lang="en-GB" sz="1600" dirty="0">
                        <a:solidFill>
                          <a:schemeClr val="bg1">
                            <a:lumMod val="65000"/>
                          </a:schemeClr>
                        </a:solidFill>
                        <a:latin typeface="Calibri" pitchFamily="34" charset="0"/>
                      </a:endParaRPr>
                    </a:p>
                  </a:txBody>
                  <a:tcPr>
                    <a:solidFill>
                      <a:schemeClr val="accent2">
                        <a:lumMod val="40000"/>
                        <a:lumOff val="60000"/>
                      </a:schemeClr>
                    </a:solidFill>
                  </a:tcPr>
                </a:tc>
              </a:tr>
              <a:tr h="469250">
                <a:tc>
                  <a:txBody>
                    <a:bodyPr/>
                    <a:lstStyle/>
                    <a:p>
                      <a:r>
                        <a:rPr lang="en-GB" sz="1600" b="1" dirty="0" smtClean="0">
                          <a:latin typeface="Calibri" pitchFamily="34" charset="0"/>
                        </a:rPr>
                        <a:t>Size restrictions</a:t>
                      </a:r>
                      <a:endParaRPr lang="en-GB" sz="1600" b="1" dirty="0">
                        <a:latin typeface="Calibri" pitchFamily="34" charset="0"/>
                      </a:endParaRPr>
                    </a:p>
                  </a:txBody>
                  <a:tcPr>
                    <a:solidFill>
                      <a:schemeClr val="accent2">
                        <a:lumMod val="20000"/>
                        <a:lumOff val="80000"/>
                      </a:schemeClr>
                    </a:solidFill>
                  </a:tcPr>
                </a:tc>
                <a:tc>
                  <a:txBody>
                    <a:bodyPr/>
                    <a:lstStyle/>
                    <a:p>
                      <a:pPr algn="ctr"/>
                      <a:r>
                        <a:rPr lang="en-GB" sz="1600" b="1" dirty="0" smtClean="0">
                          <a:latin typeface="Calibri" pitchFamily="34" charset="0"/>
                        </a:rPr>
                        <a:t>(£470)</a:t>
                      </a:r>
                      <a:endParaRPr lang="en-GB" sz="1600" b="1" dirty="0">
                        <a:latin typeface="Calibri" pitchFamily="34" charset="0"/>
                      </a:endParaRPr>
                    </a:p>
                  </a:txBody>
                  <a:tcPr>
                    <a:solidFill>
                      <a:schemeClr val="accent2">
                        <a:lumMod val="20000"/>
                        <a:lumOff val="80000"/>
                      </a:schemeClr>
                    </a:solidFill>
                  </a:tcPr>
                </a:tc>
                <a:tc>
                  <a:txBody>
                    <a:bodyPr/>
                    <a:lstStyle/>
                    <a:p>
                      <a:pPr algn="ctr"/>
                      <a:r>
                        <a:rPr lang="en-GB" sz="1600" b="1" dirty="0" smtClean="0">
                          <a:latin typeface="Calibri" pitchFamily="34" charset="0"/>
                        </a:rPr>
                        <a:t>(£470)</a:t>
                      </a:r>
                      <a:endParaRPr lang="en-GB" sz="1600" b="1" dirty="0">
                        <a:latin typeface="Calibri" pitchFamily="34" charset="0"/>
                      </a:endParaRPr>
                    </a:p>
                  </a:txBody>
                  <a:tcPr>
                    <a:solidFill>
                      <a:schemeClr val="accent2">
                        <a:lumMod val="20000"/>
                        <a:lumOff val="80000"/>
                      </a:schemeClr>
                    </a:solidFill>
                  </a:tcPr>
                </a:tc>
              </a:tr>
              <a:tr h="469250">
                <a:tc>
                  <a:txBody>
                    <a:bodyPr/>
                    <a:lstStyle/>
                    <a:p>
                      <a:r>
                        <a:rPr lang="en-GB" sz="1600" b="1" dirty="0" smtClean="0">
                          <a:latin typeface="Calibri" pitchFamily="34" charset="0"/>
                        </a:rPr>
                        <a:t>LHA uprating </a:t>
                      </a:r>
                      <a:endParaRPr lang="en-GB" sz="1600" b="1" dirty="0">
                        <a:latin typeface="Calibri" pitchFamily="34" charset="0"/>
                      </a:endParaRPr>
                    </a:p>
                  </a:txBody>
                  <a:tcPr>
                    <a:solidFill>
                      <a:schemeClr val="accent2">
                        <a:lumMod val="40000"/>
                        <a:lumOff val="60000"/>
                      </a:schemeClr>
                    </a:solidFill>
                  </a:tcPr>
                </a:tc>
                <a:tc>
                  <a:txBody>
                    <a:bodyPr/>
                    <a:lstStyle/>
                    <a:p>
                      <a:pPr algn="ctr"/>
                      <a:r>
                        <a:rPr lang="en-GB" sz="1600" b="1" dirty="0" smtClean="0">
                          <a:latin typeface="Calibri" pitchFamily="34" charset="0"/>
                        </a:rPr>
                        <a:t>(£40)</a:t>
                      </a:r>
                      <a:endParaRPr lang="en-GB" sz="1600" b="1" dirty="0">
                        <a:latin typeface="Calibri" pitchFamily="34" charset="0"/>
                      </a:endParaRPr>
                    </a:p>
                  </a:txBody>
                  <a:tcPr>
                    <a:solidFill>
                      <a:schemeClr val="accent2">
                        <a:lumMod val="40000"/>
                        <a:lumOff val="60000"/>
                      </a:schemeClr>
                    </a:solidFill>
                  </a:tcPr>
                </a:tc>
                <a:tc>
                  <a:txBody>
                    <a:bodyPr/>
                    <a:lstStyle/>
                    <a:p>
                      <a:pPr algn="ctr"/>
                      <a:r>
                        <a:rPr lang="en-GB" sz="1600" b="1" dirty="0" smtClean="0">
                          <a:latin typeface="Calibri" pitchFamily="34" charset="0"/>
                        </a:rPr>
                        <a:t>(£240)</a:t>
                      </a:r>
                      <a:endParaRPr lang="en-GB" sz="1600" b="1" dirty="0">
                        <a:latin typeface="Calibri" pitchFamily="34" charset="0"/>
                      </a:endParaRPr>
                    </a:p>
                  </a:txBody>
                  <a:tcPr>
                    <a:solidFill>
                      <a:schemeClr val="accent2">
                        <a:lumMod val="40000"/>
                        <a:lumOff val="60000"/>
                      </a:schemeClr>
                    </a:solidFill>
                  </a:tcPr>
                </a:tc>
              </a:tr>
              <a:tr h="469250">
                <a:tc>
                  <a:txBody>
                    <a:bodyPr/>
                    <a:lstStyle/>
                    <a:p>
                      <a:r>
                        <a:rPr lang="en-GB" sz="1600" b="0" dirty="0" smtClean="0">
                          <a:solidFill>
                            <a:schemeClr val="bg1">
                              <a:lumMod val="65000"/>
                            </a:schemeClr>
                          </a:solidFill>
                          <a:latin typeface="Calibri" pitchFamily="34" charset="0"/>
                        </a:rPr>
                        <a:t>DLA</a:t>
                      </a:r>
                      <a:endParaRPr lang="en-GB" sz="1600" b="0" dirty="0">
                        <a:solidFill>
                          <a:schemeClr val="bg1">
                            <a:lumMod val="65000"/>
                          </a:schemeClr>
                        </a:solidFill>
                        <a:latin typeface="Calibri" pitchFamily="34" charset="0"/>
                      </a:endParaRPr>
                    </a:p>
                  </a:txBody>
                  <a:tcPr>
                    <a:solidFill>
                      <a:schemeClr val="accent2">
                        <a:lumMod val="20000"/>
                        <a:lumOff val="80000"/>
                      </a:schemeClr>
                    </a:solidFill>
                  </a:tcPr>
                </a:tc>
                <a:tc>
                  <a:txBody>
                    <a:bodyPr/>
                    <a:lstStyle/>
                    <a:p>
                      <a:pPr algn="ctr"/>
                      <a:r>
                        <a:rPr lang="en-GB" sz="1600" b="0" dirty="0" smtClean="0">
                          <a:solidFill>
                            <a:schemeClr val="bg1">
                              <a:lumMod val="65000"/>
                            </a:schemeClr>
                          </a:solidFill>
                          <a:latin typeface="Calibri" pitchFamily="34" charset="0"/>
                        </a:rPr>
                        <a:t>(£350)</a:t>
                      </a:r>
                      <a:endParaRPr lang="en-GB" sz="1600" b="0" dirty="0">
                        <a:solidFill>
                          <a:schemeClr val="bg1">
                            <a:lumMod val="65000"/>
                          </a:schemeClr>
                        </a:solidFill>
                        <a:latin typeface="Calibri" pitchFamily="34" charset="0"/>
                      </a:endParaRPr>
                    </a:p>
                  </a:txBody>
                  <a:tcPr>
                    <a:solidFill>
                      <a:schemeClr val="accent2">
                        <a:lumMod val="20000"/>
                        <a:lumOff val="80000"/>
                      </a:schemeClr>
                    </a:solidFill>
                  </a:tcPr>
                </a:tc>
                <a:tc>
                  <a:txBody>
                    <a:bodyPr/>
                    <a:lstStyle/>
                    <a:p>
                      <a:pPr algn="ctr"/>
                      <a:r>
                        <a:rPr lang="en-GB" sz="1600" b="0" dirty="0" smtClean="0">
                          <a:solidFill>
                            <a:schemeClr val="bg1">
                              <a:lumMod val="65000"/>
                            </a:schemeClr>
                          </a:solidFill>
                          <a:latin typeface="Calibri" pitchFamily="34" charset="0"/>
                        </a:rPr>
                        <a:t>(£1040)</a:t>
                      </a:r>
                      <a:endParaRPr lang="en-GB" sz="1600" b="0" dirty="0">
                        <a:solidFill>
                          <a:schemeClr val="bg1">
                            <a:lumMod val="65000"/>
                          </a:schemeClr>
                        </a:solidFill>
                        <a:latin typeface="Calibri" pitchFamily="34" charset="0"/>
                      </a:endParaRPr>
                    </a:p>
                  </a:txBody>
                  <a:tcPr>
                    <a:solidFill>
                      <a:schemeClr val="accent2">
                        <a:lumMod val="20000"/>
                        <a:lumOff val="80000"/>
                      </a:schemeClr>
                    </a:solidFill>
                  </a:tcPr>
                </a:tc>
              </a:tr>
              <a:tr h="469250">
                <a:tc>
                  <a:txBody>
                    <a:bodyPr/>
                    <a:lstStyle/>
                    <a:p>
                      <a:r>
                        <a:rPr lang="en-GB" sz="1600" b="1" dirty="0" smtClean="0">
                          <a:latin typeface="Calibri" pitchFamily="34" charset="0"/>
                        </a:rPr>
                        <a:t>Benefit cap</a:t>
                      </a:r>
                      <a:endParaRPr lang="en-GB" sz="1600" b="1" dirty="0">
                        <a:latin typeface="Calibri" pitchFamily="34" charset="0"/>
                      </a:endParaRPr>
                    </a:p>
                  </a:txBody>
                  <a:tcPr>
                    <a:solidFill>
                      <a:schemeClr val="accent2">
                        <a:lumMod val="40000"/>
                        <a:lumOff val="60000"/>
                      </a:schemeClr>
                    </a:solidFill>
                  </a:tcPr>
                </a:tc>
                <a:tc>
                  <a:txBody>
                    <a:bodyPr/>
                    <a:lstStyle/>
                    <a:p>
                      <a:pPr algn="ctr"/>
                      <a:r>
                        <a:rPr lang="en-GB" sz="1600" b="1" dirty="0" smtClean="0">
                          <a:latin typeface="Calibri" pitchFamily="34" charset="0"/>
                        </a:rPr>
                        <a:t>(£220)</a:t>
                      </a:r>
                      <a:endParaRPr lang="en-GB" sz="1600" b="1" dirty="0">
                        <a:latin typeface="Calibri" pitchFamily="34" charset="0"/>
                      </a:endParaRPr>
                    </a:p>
                  </a:txBody>
                  <a:tcPr>
                    <a:solidFill>
                      <a:schemeClr val="accent2">
                        <a:lumMod val="40000"/>
                        <a:lumOff val="60000"/>
                      </a:schemeClr>
                    </a:solidFill>
                  </a:tcPr>
                </a:tc>
                <a:tc>
                  <a:txBody>
                    <a:bodyPr/>
                    <a:lstStyle/>
                    <a:p>
                      <a:pPr algn="ctr"/>
                      <a:r>
                        <a:rPr lang="en-GB" sz="1600" b="1" dirty="0" smtClean="0">
                          <a:latin typeface="Calibri" pitchFamily="34" charset="0"/>
                        </a:rPr>
                        <a:t>(£260)</a:t>
                      </a:r>
                      <a:endParaRPr lang="en-GB" sz="1600" b="1" dirty="0">
                        <a:latin typeface="Calibri" pitchFamily="34" charset="0"/>
                      </a:endParaRPr>
                    </a:p>
                  </a:txBody>
                  <a:tcPr>
                    <a:solidFill>
                      <a:schemeClr val="accent2">
                        <a:lumMod val="40000"/>
                        <a:lumOff val="60000"/>
                      </a:schemeClr>
                    </a:solidFill>
                  </a:tcPr>
                </a:tc>
              </a:tr>
              <a:tr h="469250">
                <a:tc>
                  <a:txBody>
                    <a:bodyPr/>
                    <a:lstStyle/>
                    <a:p>
                      <a:r>
                        <a:rPr lang="en-GB" sz="1600" dirty="0" smtClean="0">
                          <a:solidFill>
                            <a:schemeClr val="bg1">
                              <a:lumMod val="65000"/>
                            </a:schemeClr>
                          </a:solidFill>
                          <a:latin typeface="Calibri" pitchFamily="34" charset="0"/>
                        </a:rPr>
                        <a:t>ESA time-limiting</a:t>
                      </a:r>
                      <a:endParaRPr lang="en-GB" sz="1600" dirty="0">
                        <a:solidFill>
                          <a:schemeClr val="bg1">
                            <a:lumMod val="65000"/>
                          </a:schemeClr>
                        </a:solidFill>
                        <a:latin typeface="Calibri" pitchFamily="34" charset="0"/>
                      </a:endParaRPr>
                    </a:p>
                  </a:txBody>
                  <a:tcPr>
                    <a:solidFill>
                      <a:schemeClr val="accent2">
                        <a:lumMod val="20000"/>
                        <a:lumOff val="80000"/>
                      </a:schemeClr>
                    </a:solidFill>
                  </a:tcPr>
                </a:tc>
                <a:tc>
                  <a:txBody>
                    <a:bodyPr/>
                    <a:lstStyle/>
                    <a:p>
                      <a:pPr algn="ctr"/>
                      <a:r>
                        <a:rPr lang="en-GB" sz="1600" dirty="0" smtClean="0">
                          <a:solidFill>
                            <a:schemeClr val="bg1">
                              <a:lumMod val="65000"/>
                            </a:schemeClr>
                          </a:solidFill>
                          <a:latin typeface="Calibri" pitchFamily="34" charset="0"/>
                        </a:rPr>
                        <a:t>(£1130)</a:t>
                      </a:r>
                      <a:endParaRPr lang="en-GB" sz="1600" dirty="0">
                        <a:solidFill>
                          <a:schemeClr val="bg1">
                            <a:lumMod val="65000"/>
                          </a:schemeClr>
                        </a:solidFill>
                        <a:latin typeface="Calibri" pitchFamily="34" charset="0"/>
                      </a:endParaRPr>
                    </a:p>
                  </a:txBody>
                  <a:tcPr>
                    <a:solidFill>
                      <a:schemeClr val="accent2">
                        <a:lumMod val="20000"/>
                        <a:lumOff val="80000"/>
                      </a:schemeClr>
                    </a:solidFill>
                  </a:tcPr>
                </a:tc>
                <a:tc>
                  <a:txBody>
                    <a:bodyPr/>
                    <a:lstStyle/>
                    <a:p>
                      <a:pPr algn="ctr"/>
                      <a:r>
                        <a:rPr lang="en-GB" sz="1600" dirty="0" smtClean="0">
                          <a:solidFill>
                            <a:schemeClr val="bg1">
                              <a:lumMod val="65000"/>
                            </a:schemeClr>
                          </a:solidFill>
                          <a:latin typeface="Calibri" pitchFamily="34" charset="0"/>
                        </a:rPr>
                        <a:t>(£1430)</a:t>
                      </a:r>
                      <a:endParaRPr lang="en-GB" sz="1600" dirty="0">
                        <a:solidFill>
                          <a:schemeClr val="bg1">
                            <a:lumMod val="65000"/>
                          </a:schemeClr>
                        </a:solidFill>
                        <a:latin typeface="Calibri" pitchFamily="34" charset="0"/>
                      </a:endParaRPr>
                    </a:p>
                  </a:txBody>
                  <a:tcPr>
                    <a:solidFill>
                      <a:schemeClr val="accent2">
                        <a:lumMod val="20000"/>
                        <a:lumOff val="80000"/>
                      </a:schemeClr>
                    </a:solidFill>
                  </a:tcPr>
                </a:tc>
              </a:tr>
              <a:tr h="469250">
                <a:tc>
                  <a:txBody>
                    <a:bodyPr/>
                    <a:lstStyle/>
                    <a:p>
                      <a:r>
                        <a:rPr lang="en-GB" sz="1600" dirty="0" smtClean="0">
                          <a:solidFill>
                            <a:schemeClr val="bg1">
                              <a:lumMod val="65000"/>
                            </a:schemeClr>
                          </a:solidFill>
                          <a:latin typeface="Calibri" pitchFamily="34" charset="0"/>
                        </a:rPr>
                        <a:t>ESA Youth Provisions</a:t>
                      </a:r>
                      <a:endParaRPr lang="en-GB" sz="1600" dirty="0">
                        <a:solidFill>
                          <a:schemeClr val="bg1">
                            <a:lumMod val="65000"/>
                          </a:schemeClr>
                        </a:solidFill>
                        <a:latin typeface="Calibri" pitchFamily="34" charset="0"/>
                      </a:endParaRPr>
                    </a:p>
                  </a:txBody>
                  <a:tcPr>
                    <a:solidFill>
                      <a:schemeClr val="accent2">
                        <a:lumMod val="40000"/>
                        <a:lumOff val="60000"/>
                      </a:schemeClr>
                    </a:solidFill>
                  </a:tcPr>
                </a:tc>
                <a:tc>
                  <a:txBody>
                    <a:bodyPr/>
                    <a:lstStyle/>
                    <a:p>
                      <a:pPr algn="ctr"/>
                      <a:r>
                        <a:rPr lang="en-GB" sz="1600" dirty="0" smtClean="0">
                          <a:solidFill>
                            <a:schemeClr val="bg1">
                              <a:lumMod val="65000"/>
                            </a:schemeClr>
                          </a:solidFill>
                          <a:latin typeface="Calibri" pitchFamily="34" charset="0"/>
                        </a:rPr>
                        <a:t>(£10)</a:t>
                      </a:r>
                      <a:endParaRPr lang="en-GB" sz="1600" dirty="0">
                        <a:solidFill>
                          <a:schemeClr val="bg1">
                            <a:lumMod val="65000"/>
                          </a:schemeClr>
                        </a:solidFill>
                        <a:latin typeface="Calibri" pitchFamily="34" charset="0"/>
                      </a:endParaRPr>
                    </a:p>
                  </a:txBody>
                  <a:tcPr>
                    <a:solidFill>
                      <a:schemeClr val="accent2">
                        <a:lumMod val="40000"/>
                        <a:lumOff val="60000"/>
                      </a:schemeClr>
                    </a:solidFill>
                  </a:tcPr>
                </a:tc>
                <a:tc>
                  <a:txBody>
                    <a:bodyPr/>
                    <a:lstStyle/>
                    <a:p>
                      <a:pPr algn="ctr"/>
                      <a:r>
                        <a:rPr lang="en-GB" sz="1600" dirty="0" smtClean="0">
                          <a:solidFill>
                            <a:schemeClr val="bg1">
                              <a:lumMod val="65000"/>
                            </a:schemeClr>
                          </a:solidFill>
                          <a:latin typeface="Calibri" pitchFamily="34" charset="0"/>
                        </a:rPr>
                        <a:t>(£10)</a:t>
                      </a:r>
                      <a:endParaRPr lang="en-GB" sz="1600" dirty="0">
                        <a:solidFill>
                          <a:schemeClr val="bg1">
                            <a:lumMod val="65000"/>
                          </a:schemeClr>
                        </a:solidFill>
                        <a:latin typeface="Calibri" pitchFamily="34" charset="0"/>
                      </a:endParaRPr>
                    </a:p>
                  </a:txBody>
                  <a:tcPr>
                    <a:solidFill>
                      <a:schemeClr val="accent2">
                        <a:lumMod val="40000"/>
                        <a:lumOff val="60000"/>
                      </a:schemeClr>
                    </a:solidFill>
                  </a:tcPr>
                </a:tc>
              </a:tr>
              <a:tr h="469250">
                <a:tc>
                  <a:txBody>
                    <a:bodyPr/>
                    <a:lstStyle/>
                    <a:p>
                      <a:r>
                        <a:rPr lang="en-GB" sz="1600" dirty="0" smtClean="0">
                          <a:solidFill>
                            <a:schemeClr val="bg1">
                              <a:lumMod val="65000"/>
                            </a:schemeClr>
                          </a:solidFill>
                          <a:latin typeface="Calibri" pitchFamily="34" charset="0"/>
                        </a:rPr>
                        <a:t>Other</a:t>
                      </a:r>
                      <a:endParaRPr lang="en-GB" sz="1600" dirty="0">
                        <a:solidFill>
                          <a:schemeClr val="bg1">
                            <a:lumMod val="65000"/>
                          </a:schemeClr>
                        </a:solidFill>
                        <a:latin typeface="Calibri" pitchFamily="34" charset="0"/>
                      </a:endParaRPr>
                    </a:p>
                  </a:txBody>
                  <a:tcPr>
                    <a:solidFill>
                      <a:schemeClr val="accent2">
                        <a:lumMod val="20000"/>
                        <a:lumOff val="80000"/>
                      </a:schemeClr>
                    </a:solidFill>
                  </a:tcPr>
                </a:tc>
                <a:tc>
                  <a:txBody>
                    <a:bodyPr/>
                    <a:lstStyle/>
                    <a:p>
                      <a:pPr algn="ctr"/>
                      <a:r>
                        <a:rPr lang="en-GB" sz="1600" dirty="0" smtClean="0">
                          <a:solidFill>
                            <a:schemeClr val="bg1">
                              <a:lumMod val="65000"/>
                            </a:schemeClr>
                          </a:solidFill>
                          <a:latin typeface="Calibri" pitchFamily="34" charset="0"/>
                        </a:rPr>
                        <a:t>(£60)</a:t>
                      </a:r>
                      <a:endParaRPr lang="en-GB" sz="1600" dirty="0">
                        <a:solidFill>
                          <a:schemeClr val="bg1">
                            <a:lumMod val="65000"/>
                          </a:schemeClr>
                        </a:solidFill>
                        <a:latin typeface="Calibri" pitchFamily="34" charset="0"/>
                      </a:endParaRPr>
                    </a:p>
                  </a:txBody>
                  <a:tcPr>
                    <a:solidFill>
                      <a:schemeClr val="accent2">
                        <a:lumMod val="20000"/>
                        <a:lumOff val="80000"/>
                      </a:schemeClr>
                    </a:solidFill>
                  </a:tcPr>
                </a:tc>
                <a:tc>
                  <a:txBody>
                    <a:bodyPr/>
                    <a:lstStyle/>
                    <a:p>
                      <a:pPr algn="ctr"/>
                      <a:r>
                        <a:rPr lang="en-GB" sz="1600" dirty="0" smtClean="0">
                          <a:solidFill>
                            <a:schemeClr val="bg1">
                              <a:lumMod val="65000"/>
                            </a:schemeClr>
                          </a:solidFill>
                          <a:latin typeface="Calibri" pitchFamily="34" charset="0"/>
                        </a:rPr>
                        <a:t>(£110)</a:t>
                      </a:r>
                      <a:endParaRPr lang="en-GB" sz="1600" dirty="0">
                        <a:solidFill>
                          <a:schemeClr val="bg1">
                            <a:lumMod val="65000"/>
                          </a:schemeClr>
                        </a:solidFill>
                        <a:latin typeface="Calibri" pitchFamily="34" charset="0"/>
                      </a:endParaRPr>
                    </a:p>
                  </a:txBody>
                  <a:tcPr>
                    <a:solidFill>
                      <a:schemeClr val="accent2">
                        <a:lumMod val="20000"/>
                        <a:lumOff val="80000"/>
                      </a:schemeClr>
                    </a:solidFill>
                  </a:tcPr>
                </a:tc>
              </a:tr>
              <a:tr h="469250">
                <a:tc>
                  <a:txBody>
                    <a:bodyPr/>
                    <a:lstStyle/>
                    <a:p>
                      <a:r>
                        <a:rPr lang="en-GB" sz="1600" b="1" dirty="0" smtClean="0">
                          <a:solidFill>
                            <a:schemeClr val="bg1">
                              <a:lumMod val="65000"/>
                            </a:schemeClr>
                          </a:solidFill>
                          <a:latin typeface="Calibri" pitchFamily="34" charset="0"/>
                        </a:rPr>
                        <a:t>TOTAL</a:t>
                      </a:r>
                      <a:endParaRPr lang="en-GB" sz="1600" b="1" dirty="0">
                        <a:solidFill>
                          <a:schemeClr val="bg1">
                            <a:lumMod val="65000"/>
                          </a:schemeClr>
                        </a:solidFill>
                        <a:latin typeface="Calibri" pitchFamily="34" charset="0"/>
                      </a:endParaRPr>
                    </a:p>
                  </a:txBody>
                  <a:tcPr>
                    <a:solidFill>
                      <a:schemeClr val="accent2">
                        <a:lumMod val="40000"/>
                        <a:lumOff val="60000"/>
                      </a:schemeClr>
                    </a:solidFill>
                  </a:tcPr>
                </a:tc>
                <a:tc>
                  <a:txBody>
                    <a:bodyPr/>
                    <a:lstStyle/>
                    <a:p>
                      <a:pPr algn="ctr"/>
                      <a:r>
                        <a:rPr lang="en-GB" sz="1600" b="1" dirty="0" smtClean="0">
                          <a:solidFill>
                            <a:schemeClr val="bg1">
                              <a:lumMod val="65000"/>
                            </a:schemeClr>
                          </a:solidFill>
                          <a:latin typeface="Calibri" pitchFamily="34" charset="0"/>
                        </a:rPr>
                        <a:t>(£2510)</a:t>
                      </a:r>
                      <a:endParaRPr lang="en-GB" sz="1600" b="1" dirty="0">
                        <a:solidFill>
                          <a:schemeClr val="bg1">
                            <a:lumMod val="65000"/>
                          </a:schemeClr>
                        </a:solidFill>
                        <a:latin typeface="Calibri" pitchFamily="34" charset="0"/>
                      </a:endParaRPr>
                    </a:p>
                  </a:txBody>
                  <a:tcPr>
                    <a:solidFill>
                      <a:schemeClr val="accent2">
                        <a:lumMod val="40000"/>
                        <a:lumOff val="60000"/>
                      </a:schemeClr>
                    </a:solidFill>
                  </a:tcPr>
                </a:tc>
                <a:tc>
                  <a:txBody>
                    <a:bodyPr/>
                    <a:lstStyle/>
                    <a:p>
                      <a:pPr algn="ctr"/>
                      <a:r>
                        <a:rPr lang="en-GB" sz="1600" b="1" dirty="0" smtClean="0">
                          <a:solidFill>
                            <a:schemeClr val="bg1">
                              <a:lumMod val="65000"/>
                            </a:schemeClr>
                          </a:solidFill>
                          <a:latin typeface="Calibri" pitchFamily="34" charset="0"/>
                        </a:rPr>
                        <a:t>(£3870)</a:t>
                      </a:r>
                      <a:endParaRPr lang="en-GB" sz="1600" b="1" dirty="0">
                        <a:solidFill>
                          <a:schemeClr val="bg1">
                            <a:lumMod val="65000"/>
                          </a:schemeClr>
                        </a:solidFill>
                        <a:latin typeface="Calibri" pitchFamily="34" charset="0"/>
                      </a:endParaRPr>
                    </a:p>
                  </a:txBody>
                  <a:tcPr>
                    <a:solidFill>
                      <a:schemeClr val="accent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r>
              <a:rPr lang="en-GB" dirty="0" smtClean="0">
                <a:latin typeface="Calibri" pitchFamily="34" charset="0"/>
              </a:rPr>
              <a:t>CTRS Yr1 </a:t>
            </a:r>
          </a:p>
        </p:txBody>
      </p:sp>
      <p:graphicFrame>
        <p:nvGraphicFramePr>
          <p:cNvPr id="7" name="Content Placeholder 6"/>
          <p:cNvGraphicFramePr>
            <a:graphicFrameLocks noGrp="1"/>
          </p:cNvGraphicFramePr>
          <p:nvPr>
            <p:ph idx="1"/>
          </p:nvPr>
        </p:nvGraphicFramePr>
        <p:xfrm>
          <a:off x="428625" y="1143000"/>
          <a:ext cx="8286810" cy="1315720"/>
        </p:xfrm>
        <a:graphic>
          <a:graphicData uri="http://schemas.openxmlformats.org/drawingml/2006/table">
            <a:tbl>
              <a:tblPr firstRow="1" bandRow="1">
                <a:tableStyleId>{073A0DAA-6AF3-43AB-8588-CEC1D06C72B9}</a:tableStyleId>
              </a:tblPr>
              <a:tblGrid>
                <a:gridCol w="2762270"/>
                <a:gridCol w="2762270"/>
                <a:gridCol w="2762270"/>
              </a:tblGrid>
              <a:tr h="227964">
                <a:tc gridSpan="3">
                  <a:txBody>
                    <a:bodyPr/>
                    <a:lstStyle/>
                    <a:p>
                      <a:r>
                        <a:rPr lang="en-GB" dirty="0" smtClean="0">
                          <a:latin typeface="Calibri" pitchFamily="34" charset="0"/>
                        </a:rPr>
                        <a:t>CTS scheme options</a:t>
                      </a:r>
                      <a:endParaRPr lang="en-GB" dirty="0">
                        <a:latin typeface="Calibri" pitchFamily="34" charset="0"/>
                      </a:endParaRPr>
                    </a:p>
                  </a:txBody>
                  <a:tcPr/>
                </a:tc>
                <a:tc hMerge="1">
                  <a:txBody>
                    <a:bodyPr/>
                    <a:lstStyle/>
                    <a:p>
                      <a:endParaRPr lang="en-GB" dirty="0"/>
                    </a:p>
                  </a:txBody>
                  <a:tcPr/>
                </a:tc>
                <a:tc hMerge="1">
                  <a:txBody>
                    <a:bodyPr/>
                    <a:lstStyle/>
                    <a:p>
                      <a:endParaRPr lang="en-GB" dirty="0"/>
                    </a:p>
                  </a:txBody>
                  <a:tcPr/>
                </a:tc>
              </a:tr>
              <a:tr h="370840">
                <a:tc>
                  <a:txBody>
                    <a:bodyPr/>
                    <a:lstStyle/>
                    <a:p>
                      <a:pPr algn="ctr"/>
                      <a:r>
                        <a:rPr lang="en-GB" dirty="0" smtClean="0">
                          <a:latin typeface="Calibri" pitchFamily="34" charset="0"/>
                        </a:rPr>
                        <a:t>1</a:t>
                      </a:r>
                      <a:endParaRPr lang="en-GB" dirty="0">
                        <a:latin typeface="Calibri" pitchFamily="34" charset="0"/>
                      </a:endParaRPr>
                    </a:p>
                  </a:txBody>
                  <a:tcPr/>
                </a:tc>
                <a:tc>
                  <a:txBody>
                    <a:bodyPr/>
                    <a:lstStyle/>
                    <a:p>
                      <a:pPr algn="ctr"/>
                      <a:r>
                        <a:rPr lang="en-GB" dirty="0" smtClean="0">
                          <a:latin typeface="Calibri" pitchFamily="34" charset="0"/>
                        </a:rPr>
                        <a:t>2</a:t>
                      </a:r>
                      <a:endParaRPr lang="en-GB" dirty="0">
                        <a:latin typeface="Calibri" pitchFamily="34" charset="0"/>
                      </a:endParaRPr>
                    </a:p>
                  </a:txBody>
                  <a:tcPr/>
                </a:tc>
                <a:tc>
                  <a:txBody>
                    <a:bodyPr/>
                    <a:lstStyle/>
                    <a:p>
                      <a:pPr algn="ctr"/>
                      <a:r>
                        <a:rPr lang="en-GB" dirty="0" smtClean="0">
                          <a:latin typeface="Calibri" pitchFamily="34" charset="0"/>
                        </a:rPr>
                        <a:t>3</a:t>
                      </a:r>
                      <a:endParaRPr lang="en-GB" dirty="0">
                        <a:latin typeface="Calibri" pitchFamily="34" charset="0"/>
                      </a:endParaRPr>
                    </a:p>
                  </a:txBody>
                  <a:tcPr/>
                </a:tc>
              </a:tr>
              <a:tr h="370840">
                <a:tc>
                  <a:txBody>
                    <a:bodyPr/>
                    <a:lstStyle/>
                    <a:p>
                      <a:r>
                        <a:rPr lang="en-GB" sz="1600" dirty="0" smtClean="0">
                          <a:latin typeface="Calibri" pitchFamily="34" charset="0"/>
                        </a:rPr>
                        <a:t>Leave as is and make up the difference </a:t>
                      </a:r>
                      <a:endParaRPr lang="en-GB" sz="1600" dirty="0">
                        <a:latin typeface="Calibri" pitchFamily="34" charset="0"/>
                      </a:endParaRPr>
                    </a:p>
                  </a:txBody>
                  <a:tcPr/>
                </a:tc>
                <a:tc>
                  <a:txBody>
                    <a:bodyPr/>
                    <a:lstStyle/>
                    <a:p>
                      <a:r>
                        <a:rPr lang="en-GB" sz="1600" dirty="0" smtClean="0">
                          <a:latin typeface="Calibri" pitchFamily="34" charset="0"/>
                        </a:rPr>
                        <a:t>Arbitrary cap</a:t>
                      </a:r>
                    </a:p>
                    <a:p>
                      <a:r>
                        <a:rPr lang="en-GB" sz="1600" dirty="0" smtClean="0">
                          <a:latin typeface="Calibri" pitchFamily="34" charset="0"/>
                        </a:rPr>
                        <a:t>[protecting vulnerable  groups]  </a:t>
                      </a:r>
                      <a:endParaRPr lang="en-GB" sz="1600" dirty="0">
                        <a:latin typeface="Calibri" pitchFamily="34" charset="0"/>
                      </a:endParaRPr>
                    </a:p>
                  </a:txBody>
                  <a:tcPr/>
                </a:tc>
                <a:tc>
                  <a:txBody>
                    <a:bodyPr/>
                    <a:lstStyle/>
                    <a:p>
                      <a:r>
                        <a:rPr lang="en-GB" sz="1600" dirty="0" smtClean="0">
                          <a:latin typeface="Calibri" pitchFamily="34" charset="0"/>
                        </a:rPr>
                        <a:t>Vary multiple parameters within existing CTB structure</a:t>
                      </a:r>
                      <a:endParaRPr lang="en-GB" sz="1600" dirty="0">
                        <a:latin typeface="Calibri" pitchFamily="34" charset="0"/>
                      </a:endParaRPr>
                    </a:p>
                  </a:txBody>
                  <a:tcPr/>
                </a:tc>
              </a:tr>
            </a:tbl>
          </a:graphicData>
        </a:graphic>
      </p:graphicFrame>
      <p:graphicFrame>
        <p:nvGraphicFramePr>
          <p:cNvPr id="6" name="Table 5"/>
          <p:cNvGraphicFramePr>
            <a:graphicFrameLocks noGrp="1"/>
          </p:cNvGraphicFramePr>
          <p:nvPr/>
        </p:nvGraphicFramePr>
        <p:xfrm>
          <a:off x="10058400" y="5867400"/>
          <a:ext cx="208280" cy="365760"/>
        </p:xfrm>
        <a:graphic>
          <a:graphicData uri="http://schemas.openxmlformats.org/drawingml/2006/table">
            <a:tbl>
              <a:tblPr/>
              <a:tblGrid>
                <a:gridCol w="208280"/>
              </a:tblGrid>
              <a:tr h="0">
                <a:tc>
                  <a:txBody>
                    <a:bodyPr/>
                    <a:lstStyle/>
                    <a:p>
                      <a:endParaRPr lang="en-GB" dirty="0"/>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tr>
            </a:tbl>
          </a:graphicData>
        </a:graphic>
      </p:graphicFrame>
      <p:graphicFrame>
        <p:nvGraphicFramePr>
          <p:cNvPr id="8" name="Table 7"/>
          <p:cNvGraphicFramePr>
            <a:graphicFrameLocks noGrp="1"/>
          </p:cNvGraphicFramePr>
          <p:nvPr/>
        </p:nvGraphicFramePr>
        <p:xfrm>
          <a:off x="428625" y="2643188"/>
          <a:ext cx="4071966" cy="3547203"/>
        </p:xfrm>
        <a:graphic>
          <a:graphicData uri="http://schemas.openxmlformats.org/drawingml/2006/table">
            <a:tbl>
              <a:tblPr firstRow="1" bandRow="1">
                <a:tableStyleId>{5C22544A-7EE6-4342-B048-85BDC9FD1C3A}</a:tableStyleId>
              </a:tblPr>
              <a:tblGrid>
                <a:gridCol w="2035983"/>
                <a:gridCol w="2035983"/>
              </a:tblGrid>
              <a:tr h="346803">
                <a:tc gridSpan="2">
                  <a:txBody>
                    <a:bodyPr/>
                    <a:lstStyle/>
                    <a:p>
                      <a:r>
                        <a:rPr lang="en-GB" sz="1600" dirty="0" smtClean="0"/>
                        <a:t>Example 1</a:t>
                      </a:r>
                      <a:endParaRPr lang="en-GB" sz="1600" dirty="0"/>
                    </a:p>
                  </a:txBody>
                  <a:tcPr>
                    <a:solidFill>
                      <a:schemeClr val="accent2">
                        <a:lumMod val="60000"/>
                        <a:lumOff val="40000"/>
                      </a:schemeClr>
                    </a:solidFill>
                  </a:tcPr>
                </a:tc>
                <a:tc hMerge="1">
                  <a:txBody>
                    <a:bodyPr/>
                    <a:lstStyle/>
                    <a:p>
                      <a:endParaRPr lang="en-GB" dirty="0"/>
                    </a:p>
                  </a:txBody>
                  <a:tcPr/>
                </a:tc>
              </a:tr>
              <a:tr h="326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Calibri" pitchFamily="34" charset="0"/>
                        </a:rPr>
                        <a:t>338k properties</a:t>
                      </a:r>
                      <a:endParaRPr lang="en-GB" sz="1600"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Calibri" pitchFamily="34" charset="0"/>
                        </a:rPr>
                        <a:t>77.5k CTB claims </a:t>
                      </a:r>
                      <a:endParaRPr lang="en-GB" sz="1600" dirty="0"/>
                    </a:p>
                  </a:txBody>
                  <a:tcPr>
                    <a:solidFill>
                      <a:schemeClr val="accent2">
                        <a:lumMod val="40000"/>
                        <a:lumOff val="60000"/>
                      </a:schemeClr>
                    </a:solidFill>
                  </a:tcPr>
                </a:tc>
              </a:tr>
              <a:tr h="2042756">
                <a:tc gridSpan="2">
                  <a:txBody>
                    <a:bodyPr/>
                    <a:lstStyle/>
                    <a:p>
                      <a:pPr marL="177800" indent="-177800">
                        <a:buFont typeface="Wingdings" pitchFamily="2" charset="2"/>
                        <a:buChar char="§"/>
                      </a:pPr>
                      <a:r>
                        <a:rPr lang="en-GB" sz="1600" dirty="0" smtClean="0">
                          <a:latin typeface="Calibri" pitchFamily="34" charset="0"/>
                        </a:rPr>
                        <a:t>30% reduction </a:t>
                      </a:r>
                    </a:p>
                    <a:p>
                      <a:pPr marL="177800" indent="-177800">
                        <a:buFont typeface="Wingdings" pitchFamily="2" charset="2"/>
                        <a:buChar char="§"/>
                      </a:pPr>
                      <a:r>
                        <a:rPr lang="en-GB" sz="1600" dirty="0" smtClean="0">
                          <a:latin typeface="Calibri" pitchFamily="34" charset="0"/>
                        </a:rPr>
                        <a:t>Protection for disabled, households with children &lt;5 and War Pensioners</a:t>
                      </a:r>
                    </a:p>
                    <a:p>
                      <a:pPr marL="177800" indent="-177800">
                        <a:buFont typeface="Wingdings" pitchFamily="2" charset="2"/>
                        <a:buChar char="§"/>
                      </a:pPr>
                      <a:r>
                        <a:rPr lang="en-GB" sz="1600" dirty="0" smtClean="0">
                          <a:latin typeface="Calibri" pitchFamily="34" charset="0"/>
                        </a:rPr>
                        <a:t>Abolition of 2AR </a:t>
                      </a:r>
                    </a:p>
                    <a:p>
                      <a:pPr marL="177800" indent="-177800">
                        <a:buFont typeface="Wingdings" pitchFamily="2" charset="2"/>
                        <a:buChar char="§"/>
                      </a:pPr>
                      <a:endParaRPr lang="en-GB" sz="1600" dirty="0" smtClean="0">
                        <a:latin typeface="Calibri" pitchFamily="34" charset="0"/>
                      </a:endParaRPr>
                    </a:p>
                    <a:p>
                      <a:endParaRPr lang="en-GB" sz="1600" dirty="0" smtClean="0"/>
                    </a:p>
                    <a:p>
                      <a:endParaRPr lang="en-GB" sz="1600" dirty="0" smtClean="0"/>
                    </a:p>
                    <a:p>
                      <a:endParaRPr lang="en-GB" sz="1600" dirty="0" smtClean="0"/>
                    </a:p>
                    <a:p>
                      <a:endParaRPr lang="en-GB" sz="1600" dirty="0" smtClean="0"/>
                    </a:p>
                    <a:p>
                      <a:endParaRPr lang="en-GB" sz="1600" dirty="0"/>
                    </a:p>
                  </a:txBody>
                  <a:tcPr>
                    <a:solidFill>
                      <a:schemeClr val="accent2">
                        <a:lumMod val="20000"/>
                        <a:lumOff val="80000"/>
                      </a:schemeClr>
                    </a:solidFill>
                  </a:tcPr>
                </a:tc>
                <a:tc hMerge="1">
                  <a:txBody>
                    <a:bodyPr/>
                    <a:lstStyle/>
                    <a:p>
                      <a:endParaRPr lang="en-GB" dirty="0"/>
                    </a:p>
                  </a:txBody>
                  <a:tcPr/>
                </a:tc>
              </a:tr>
              <a:tr h="32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Calibri" pitchFamily="34" charset="0"/>
                        </a:rPr>
                        <a:t>Band D: £1,312 </a:t>
                      </a:r>
                      <a:endParaRPr lang="en-GB" sz="1600"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Calibri" pitchFamily="34" charset="0"/>
                        </a:rPr>
                        <a:t>30% = £7.60 pw</a:t>
                      </a:r>
                      <a:endParaRPr lang="en-GB" sz="1600" dirty="0"/>
                    </a:p>
                  </a:txBody>
                  <a:tcPr>
                    <a:solidFill>
                      <a:schemeClr val="accent2">
                        <a:lumMod val="40000"/>
                        <a:lumOff val="60000"/>
                      </a:schemeClr>
                    </a:solidFill>
                  </a:tcPr>
                </a:tc>
              </a:tr>
            </a:tbl>
          </a:graphicData>
        </a:graphic>
      </p:graphicFrame>
      <p:graphicFrame>
        <p:nvGraphicFramePr>
          <p:cNvPr id="9" name="Table 8"/>
          <p:cNvGraphicFramePr>
            <a:graphicFrameLocks noGrp="1"/>
          </p:cNvGraphicFramePr>
          <p:nvPr/>
        </p:nvGraphicFramePr>
        <p:xfrm>
          <a:off x="4643438" y="2643188"/>
          <a:ext cx="4071966" cy="3547203"/>
        </p:xfrm>
        <a:graphic>
          <a:graphicData uri="http://schemas.openxmlformats.org/drawingml/2006/table">
            <a:tbl>
              <a:tblPr firstRow="1" bandRow="1">
                <a:tableStyleId>{5C22544A-7EE6-4342-B048-85BDC9FD1C3A}</a:tableStyleId>
              </a:tblPr>
              <a:tblGrid>
                <a:gridCol w="2035983"/>
                <a:gridCol w="2035983"/>
              </a:tblGrid>
              <a:tr h="346803">
                <a:tc gridSpan="2">
                  <a:txBody>
                    <a:bodyPr/>
                    <a:lstStyle/>
                    <a:p>
                      <a:r>
                        <a:rPr lang="en-GB" sz="1600" dirty="0" smtClean="0"/>
                        <a:t>Example 2</a:t>
                      </a:r>
                      <a:endParaRPr lang="en-GB" sz="1600" dirty="0"/>
                    </a:p>
                  </a:txBody>
                  <a:tcPr>
                    <a:solidFill>
                      <a:schemeClr val="accent2">
                        <a:lumMod val="60000"/>
                        <a:lumOff val="40000"/>
                      </a:schemeClr>
                    </a:solidFill>
                  </a:tcPr>
                </a:tc>
                <a:tc hMerge="1">
                  <a:txBody>
                    <a:bodyPr/>
                    <a:lstStyle/>
                    <a:p>
                      <a:endParaRPr lang="en-GB" dirty="0"/>
                    </a:p>
                  </a:txBody>
                  <a:tcPr/>
                </a:tc>
              </a:tr>
              <a:tr h="326841">
                <a:tc>
                  <a:txBody>
                    <a:bodyPr/>
                    <a:lstStyle/>
                    <a:p>
                      <a:pPr algn="l"/>
                      <a:r>
                        <a:rPr lang="en-GB" sz="1600" dirty="0" smtClean="0">
                          <a:latin typeface="Calibri" pitchFamily="34" charset="0"/>
                        </a:rPr>
                        <a:t>32k properties</a:t>
                      </a:r>
                      <a:endParaRPr lang="en-GB" sz="1600" dirty="0">
                        <a:latin typeface="Calibri" pitchFamily="34" charset="0"/>
                      </a:endParaRPr>
                    </a:p>
                  </a:txBody>
                  <a:tcPr>
                    <a:solidFill>
                      <a:schemeClr val="accent2">
                        <a:lumMod val="40000"/>
                        <a:lumOff val="60000"/>
                      </a:schemeClr>
                    </a:solidFill>
                  </a:tcPr>
                </a:tc>
                <a:tc>
                  <a:txBody>
                    <a:bodyPr/>
                    <a:lstStyle/>
                    <a:p>
                      <a:pPr algn="l"/>
                      <a:r>
                        <a:rPr lang="en-GB" sz="1600" dirty="0" smtClean="0">
                          <a:latin typeface="Calibri" pitchFamily="34" charset="0"/>
                        </a:rPr>
                        <a:t>4k CTB claims </a:t>
                      </a:r>
                      <a:endParaRPr lang="en-GB" sz="1600" dirty="0">
                        <a:latin typeface="Calibri" pitchFamily="34" charset="0"/>
                      </a:endParaRPr>
                    </a:p>
                  </a:txBody>
                  <a:tcPr>
                    <a:solidFill>
                      <a:schemeClr val="accent2">
                        <a:lumMod val="40000"/>
                        <a:lumOff val="60000"/>
                      </a:schemeClr>
                    </a:solidFill>
                  </a:tcPr>
                </a:tc>
              </a:tr>
              <a:tr h="2042756">
                <a:tc gridSpan="2">
                  <a:txBody>
                    <a:bodyPr/>
                    <a:lstStyle/>
                    <a:p>
                      <a:pPr marL="177800" indent="-177800">
                        <a:buFont typeface="Wingdings" pitchFamily="2" charset="2"/>
                        <a:buChar char="§"/>
                      </a:pPr>
                      <a:r>
                        <a:rPr lang="en-GB" sz="1600" dirty="0" smtClean="0">
                          <a:latin typeface="Calibri" pitchFamily="34" charset="0"/>
                        </a:rPr>
                        <a:t>15% in-work taper on 100% of liability</a:t>
                      </a:r>
                    </a:p>
                    <a:p>
                      <a:pPr marL="177800" indent="-177800">
                        <a:buFont typeface="Wingdings" pitchFamily="2" charset="2"/>
                        <a:buChar char="§"/>
                      </a:pPr>
                      <a:r>
                        <a:rPr lang="en-GB" sz="1600" dirty="0" smtClean="0">
                          <a:latin typeface="Calibri" pitchFamily="34" charset="0"/>
                        </a:rPr>
                        <a:t>Abolish non-dep deductions </a:t>
                      </a:r>
                    </a:p>
                    <a:p>
                      <a:pPr marL="177800" indent="-177800">
                        <a:buFont typeface="Wingdings" pitchFamily="2" charset="2"/>
                        <a:buChar char="§"/>
                      </a:pPr>
                      <a:r>
                        <a:rPr lang="en-GB" sz="1600" dirty="0" smtClean="0">
                          <a:latin typeface="Calibri" pitchFamily="34" charset="0"/>
                        </a:rPr>
                        <a:t>£6k capital limit </a:t>
                      </a:r>
                    </a:p>
                    <a:p>
                      <a:pPr marL="177800" indent="-177800">
                        <a:buFont typeface="Wingdings" pitchFamily="2" charset="2"/>
                        <a:buChar char="§"/>
                      </a:pPr>
                      <a:r>
                        <a:rPr lang="en-GB" sz="1600" dirty="0" smtClean="0">
                          <a:latin typeface="Calibri" pitchFamily="34" charset="0"/>
                        </a:rPr>
                        <a:t>Band E restricted to Band D</a:t>
                      </a:r>
                    </a:p>
                    <a:p>
                      <a:pPr marL="177800" indent="-177800">
                        <a:buFont typeface="Wingdings" pitchFamily="2" charset="2"/>
                        <a:buChar char="§"/>
                      </a:pPr>
                      <a:r>
                        <a:rPr lang="en-GB" sz="1600" dirty="0" smtClean="0">
                          <a:latin typeface="Calibri" pitchFamily="34" charset="0"/>
                        </a:rPr>
                        <a:t>Nil entitlement for Bands F, G and H</a:t>
                      </a:r>
                    </a:p>
                    <a:p>
                      <a:pPr marL="177800" indent="-177800">
                        <a:buFont typeface="Wingdings" pitchFamily="2" charset="2"/>
                        <a:buChar char="§"/>
                      </a:pPr>
                      <a:r>
                        <a:rPr lang="en-GB" sz="1600" dirty="0" smtClean="0">
                          <a:latin typeface="Calibri" pitchFamily="34" charset="0"/>
                        </a:rPr>
                        <a:t>80% of liability </a:t>
                      </a:r>
                    </a:p>
                    <a:p>
                      <a:pPr marL="177800" indent="-177800">
                        <a:buFont typeface="Wingdings" pitchFamily="2" charset="2"/>
                        <a:buChar char="§"/>
                      </a:pPr>
                      <a:r>
                        <a:rPr lang="en-GB" sz="1600" dirty="0" smtClean="0">
                          <a:latin typeface="Calibri" pitchFamily="34" charset="0"/>
                        </a:rPr>
                        <a:t>Protection for disabled and War Pensioners</a:t>
                      </a:r>
                    </a:p>
                    <a:p>
                      <a:pPr marL="177800" indent="-177800">
                        <a:buFont typeface="Wingdings" pitchFamily="2" charset="2"/>
                        <a:buChar char="§"/>
                      </a:pPr>
                      <a:r>
                        <a:rPr lang="en-GB" sz="1600" dirty="0" smtClean="0">
                          <a:latin typeface="Calibri" pitchFamily="34" charset="0"/>
                        </a:rPr>
                        <a:t>Child Benefit and Child Maintenance </a:t>
                      </a:r>
                    </a:p>
                    <a:p>
                      <a:pPr marL="177800" indent="-177800">
                        <a:buFont typeface="Wingdings" pitchFamily="2" charset="2"/>
                        <a:buChar char="§"/>
                      </a:pPr>
                      <a:r>
                        <a:rPr lang="en-GB" sz="1600" dirty="0" smtClean="0">
                          <a:latin typeface="Calibri" pitchFamily="34" charset="0"/>
                        </a:rPr>
                        <a:t>13 week protection</a:t>
                      </a:r>
                    </a:p>
                    <a:p>
                      <a:pPr marL="177800" indent="-177800">
                        <a:buFont typeface="Wingdings" pitchFamily="2" charset="2"/>
                        <a:buChar char="§"/>
                      </a:pPr>
                      <a:r>
                        <a:rPr lang="en-GB" sz="1600" dirty="0" smtClean="0">
                          <a:latin typeface="Calibri" pitchFamily="34" charset="0"/>
                        </a:rPr>
                        <a:t>Nil entitlement for under 25s</a:t>
                      </a:r>
                      <a:endParaRPr lang="en-GB" sz="1600" dirty="0"/>
                    </a:p>
                  </a:txBody>
                  <a:tcPr>
                    <a:solidFill>
                      <a:schemeClr val="accent2">
                        <a:lumMod val="20000"/>
                        <a:lumOff val="80000"/>
                      </a:schemeClr>
                    </a:solidFill>
                  </a:tcPr>
                </a:tc>
                <a:tc hMerge="1">
                  <a:txBody>
                    <a:bodyPr/>
                    <a:lstStyle/>
                    <a:p>
                      <a:endParaRPr lang="en-GB" dirty="0"/>
                    </a:p>
                  </a:txBody>
                  <a:tcPr/>
                </a:tc>
              </a:tr>
              <a:tr h="324000">
                <a:tc>
                  <a:txBody>
                    <a:bodyPr/>
                    <a:lstStyle/>
                    <a:p>
                      <a:r>
                        <a:rPr lang="en-GB" sz="1600" dirty="0" smtClean="0">
                          <a:latin typeface="Calibri" pitchFamily="34" charset="0"/>
                        </a:rPr>
                        <a:t>Band D: £1,467</a:t>
                      </a:r>
                      <a:endParaRPr lang="en-GB" sz="1600" dirty="0">
                        <a:latin typeface="Calibri" pitchFamily="34" charset="0"/>
                      </a:endParaRPr>
                    </a:p>
                  </a:txBody>
                  <a:tcPr>
                    <a:solidFill>
                      <a:schemeClr val="accent2">
                        <a:lumMod val="40000"/>
                        <a:lumOff val="60000"/>
                      </a:schemeClr>
                    </a:solidFill>
                  </a:tcPr>
                </a:tc>
                <a:tc>
                  <a:txBody>
                    <a:bodyPr/>
                    <a:lstStyle/>
                    <a:p>
                      <a:r>
                        <a:rPr lang="en-GB" sz="1600" dirty="0" smtClean="0">
                          <a:latin typeface="Calibri" pitchFamily="34" charset="0"/>
                        </a:rPr>
                        <a:t>20% = £5.64 pw</a:t>
                      </a:r>
                      <a:endParaRPr lang="en-GB" sz="1600" dirty="0">
                        <a:latin typeface="Calibri" pitchFamily="34" charset="0"/>
                      </a:endParaRPr>
                    </a:p>
                  </a:txBody>
                  <a:tcPr>
                    <a:solidFill>
                      <a:schemeClr val="accent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CTRS Yr1 and beyond</a:t>
            </a:r>
            <a:endParaRPr lang="en-GB" dirty="0">
              <a:latin typeface="Calibri" pitchFamily="34" charset="0"/>
            </a:endParaRPr>
          </a:p>
        </p:txBody>
      </p:sp>
      <p:sp>
        <p:nvSpPr>
          <p:cNvPr id="3" name="Content Placeholder 2"/>
          <p:cNvSpPr>
            <a:spLocks noGrp="1"/>
          </p:cNvSpPr>
          <p:nvPr>
            <p:ph sz="half" idx="1"/>
          </p:nvPr>
        </p:nvSpPr>
        <p:spPr>
          <a:xfrm>
            <a:off x="393405" y="1329071"/>
            <a:ext cx="8282762" cy="4620880"/>
          </a:xfrm>
        </p:spPr>
        <p:txBody>
          <a:bodyPr/>
          <a:lstStyle/>
          <a:p>
            <a:pPr marL="180975" indent="-180975">
              <a:buNone/>
            </a:pPr>
            <a:r>
              <a:rPr lang="en-GB" sz="2000" b="1" dirty="0" smtClean="0">
                <a:solidFill>
                  <a:srgbClr val="005B82"/>
                </a:solidFill>
                <a:latin typeface="Calibri" pitchFamily="34" charset="0"/>
              </a:rPr>
              <a:t>Approach to Yr1 </a:t>
            </a:r>
          </a:p>
          <a:p>
            <a:pPr>
              <a:spcAft>
                <a:spcPts val="600"/>
              </a:spcAft>
            </a:pPr>
            <a:r>
              <a:rPr lang="en-GB" sz="1600" dirty="0" smtClean="0">
                <a:latin typeface="Calibri" pitchFamily="34" charset="0"/>
              </a:rPr>
              <a:t>82% (of 326 LAs) reduced entitlement </a:t>
            </a:r>
          </a:p>
          <a:p>
            <a:pPr>
              <a:spcAft>
                <a:spcPts val="600"/>
              </a:spcAft>
            </a:pPr>
            <a:r>
              <a:rPr lang="en-GB" sz="1600" dirty="0" smtClean="0">
                <a:latin typeface="Calibri" pitchFamily="34" charset="0"/>
              </a:rPr>
              <a:t>18% made no change </a:t>
            </a:r>
          </a:p>
          <a:p>
            <a:r>
              <a:rPr lang="en-GB" sz="1600" dirty="0" smtClean="0">
                <a:latin typeface="Calibri" pitchFamily="34" charset="0"/>
              </a:rPr>
              <a:t>72% introduced a minimum payment </a:t>
            </a:r>
          </a:p>
          <a:p>
            <a:pPr lvl="1"/>
            <a:r>
              <a:rPr lang="en-GB" sz="1600" dirty="0" smtClean="0">
                <a:latin typeface="Calibri" pitchFamily="34" charset="0"/>
              </a:rPr>
              <a:t>46% went for DCLG 8.5% </a:t>
            </a:r>
          </a:p>
          <a:p>
            <a:pPr lvl="1"/>
            <a:r>
              <a:rPr lang="en-GB" sz="1600" dirty="0" smtClean="0">
                <a:latin typeface="Calibri" pitchFamily="34" charset="0"/>
              </a:rPr>
              <a:t>40% opted for 10 to 20% cut </a:t>
            </a:r>
          </a:p>
          <a:p>
            <a:pPr lvl="1">
              <a:spcAft>
                <a:spcPts val="600"/>
              </a:spcAft>
            </a:pPr>
            <a:r>
              <a:rPr lang="en-GB" sz="1600" dirty="0" smtClean="0">
                <a:latin typeface="Calibri" pitchFamily="34" charset="0"/>
              </a:rPr>
              <a:t>Remainder are at 20% +</a:t>
            </a:r>
          </a:p>
          <a:p>
            <a:r>
              <a:rPr lang="en-GB" sz="1600" dirty="0" smtClean="0">
                <a:latin typeface="Calibri" pitchFamily="34" charset="0"/>
              </a:rPr>
              <a:t>34% introduced a discretionary fund  </a:t>
            </a:r>
          </a:p>
          <a:p>
            <a:endParaRPr lang="en-GB" sz="1400" dirty="0" smtClean="0">
              <a:latin typeface="Calibri" pitchFamily="34" charset="0"/>
            </a:endParaRPr>
          </a:p>
          <a:p>
            <a:pPr marL="180975" indent="-180975">
              <a:buNone/>
            </a:pPr>
            <a:r>
              <a:rPr lang="en-GB" sz="2000" b="1" dirty="0" smtClean="0">
                <a:solidFill>
                  <a:srgbClr val="005B82"/>
                </a:solidFill>
                <a:latin typeface="Calibri" pitchFamily="34" charset="0"/>
              </a:rPr>
              <a:t>Questions for Yr2 </a:t>
            </a:r>
          </a:p>
          <a:p>
            <a:pPr>
              <a:spcAft>
                <a:spcPts val="600"/>
              </a:spcAft>
            </a:pPr>
            <a:r>
              <a:rPr lang="en-GB" sz="1600" dirty="0" smtClean="0">
                <a:latin typeface="Calibri" pitchFamily="34" charset="0"/>
              </a:rPr>
              <a:t>Collection rates for CTRS debt </a:t>
            </a:r>
          </a:p>
          <a:p>
            <a:pPr>
              <a:spcAft>
                <a:spcPts val="600"/>
              </a:spcAft>
            </a:pPr>
            <a:r>
              <a:rPr lang="en-GB" sz="1600" dirty="0" smtClean="0">
                <a:latin typeface="Calibri" pitchFamily="34" charset="0"/>
              </a:rPr>
              <a:t>Option to change and align with </a:t>
            </a:r>
            <a:r>
              <a:rPr lang="en-GB" sz="1600" dirty="0" err="1" smtClean="0">
                <a:latin typeface="Calibri" pitchFamily="34" charset="0"/>
              </a:rPr>
              <a:t>CTax</a:t>
            </a:r>
            <a:endParaRPr lang="en-GB" sz="1600" dirty="0" smtClean="0">
              <a:latin typeface="Calibri" pitchFamily="34" charset="0"/>
            </a:endParaRPr>
          </a:p>
          <a:p>
            <a:pPr>
              <a:spcAft>
                <a:spcPts val="600"/>
              </a:spcAft>
            </a:pPr>
            <a:r>
              <a:rPr lang="en-GB" sz="1600" dirty="0" smtClean="0">
                <a:latin typeface="Calibri" pitchFamily="34" charset="0"/>
              </a:rPr>
              <a:t>Option to leave aligned to HB</a:t>
            </a:r>
          </a:p>
          <a:p>
            <a:pPr>
              <a:spcAft>
                <a:spcPts val="600"/>
              </a:spcAft>
            </a:pPr>
            <a:r>
              <a:rPr lang="en-GB" sz="1600" dirty="0" smtClean="0">
                <a:latin typeface="Calibri" pitchFamily="34" charset="0"/>
              </a:rPr>
              <a:t>Option to align with wider Welfare Reform agenda</a:t>
            </a:r>
            <a:r>
              <a:rPr lang="en-GB" sz="1400" dirty="0" smtClean="0">
                <a:latin typeface="Calibri" pitchFamily="34" charset="0"/>
              </a:rPr>
              <a:t> </a:t>
            </a:r>
          </a:p>
          <a:p>
            <a:endParaRPr lang="en-GB" sz="1400" dirty="0" smtClean="0">
              <a:latin typeface="Calibri" pitchFamily="34" charset="0"/>
            </a:endParaRPr>
          </a:p>
          <a:p>
            <a:endParaRPr lang="en-GB" sz="1400" dirty="0" smtClean="0">
              <a:latin typeface="Calibri" pitchFamily="34" charset="0"/>
            </a:endParaRPr>
          </a:p>
          <a:p>
            <a:endParaRPr lang="en-GB" sz="1400" dirty="0" smtClean="0">
              <a:latin typeface="Calibri" pitchFamily="34" charset="0"/>
            </a:endParaRPr>
          </a:p>
          <a:p>
            <a:pPr marL="180975" indent="-180975"/>
            <a:endParaRPr lang="en-GB" sz="2000" dirty="0" smtClean="0">
              <a:latin typeface="Calibri" pitchFamily="34" charset="0"/>
            </a:endParaRPr>
          </a:p>
          <a:p>
            <a:pPr marL="180975" indent="-180975"/>
            <a:endParaRPr lang="en-GB" sz="20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dirty="0" smtClean="0"/>
              <a:t>The bedroom tax </a:t>
            </a:r>
          </a:p>
        </p:txBody>
      </p:sp>
      <p:sp>
        <p:nvSpPr>
          <p:cNvPr id="6" name="Content Placeholder 5"/>
          <p:cNvSpPr>
            <a:spLocks noGrp="1"/>
          </p:cNvSpPr>
          <p:nvPr>
            <p:ph sz="half" idx="2"/>
          </p:nvPr>
        </p:nvSpPr>
        <p:spPr>
          <a:xfrm>
            <a:off x="329610" y="4827181"/>
            <a:ext cx="8385766" cy="1392865"/>
          </a:xfrm>
          <a:solidFill>
            <a:schemeClr val="bg2">
              <a:lumMod val="60000"/>
              <a:lumOff val="40000"/>
            </a:schemeClr>
          </a:solidFill>
        </p:spPr>
        <p:txBody>
          <a:bodyPr/>
          <a:lstStyle/>
          <a:p>
            <a:pPr marL="0" indent="0">
              <a:buNone/>
            </a:pPr>
            <a:r>
              <a:rPr lang="en-GB" sz="1400" dirty="0" smtClean="0">
                <a:latin typeface="Calibri" pitchFamily="34" charset="0"/>
              </a:rPr>
              <a:t>“Trying to define ‘significantly adapted accommodation’ for exemption purposes ... would be </a:t>
            </a:r>
            <a:r>
              <a:rPr lang="en-GB" sz="1400" b="1" dirty="0" smtClean="0">
                <a:latin typeface="Calibri" pitchFamily="34" charset="0"/>
              </a:rPr>
              <a:t>difficult and expensive to deliver effectively, especially within Universal Credit. </a:t>
            </a:r>
            <a:r>
              <a:rPr lang="en-GB" sz="1400" dirty="0" smtClean="0">
                <a:latin typeface="Calibri" pitchFamily="34" charset="0"/>
              </a:rPr>
              <a:t>It would either be too broad brush or leave out many other, equally deserving cases. We therefore recommend </a:t>
            </a:r>
            <a:r>
              <a:rPr lang="en-GB" sz="1400" b="1" dirty="0" smtClean="0">
                <a:latin typeface="Calibri" pitchFamily="34" charset="0"/>
              </a:rPr>
              <a:t>increasing the DHP pot </a:t>
            </a:r>
            <a:r>
              <a:rPr lang="en-GB" sz="1400" dirty="0" smtClean="0">
                <a:latin typeface="Calibri" pitchFamily="34" charset="0"/>
              </a:rPr>
              <a:t>... this approach would enable local authorities to make decisions at a local level about which cases should be prioritised for financial help to meet any shortfall caused by this measure. This approach may produce inconsistencies in the way individual cases are treated across different parts of the country.” </a:t>
            </a:r>
            <a:r>
              <a:rPr lang="en-GB" sz="1400" b="1" dirty="0" smtClean="0">
                <a:latin typeface="Calibri" pitchFamily="34" charset="0"/>
              </a:rPr>
              <a:t>DWP Sept 2011</a:t>
            </a:r>
            <a:endParaRPr lang="en-GB" sz="1400" b="1" dirty="0">
              <a:latin typeface="Calibri" pitchFamily="34" charset="0"/>
            </a:endParaRPr>
          </a:p>
        </p:txBody>
      </p:sp>
      <p:sp>
        <p:nvSpPr>
          <p:cNvPr id="7" name="Content Placeholder 5"/>
          <p:cNvSpPr txBox="1">
            <a:spLocks/>
          </p:cNvSpPr>
          <p:nvPr/>
        </p:nvSpPr>
        <p:spPr bwMode="auto">
          <a:xfrm>
            <a:off x="4643438" y="1214437"/>
            <a:ext cx="4071937" cy="3527683"/>
          </a:xfrm>
          <a:prstGeom prst="rect">
            <a:avLst/>
          </a:prstGeom>
          <a:solidFill>
            <a:schemeClr val="bg2">
              <a:lumMod val="60000"/>
              <a:lumOff val="40000"/>
            </a:schemeClr>
          </a:solidFill>
          <a:ln w="9525">
            <a:noFill/>
            <a:miter lim="800000"/>
            <a:headEnd/>
            <a:tailEnd/>
          </a:ln>
        </p:spPr>
        <p:txBody>
          <a:bodyPr/>
          <a:lstStyle/>
          <a:p>
            <a:pPr marL="342900" indent="-342900" eaLnBrk="0" hangingPunct="0">
              <a:spcBef>
                <a:spcPct val="20000"/>
              </a:spcBef>
              <a:spcAft>
                <a:spcPts val="600"/>
              </a:spcAft>
              <a:buClr>
                <a:srgbClr val="BEC0C2"/>
              </a:buClr>
              <a:defRPr/>
            </a:pPr>
            <a:r>
              <a:rPr lang="en-GB" sz="1600" i="0" kern="0" dirty="0" smtClean="0">
                <a:solidFill>
                  <a:schemeClr val="bg1"/>
                </a:solidFill>
                <a:latin typeface="Calibri" pitchFamily="34" charset="0"/>
              </a:rPr>
              <a:t>Emerging issues </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Shortage of suitable social sector housing </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Increasing rent arrears </a:t>
            </a:r>
            <a:endParaRPr lang="en-GB" sz="1600" b="0" i="0" kern="0" dirty="0">
              <a:solidFill>
                <a:schemeClr val="bg1"/>
              </a:solidFill>
              <a:latin typeface="Calibri" pitchFamily="34" charset="0"/>
            </a:endParaRPr>
          </a:p>
          <a:p>
            <a:pPr marL="342900" indent="-342900" eaLnBrk="0" hangingPunct="0">
              <a:spcBef>
                <a:spcPct val="20000"/>
              </a:spcBef>
              <a:spcAft>
                <a:spcPts val="0"/>
              </a:spcAft>
              <a:buClr>
                <a:srgbClr val="BEC0C2"/>
              </a:buClr>
              <a:buFont typeface="Arial" pitchFamily="34" charset="0"/>
              <a:buChar char="•"/>
              <a:defRPr/>
            </a:pPr>
            <a:r>
              <a:rPr lang="en-GB" sz="1600" b="0" i="0" kern="0" dirty="0" smtClean="0">
                <a:solidFill>
                  <a:schemeClr val="bg1"/>
                </a:solidFill>
                <a:latin typeface="Calibri" pitchFamily="34" charset="0"/>
              </a:rPr>
              <a:t>Tenant behaviour </a:t>
            </a:r>
          </a:p>
          <a:p>
            <a:pPr marL="800100" lvl="1" indent="-342900" eaLnBrk="0" hangingPunct="0">
              <a:spcBef>
                <a:spcPct val="20000"/>
              </a:spcBef>
              <a:spcAft>
                <a:spcPts val="0"/>
              </a:spcAft>
              <a:buClr>
                <a:srgbClr val="BEC0C2"/>
              </a:buClr>
              <a:buFont typeface="Arial" pitchFamily="34" charset="0"/>
              <a:buChar char="•"/>
              <a:defRPr/>
            </a:pPr>
            <a:r>
              <a:rPr lang="en-GB" sz="1600" b="0" i="0" kern="0" dirty="0" smtClean="0">
                <a:solidFill>
                  <a:schemeClr val="bg1"/>
                </a:solidFill>
                <a:latin typeface="Calibri" pitchFamily="34" charset="0"/>
              </a:rPr>
              <a:t>Non-engagers </a:t>
            </a:r>
          </a:p>
          <a:p>
            <a:pPr marL="800100" lvl="1" indent="-342900" eaLnBrk="0" hangingPunct="0">
              <a:spcBef>
                <a:spcPct val="20000"/>
              </a:spcBef>
              <a:spcAft>
                <a:spcPts val="0"/>
              </a:spcAft>
              <a:buClr>
                <a:srgbClr val="BEC0C2"/>
              </a:buClr>
              <a:buFont typeface="Arial" pitchFamily="34" charset="0"/>
              <a:buChar char="•"/>
              <a:defRPr/>
            </a:pPr>
            <a:r>
              <a:rPr lang="en-GB" sz="1600" b="0" i="0" kern="0" dirty="0" smtClean="0">
                <a:solidFill>
                  <a:schemeClr val="bg1"/>
                </a:solidFill>
                <a:latin typeface="Calibri" pitchFamily="34" charset="0"/>
              </a:rPr>
              <a:t>Payers-and-stayers</a:t>
            </a:r>
          </a:p>
          <a:p>
            <a:pPr marL="800100" lvl="1"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Movers  </a:t>
            </a:r>
            <a:endParaRPr lang="en-GB" sz="1600" b="0" i="0" kern="0" dirty="0">
              <a:solidFill>
                <a:schemeClr val="bg1"/>
              </a:solidFill>
              <a:latin typeface="Calibri" pitchFamily="34" charset="0"/>
            </a:endParaRP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Increased and co-ordinated DHP activity</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Pressure on Social Housing providers </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Shifts in HB caseloads   </a:t>
            </a:r>
            <a:endParaRPr lang="en-GB" i="0" kern="0" dirty="0">
              <a:solidFill>
                <a:schemeClr val="bg1"/>
              </a:solidFill>
              <a:latin typeface="Calibri" pitchFamily="34" charset="0"/>
            </a:endParaRPr>
          </a:p>
        </p:txBody>
      </p:sp>
      <p:sp>
        <p:nvSpPr>
          <p:cNvPr id="8" name="Content Placeholder 5"/>
          <p:cNvSpPr txBox="1">
            <a:spLocks/>
          </p:cNvSpPr>
          <p:nvPr/>
        </p:nvSpPr>
        <p:spPr bwMode="auto">
          <a:xfrm>
            <a:off x="340611" y="1196709"/>
            <a:ext cx="4071937" cy="3545412"/>
          </a:xfrm>
          <a:prstGeom prst="rect">
            <a:avLst/>
          </a:prstGeom>
          <a:solidFill>
            <a:schemeClr val="bg2">
              <a:lumMod val="60000"/>
              <a:lumOff val="40000"/>
            </a:schemeClr>
          </a:solidFill>
          <a:ln w="9525">
            <a:noFill/>
            <a:miter lim="800000"/>
            <a:headEnd/>
            <a:tailEnd/>
          </a:ln>
        </p:spPr>
        <p:txBody>
          <a:bodyPr/>
          <a:lstStyle/>
          <a:p>
            <a:pPr marL="342900" indent="-342900" eaLnBrk="0" hangingPunct="0">
              <a:spcBef>
                <a:spcPct val="20000"/>
              </a:spcBef>
              <a:spcAft>
                <a:spcPts val="600"/>
              </a:spcAft>
              <a:buClr>
                <a:srgbClr val="BEC0C2"/>
              </a:buClr>
              <a:defRPr/>
            </a:pPr>
            <a:r>
              <a:rPr lang="en-GB" sz="1600" i="0" kern="0" dirty="0" smtClean="0">
                <a:solidFill>
                  <a:schemeClr val="bg1"/>
                </a:solidFill>
                <a:latin typeface="Calibri" pitchFamily="34" charset="0"/>
              </a:rPr>
              <a:t>April 2013</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14% or 25% reduction in HB </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Only applies to working-age claims </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Exemptions for foster carers, and parents of disabled children and armed forces personnel  </a:t>
            </a:r>
            <a:endParaRPr lang="en-GB" sz="1600" b="0" i="0" kern="0" dirty="0">
              <a:solidFill>
                <a:schemeClr val="bg1"/>
              </a:solidFill>
              <a:latin typeface="Calibri" pitchFamily="34" charset="0"/>
            </a:endParaRP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Increased DHP funding available </a:t>
            </a:r>
            <a:endParaRPr lang="en-GB" i="0" kern="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dirty="0" smtClean="0"/>
              <a:t>The Benefits cap</a:t>
            </a:r>
          </a:p>
        </p:txBody>
      </p:sp>
      <p:sp>
        <p:nvSpPr>
          <p:cNvPr id="7" name="Content Placeholder 5"/>
          <p:cNvSpPr txBox="1">
            <a:spLocks/>
          </p:cNvSpPr>
          <p:nvPr/>
        </p:nvSpPr>
        <p:spPr bwMode="auto">
          <a:xfrm>
            <a:off x="4643438" y="1214437"/>
            <a:ext cx="4071937" cy="4952447"/>
          </a:xfrm>
          <a:prstGeom prst="rect">
            <a:avLst/>
          </a:prstGeom>
          <a:solidFill>
            <a:schemeClr val="bg2">
              <a:lumMod val="60000"/>
              <a:lumOff val="40000"/>
            </a:schemeClr>
          </a:solidFill>
          <a:ln w="9525">
            <a:noFill/>
            <a:miter lim="800000"/>
            <a:headEnd/>
            <a:tailEnd/>
          </a:ln>
        </p:spPr>
        <p:txBody>
          <a:bodyPr/>
          <a:lstStyle/>
          <a:p>
            <a:pPr>
              <a:lnSpc>
                <a:spcPct val="90000"/>
              </a:lnSpc>
              <a:spcAft>
                <a:spcPts val="600"/>
              </a:spcAft>
              <a:buFont typeface="Wingdings" pitchFamily="2" charset="2"/>
              <a:buNone/>
            </a:pPr>
            <a:r>
              <a:rPr lang="en-GB" sz="1600" b="0" i="0" dirty="0" smtClean="0">
                <a:solidFill>
                  <a:schemeClr val="bg1"/>
                </a:solidFill>
                <a:latin typeface="Calibri" pitchFamily="34" charset="0"/>
              </a:rPr>
              <a:t>The following incomes are included:</a:t>
            </a:r>
          </a:p>
          <a:p>
            <a:pPr marL="180975" indent="-180975" eaLnBrk="1" hangingPunct="1">
              <a:lnSpc>
                <a:spcPct val="90000"/>
              </a:lnSpc>
              <a:spcBef>
                <a:spcPts val="1200"/>
              </a:spcBef>
              <a:spcAft>
                <a:spcPts val="300"/>
              </a:spcAft>
              <a:buClr>
                <a:schemeClr val="bg1"/>
              </a:buClr>
              <a:buFont typeface="Wingdings" pitchFamily="2" charset="2"/>
              <a:buChar char="§"/>
            </a:pPr>
            <a:r>
              <a:rPr lang="en-US" sz="1600" b="0" i="0" dirty="0" smtClean="0">
                <a:solidFill>
                  <a:schemeClr val="bg1"/>
                </a:solidFill>
                <a:latin typeface="Calibri" pitchFamily="34" charset="0"/>
              </a:rPr>
              <a:t>Bereavement Allowance</a:t>
            </a:r>
          </a:p>
          <a:p>
            <a:pPr marL="180975" indent="-180975" eaLnBrk="1" hangingPunct="1">
              <a:lnSpc>
                <a:spcPct val="90000"/>
              </a:lnSpc>
              <a:spcAft>
                <a:spcPts val="300"/>
              </a:spcAft>
              <a:buClr>
                <a:schemeClr val="bg1"/>
              </a:buClr>
              <a:buFont typeface="Wingdings" pitchFamily="2" charset="2"/>
              <a:buChar char="§"/>
            </a:pPr>
            <a:r>
              <a:rPr lang="en-US" sz="1600" b="0" i="0" dirty="0" err="1" smtClean="0">
                <a:solidFill>
                  <a:schemeClr val="bg1"/>
                </a:solidFill>
                <a:latin typeface="Calibri" pitchFamily="34" charset="0"/>
              </a:rPr>
              <a:t>Carer’s</a:t>
            </a:r>
            <a:r>
              <a:rPr lang="en-US" sz="1600" b="0" i="0" dirty="0" smtClean="0">
                <a:solidFill>
                  <a:schemeClr val="bg1"/>
                </a:solidFill>
                <a:latin typeface="Calibri" pitchFamily="34" charset="0"/>
              </a:rPr>
              <a:t> Allowance</a:t>
            </a:r>
          </a:p>
          <a:p>
            <a:pPr marL="180975" indent="-180975" eaLnBrk="1" hangingPunct="1">
              <a:lnSpc>
                <a:spcPct val="90000"/>
              </a:lnSpc>
              <a:spcAft>
                <a:spcPts val="300"/>
              </a:spcAft>
              <a:buClr>
                <a:schemeClr val="bg1"/>
              </a:buClr>
              <a:buFont typeface="Wingdings" pitchFamily="2" charset="2"/>
              <a:buChar char="§"/>
            </a:pPr>
            <a:r>
              <a:rPr lang="en-US" sz="1600" b="0" i="0" dirty="0" smtClean="0">
                <a:solidFill>
                  <a:schemeClr val="bg1"/>
                </a:solidFill>
                <a:latin typeface="Calibri" pitchFamily="34" charset="0"/>
              </a:rPr>
              <a:t>Child Benefit</a:t>
            </a:r>
          </a:p>
          <a:p>
            <a:pPr marL="180975" indent="-180975" eaLnBrk="1" hangingPunct="1">
              <a:lnSpc>
                <a:spcPct val="90000"/>
              </a:lnSpc>
              <a:spcAft>
                <a:spcPts val="300"/>
              </a:spcAft>
              <a:buClr>
                <a:schemeClr val="bg1"/>
              </a:buClr>
              <a:buFont typeface="Wingdings" pitchFamily="2" charset="2"/>
              <a:buChar char="§"/>
            </a:pPr>
            <a:r>
              <a:rPr lang="en-US" sz="1600" b="0" i="0" dirty="0" smtClean="0">
                <a:solidFill>
                  <a:schemeClr val="bg1"/>
                </a:solidFill>
                <a:latin typeface="Calibri" pitchFamily="34" charset="0"/>
              </a:rPr>
              <a:t>Child Tax Credit</a:t>
            </a:r>
          </a:p>
          <a:p>
            <a:pPr marL="180975" indent="-180975" eaLnBrk="1" hangingPunct="1">
              <a:lnSpc>
                <a:spcPct val="90000"/>
              </a:lnSpc>
              <a:spcAft>
                <a:spcPts val="300"/>
              </a:spcAft>
              <a:buClr>
                <a:schemeClr val="bg1"/>
              </a:buClr>
              <a:buFont typeface="Wingdings" pitchFamily="2" charset="2"/>
              <a:buChar char="§"/>
            </a:pPr>
            <a:r>
              <a:rPr lang="en-US" sz="1600" b="0" i="0" dirty="0" smtClean="0">
                <a:solidFill>
                  <a:schemeClr val="bg1"/>
                </a:solidFill>
                <a:latin typeface="Calibri" pitchFamily="34" charset="0"/>
              </a:rPr>
              <a:t>ESA (except support Comp)</a:t>
            </a:r>
          </a:p>
          <a:p>
            <a:pPr marL="180975" indent="-180975" eaLnBrk="1" hangingPunct="1">
              <a:lnSpc>
                <a:spcPct val="90000"/>
              </a:lnSpc>
              <a:spcAft>
                <a:spcPts val="300"/>
              </a:spcAft>
              <a:buClr>
                <a:schemeClr val="bg1"/>
              </a:buClr>
              <a:buFont typeface="Wingdings" pitchFamily="2" charset="2"/>
              <a:buChar char="§"/>
            </a:pPr>
            <a:r>
              <a:rPr lang="en-GB" sz="1600" b="0" i="0" dirty="0" smtClean="0">
                <a:solidFill>
                  <a:schemeClr val="bg1"/>
                </a:solidFill>
                <a:latin typeface="Calibri" pitchFamily="34" charset="0"/>
              </a:rPr>
              <a:t>Guardians Allowance</a:t>
            </a:r>
          </a:p>
          <a:p>
            <a:pPr marL="180975" indent="-180975" eaLnBrk="1" hangingPunct="1">
              <a:lnSpc>
                <a:spcPct val="90000"/>
              </a:lnSpc>
              <a:spcAft>
                <a:spcPts val="300"/>
              </a:spcAft>
              <a:buClr>
                <a:schemeClr val="bg1"/>
              </a:buClr>
              <a:buFont typeface="Wingdings" pitchFamily="2" charset="2"/>
              <a:buChar char="§"/>
            </a:pPr>
            <a:r>
              <a:rPr lang="en-GB" sz="1600" b="0" i="0" dirty="0" smtClean="0">
                <a:solidFill>
                  <a:schemeClr val="bg1"/>
                </a:solidFill>
                <a:latin typeface="Calibri" pitchFamily="34" charset="0"/>
              </a:rPr>
              <a:t>Housing Benefit</a:t>
            </a:r>
          </a:p>
          <a:p>
            <a:pPr marL="180975" indent="-180975" eaLnBrk="1" hangingPunct="1">
              <a:lnSpc>
                <a:spcPct val="90000"/>
              </a:lnSpc>
              <a:spcAft>
                <a:spcPts val="300"/>
              </a:spcAft>
              <a:buClr>
                <a:schemeClr val="bg1"/>
              </a:buClr>
              <a:buFont typeface="Wingdings" pitchFamily="2" charset="2"/>
              <a:buChar char="§"/>
            </a:pPr>
            <a:r>
              <a:rPr lang="en-GB" sz="1600" b="0" i="0" dirty="0" smtClean="0">
                <a:solidFill>
                  <a:schemeClr val="bg1"/>
                </a:solidFill>
                <a:latin typeface="Calibri" pitchFamily="34" charset="0"/>
              </a:rPr>
              <a:t>Incapacity Benefit</a:t>
            </a:r>
          </a:p>
          <a:p>
            <a:pPr marL="180975" indent="-180975">
              <a:spcAft>
                <a:spcPts val="300"/>
              </a:spcAft>
              <a:buClr>
                <a:schemeClr val="bg1"/>
              </a:buClr>
              <a:buFont typeface="Wingdings" pitchFamily="2" charset="2"/>
              <a:buChar char="§"/>
            </a:pPr>
            <a:r>
              <a:rPr lang="en-GB" sz="1600" b="0" i="0" dirty="0" smtClean="0">
                <a:solidFill>
                  <a:schemeClr val="bg1"/>
                </a:solidFill>
                <a:latin typeface="Calibri" pitchFamily="34" charset="0"/>
              </a:rPr>
              <a:t>Income Support</a:t>
            </a:r>
          </a:p>
          <a:p>
            <a:pPr marL="180975" indent="-180975">
              <a:spcAft>
                <a:spcPts val="300"/>
              </a:spcAft>
              <a:buClr>
                <a:schemeClr val="bg1"/>
              </a:buClr>
              <a:buFont typeface="Wingdings" pitchFamily="2" charset="2"/>
              <a:buChar char="§"/>
            </a:pPr>
            <a:r>
              <a:rPr lang="en-GB" sz="1600" b="0" i="0" dirty="0" smtClean="0">
                <a:solidFill>
                  <a:schemeClr val="bg1"/>
                </a:solidFill>
                <a:latin typeface="Calibri" pitchFamily="34" charset="0"/>
              </a:rPr>
              <a:t>Jobseekers Allowance</a:t>
            </a:r>
          </a:p>
          <a:p>
            <a:pPr marL="180975" indent="-180975">
              <a:spcAft>
                <a:spcPts val="300"/>
              </a:spcAft>
              <a:buClr>
                <a:schemeClr val="bg1"/>
              </a:buClr>
              <a:buFont typeface="Wingdings" pitchFamily="2" charset="2"/>
              <a:buChar char="§"/>
            </a:pPr>
            <a:r>
              <a:rPr lang="en-GB" sz="1600" b="0" i="0" dirty="0" smtClean="0">
                <a:solidFill>
                  <a:schemeClr val="bg1"/>
                </a:solidFill>
                <a:latin typeface="Calibri" pitchFamily="34" charset="0"/>
              </a:rPr>
              <a:t>Maternity Allowance</a:t>
            </a:r>
          </a:p>
          <a:p>
            <a:pPr marL="180975" indent="-180975">
              <a:spcAft>
                <a:spcPts val="300"/>
              </a:spcAft>
              <a:buClr>
                <a:schemeClr val="bg1"/>
              </a:buClr>
              <a:buFont typeface="Wingdings" pitchFamily="2" charset="2"/>
              <a:buChar char="§"/>
            </a:pPr>
            <a:r>
              <a:rPr lang="en-GB" sz="1600" b="0" i="0" dirty="0" smtClean="0">
                <a:solidFill>
                  <a:schemeClr val="bg1"/>
                </a:solidFill>
                <a:latin typeface="Calibri" pitchFamily="34" charset="0"/>
              </a:rPr>
              <a:t>Severe Disablement Allowance</a:t>
            </a:r>
          </a:p>
          <a:p>
            <a:pPr marL="180975" indent="-180975">
              <a:spcAft>
                <a:spcPts val="300"/>
              </a:spcAft>
              <a:buClr>
                <a:schemeClr val="bg1"/>
              </a:buClr>
              <a:buFont typeface="Wingdings" pitchFamily="2" charset="2"/>
              <a:buChar char="§"/>
            </a:pPr>
            <a:r>
              <a:rPr lang="en-GB" sz="1600" b="0" i="0" dirty="0" smtClean="0">
                <a:solidFill>
                  <a:schemeClr val="bg1"/>
                </a:solidFill>
                <a:latin typeface="Calibri" pitchFamily="34" charset="0"/>
              </a:rPr>
              <a:t>Widowed Mother’s Allowance </a:t>
            </a:r>
          </a:p>
          <a:p>
            <a:pPr marL="180975" indent="-180975">
              <a:spcAft>
                <a:spcPts val="300"/>
              </a:spcAft>
              <a:buClr>
                <a:schemeClr val="bg1"/>
              </a:buClr>
              <a:buFont typeface="Wingdings" pitchFamily="2" charset="2"/>
              <a:buChar char="§"/>
            </a:pPr>
            <a:r>
              <a:rPr lang="en-US" sz="1600" b="0" i="0" dirty="0" smtClean="0">
                <a:solidFill>
                  <a:schemeClr val="bg1"/>
                </a:solidFill>
                <a:latin typeface="Calibri" pitchFamily="34" charset="0"/>
              </a:rPr>
              <a:t>Widowed Parent’s Allowance</a:t>
            </a:r>
          </a:p>
          <a:p>
            <a:pPr marL="180975" indent="-180975">
              <a:spcAft>
                <a:spcPts val="300"/>
              </a:spcAft>
              <a:buClr>
                <a:schemeClr val="bg1"/>
              </a:buClr>
              <a:buFont typeface="Wingdings" pitchFamily="2" charset="2"/>
              <a:buChar char="§"/>
            </a:pPr>
            <a:r>
              <a:rPr lang="en-GB" sz="1600" b="0" i="0" dirty="0" smtClean="0">
                <a:solidFill>
                  <a:schemeClr val="bg1"/>
                </a:solidFill>
                <a:latin typeface="Calibri" pitchFamily="34" charset="0"/>
              </a:rPr>
              <a:t>Widows Pension</a:t>
            </a:r>
          </a:p>
          <a:p>
            <a:pPr marL="800100" lvl="1"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 </a:t>
            </a:r>
          </a:p>
          <a:p>
            <a:pPr marL="342900" indent="-342900" eaLnBrk="0" hangingPunct="0">
              <a:spcBef>
                <a:spcPct val="20000"/>
              </a:spcBef>
              <a:spcAft>
                <a:spcPts val="600"/>
              </a:spcAft>
              <a:buClr>
                <a:srgbClr val="BEC0C2"/>
              </a:buClr>
              <a:buFont typeface="Arial" pitchFamily="34" charset="0"/>
              <a:buChar char="•"/>
              <a:defRPr/>
            </a:pPr>
            <a:endParaRPr lang="en-GB" sz="1600" b="0" i="0" kern="0" dirty="0" smtClean="0">
              <a:solidFill>
                <a:schemeClr val="bg1"/>
              </a:solidFill>
              <a:latin typeface="Calibri" pitchFamily="34" charset="0"/>
            </a:endParaRPr>
          </a:p>
        </p:txBody>
      </p:sp>
      <p:sp>
        <p:nvSpPr>
          <p:cNvPr id="8" name="Content Placeholder 5"/>
          <p:cNvSpPr txBox="1">
            <a:spLocks/>
          </p:cNvSpPr>
          <p:nvPr/>
        </p:nvSpPr>
        <p:spPr bwMode="auto">
          <a:xfrm>
            <a:off x="340611" y="1196707"/>
            <a:ext cx="4071937" cy="4959543"/>
          </a:xfrm>
          <a:prstGeom prst="rect">
            <a:avLst/>
          </a:prstGeom>
          <a:solidFill>
            <a:schemeClr val="bg2">
              <a:lumMod val="60000"/>
              <a:lumOff val="40000"/>
            </a:schemeClr>
          </a:solidFill>
          <a:ln w="9525">
            <a:noFill/>
            <a:miter lim="800000"/>
            <a:headEnd/>
            <a:tailEnd/>
          </a:ln>
        </p:spPr>
        <p:txBody>
          <a:bodyPr/>
          <a:lstStyle/>
          <a:p>
            <a:pPr marL="180975" indent="-180975">
              <a:spcAft>
                <a:spcPts val="600"/>
              </a:spcAft>
            </a:pPr>
            <a:r>
              <a:rPr lang="en-GB" sz="1600" b="0" i="0" dirty="0" smtClean="0">
                <a:solidFill>
                  <a:schemeClr val="bg1"/>
                </a:solidFill>
                <a:latin typeface="Calibri" pitchFamily="34" charset="0"/>
              </a:rPr>
              <a:t>2 tranches: </a:t>
            </a:r>
          </a:p>
          <a:p>
            <a:pPr marL="180975" indent="-180975">
              <a:spcAft>
                <a:spcPts val="600"/>
              </a:spcAft>
              <a:buFont typeface="Wingdings" pitchFamily="2" charset="2"/>
              <a:buChar char="§"/>
            </a:pPr>
            <a:r>
              <a:rPr lang="en-GB" sz="1600" b="0" i="0" dirty="0" smtClean="0">
                <a:solidFill>
                  <a:schemeClr val="bg1"/>
                </a:solidFill>
                <a:latin typeface="Calibri" pitchFamily="34" charset="0"/>
              </a:rPr>
              <a:t>Working age </a:t>
            </a:r>
          </a:p>
          <a:p>
            <a:pPr marL="180975" indent="-180975">
              <a:spcAft>
                <a:spcPts val="600"/>
              </a:spcAft>
              <a:buFont typeface="Wingdings" pitchFamily="2" charset="2"/>
              <a:buChar char="§"/>
            </a:pPr>
            <a:r>
              <a:rPr lang="en-GB" sz="1600" b="0" i="0" dirty="0" smtClean="0">
                <a:solidFill>
                  <a:schemeClr val="bg1"/>
                </a:solidFill>
                <a:latin typeface="Calibri" pitchFamily="34" charset="0"/>
              </a:rPr>
              <a:t>Private and public sector tenancies</a:t>
            </a:r>
          </a:p>
          <a:p>
            <a:pPr marL="180975" indent="-180975">
              <a:spcAft>
                <a:spcPts val="600"/>
              </a:spcAft>
              <a:buFont typeface="Wingdings" pitchFamily="2" charset="2"/>
              <a:buChar char="§"/>
            </a:pPr>
            <a:r>
              <a:rPr lang="en-GB" sz="1600" b="0" i="0" dirty="0" smtClean="0">
                <a:solidFill>
                  <a:schemeClr val="bg1"/>
                </a:solidFill>
                <a:latin typeface="Calibri" pitchFamily="34" charset="0"/>
              </a:rPr>
              <a:t>Temporary homeless tenancies</a:t>
            </a:r>
          </a:p>
          <a:p>
            <a:pPr marL="180975" indent="-180975">
              <a:spcAft>
                <a:spcPts val="600"/>
              </a:spcAft>
              <a:buFont typeface="Wingdings" pitchFamily="2" charset="2"/>
              <a:buChar char="§"/>
            </a:pPr>
            <a:r>
              <a:rPr lang="en-GB" sz="1600" b="0" i="0" dirty="0" smtClean="0">
                <a:solidFill>
                  <a:schemeClr val="bg1"/>
                </a:solidFill>
                <a:latin typeface="Calibri" pitchFamily="34" charset="0"/>
              </a:rPr>
              <a:t>DWP’s decision implemented by LAs</a:t>
            </a:r>
          </a:p>
          <a:p>
            <a:pPr marL="180975" indent="-180975">
              <a:spcAft>
                <a:spcPts val="600"/>
              </a:spcAft>
              <a:buFont typeface="Wingdings" pitchFamily="2" charset="2"/>
              <a:buChar char="§"/>
            </a:pPr>
            <a:r>
              <a:rPr lang="en-GB" sz="1600" b="0" i="0" dirty="0" smtClean="0">
                <a:solidFill>
                  <a:schemeClr val="bg1"/>
                </a:solidFill>
                <a:latin typeface="Calibri" pitchFamily="34" charset="0"/>
              </a:rPr>
              <a:t>Limits amount of out of work benefits in payment to £350/£500.</a:t>
            </a:r>
          </a:p>
          <a:p>
            <a:pPr marL="180975" indent="-180975">
              <a:spcAft>
                <a:spcPts val="600"/>
              </a:spcAft>
              <a:buFont typeface="Wingdings" pitchFamily="2" charset="2"/>
              <a:buChar char="§"/>
            </a:pPr>
            <a:r>
              <a:rPr lang="en-GB" sz="1600" b="0" i="0" dirty="0" smtClean="0">
                <a:solidFill>
                  <a:schemeClr val="bg1"/>
                </a:solidFill>
                <a:latin typeface="Calibri" pitchFamily="34" charset="0"/>
              </a:rPr>
              <a:t>HB reduced to apply the cap until Universal Credit is introduced</a:t>
            </a:r>
          </a:p>
          <a:p>
            <a:pPr marL="180975" indent="-180975">
              <a:spcAft>
                <a:spcPts val="600"/>
              </a:spcAft>
              <a:buFont typeface="Wingdings" pitchFamily="2" charset="2"/>
              <a:buChar char="§"/>
            </a:pPr>
            <a:r>
              <a:rPr lang="en-US" sz="1600" b="0" i="0" dirty="0" smtClean="0">
                <a:solidFill>
                  <a:schemeClr val="bg1"/>
                </a:solidFill>
                <a:latin typeface="Calibri" pitchFamily="34" charset="0"/>
              </a:rPr>
              <a:t>If applying the cap reduces HB to nil, leave £0.50 in payment so that a DHP may be considered. </a:t>
            </a:r>
          </a:p>
          <a:p>
            <a:pPr marL="180975" indent="-180975">
              <a:spcAft>
                <a:spcPts val="600"/>
              </a:spcAft>
              <a:buFont typeface="Wingdings" pitchFamily="2" charset="2"/>
              <a:buChar char="§"/>
            </a:pPr>
            <a:endParaRPr lang="en-US" sz="1600" b="0" i="0" dirty="0" smtClean="0">
              <a:solidFill>
                <a:schemeClr val="bg1"/>
              </a:solidFill>
              <a:latin typeface="Calibri" pitchFamily="34" charset="0"/>
            </a:endParaRPr>
          </a:p>
          <a:p>
            <a:pPr marL="180975" indent="-180975">
              <a:spcAft>
                <a:spcPts val="600"/>
              </a:spcAft>
              <a:buFont typeface="Wingdings" pitchFamily="2" charset="2"/>
              <a:buChar char="§"/>
            </a:pPr>
            <a:r>
              <a:rPr lang="en-GB" sz="1600" b="0" i="0" dirty="0" smtClean="0">
                <a:solidFill>
                  <a:schemeClr val="bg1"/>
                </a:solidFill>
                <a:latin typeface="Calibri" pitchFamily="34" charset="0"/>
              </a:rPr>
              <a:t>Certain exemptions including meeting the qualifying conditions for WTC</a:t>
            </a:r>
          </a:p>
          <a:p>
            <a:pPr marL="180975" indent="-180975">
              <a:spcAft>
                <a:spcPts val="600"/>
              </a:spcAft>
              <a:buFont typeface="Wingdings" pitchFamily="2" charset="2"/>
              <a:buChar char="§"/>
            </a:pPr>
            <a:r>
              <a:rPr lang="en-GB" sz="1600" b="0" i="0" dirty="0" smtClean="0">
                <a:solidFill>
                  <a:schemeClr val="bg1"/>
                </a:solidFill>
                <a:latin typeface="Calibri" pitchFamily="34" charset="0"/>
              </a:rPr>
              <a:t>Grace period of 39 weeks </a:t>
            </a:r>
          </a:p>
          <a:p>
            <a:pPr marL="180975" indent="-180975">
              <a:spcAft>
                <a:spcPts val="600"/>
              </a:spcAft>
              <a:buFont typeface="Wingdings" pitchFamily="2" charset="2"/>
              <a:buChar char="§"/>
            </a:pPr>
            <a:endParaRPr lang="en-GB" sz="1600" b="0" i="0" dirty="0" smtClean="0">
              <a:solidFill>
                <a:schemeClr val="bg1"/>
              </a:solidFill>
              <a:latin typeface="Calibri" pitchFamily="34" charset="0"/>
            </a:endParaRPr>
          </a:p>
          <a:p>
            <a:pPr marL="342900" indent="-342900" eaLnBrk="0" hangingPunct="0">
              <a:spcBef>
                <a:spcPct val="20000"/>
              </a:spcBef>
              <a:spcAft>
                <a:spcPts val="600"/>
              </a:spcAft>
              <a:buClr>
                <a:srgbClr val="BEC0C2"/>
              </a:buClr>
              <a:buFont typeface="Arial" pitchFamily="34" charset="0"/>
              <a:buChar char="•"/>
              <a:defRPr/>
            </a:pPr>
            <a:endParaRPr lang="en-GB" sz="1600" b="0" i="0" kern="0" dirty="0" smtClean="0">
              <a:solidFill>
                <a:schemeClr val="bg1"/>
              </a:solidFill>
              <a:latin typeface="Calibri" pitchFamily="34" charset="0"/>
            </a:endParaRPr>
          </a:p>
          <a:p>
            <a:pPr marL="342900" indent="-342900" eaLnBrk="0" hangingPunct="0">
              <a:spcBef>
                <a:spcPct val="20000"/>
              </a:spcBef>
              <a:spcAft>
                <a:spcPts val="600"/>
              </a:spcAft>
              <a:buClr>
                <a:srgbClr val="BEC0C2"/>
              </a:buClr>
              <a:buFont typeface="Arial" pitchFamily="34" charset="0"/>
              <a:buChar char="•"/>
              <a:defRPr/>
            </a:pPr>
            <a:endParaRPr lang="en-GB" sz="1600" b="0" i="0" kern="0" dirty="0" smtClean="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dirty="0" smtClean="0"/>
              <a:t>LGA ~ The Local Impacts of Welfare Reform (Aug 2013)</a:t>
            </a:r>
          </a:p>
        </p:txBody>
      </p:sp>
      <p:sp>
        <p:nvSpPr>
          <p:cNvPr id="7" name="Content Placeholder 5"/>
          <p:cNvSpPr txBox="1">
            <a:spLocks/>
          </p:cNvSpPr>
          <p:nvPr/>
        </p:nvSpPr>
        <p:spPr bwMode="auto">
          <a:xfrm>
            <a:off x="4643438" y="1214437"/>
            <a:ext cx="4071937" cy="4814223"/>
          </a:xfrm>
          <a:prstGeom prst="rect">
            <a:avLst/>
          </a:prstGeom>
          <a:solidFill>
            <a:schemeClr val="bg2">
              <a:lumMod val="60000"/>
              <a:lumOff val="40000"/>
            </a:schemeClr>
          </a:solidFill>
          <a:ln w="9525">
            <a:noFill/>
            <a:miter lim="800000"/>
            <a:headEnd/>
            <a:tailEnd/>
          </a:ln>
        </p:spPr>
        <p:txBody>
          <a:bodyPr/>
          <a:lstStyle/>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1.71 million households will be affected by HB cuts</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1.18 million of these will be ones where no-one works</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Highest impact in London and coastal towns</a:t>
            </a:r>
          </a:p>
          <a:p>
            <a:pPr marL="542925" lvl="1" indent="-180975"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31.5% of households in Blackpool</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Relatively few are looking for or finding work </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Estimated that 155,000 may find work</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Estimated that 115,000 may move home</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270,000 may therefore mitigate the impact of cuts</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Heavily dependent on local jobs and housing market</a:t>
            </a:r>
          </a:p>
          <a:p>
            <a:pPr marL="800100" lvl="1"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 </a:t>
            </a:r>
          </a:p>
          <a:p>
            <a:pPr marL="342900" indent="-342900" eaLnBrk="0" hangingPunct="0">
              <a:spcBef>
                <a:spcPct val="20000"/>
              </a:spcBef>
              <a:spcAft>
                <a:spcPts val="600"/>
              </a:spcAft>
              <a:buClr>
                <a:srgbClr val="BEC0C2"/>
              </a:buClr>
              <a:buFont typeface="Arial" pitchFamily="34" charset="0"/>
              <a:buChar char="•"/>
              <a:defRPr/>
            </a:pPr>
            <a:endParaRPr lang="en-GB" sz="1600" b="0" i="0" kern="0" dirty="0" smtClean="0">
              <a:solidFill>
                <a:schemeClr val="bg1"/>
              </a:solidFill>
              <a:latin typeface="Calibri" pitchFamily="34" charset="0"/>
            </a:endParaRPr>
          </a:p>
        </p:txBody>
      </p:sp>
      <p:sp>
        <p:nvSpPr>
          <p:cNvPr id="8" name="Content Placeholder 5"/>
          <p:cNvSpPr txBox="1">
            <a:spLocks/>
          </p:cNvSpPr>
          <p:nvPr/>
        </p:nvSpPr>
        <p:spPr bwMode="auto">
          <a:xfrm>
            <a:off x="340611" y="1196708"/>
            <a:ext cx="4071937" cy="4778790"/>
          </a:xfrm>
          <a:prstGeom prst="rect">
            <a:avLst/>
          </a:prstGeom>
          <a:solidFill>
            <a:schemeClr val="bg2">
              <a:lumMod val="60000"/>
              <a:lumOff val="40000"/>
            </a:schemeClr>
          </a:solidFill>
          <a:ln w="9525">
            <a:noFill/>
            <a:miter lim="800000"/>
            <a:headEnd/>
            <a:tailEnd/>
          </a:ln>
        </p:spPr>
        <p:txBody>
          <a:bodyPr/>
          <a:lstStyle/>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Households on benefit will be £31 pw worse off (£1 in £7 of household income)</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Reasonably even spread across LAs (except London) </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Likely to have the largest impact on areas with high levels of Benefits dependence</a:t>
            </a:r>
          </a:p>
          <a:p>
            <a:pPr marL="542925" lvl="1" indent="-180975" eaLnBrk="0" hangingPunct="0">
              <a:spcBef>
                <a:spcPct val="20000"/>
              </a:spcBef>
              <a:spcAft>
                <a:spcPts val="600"/>
              </a:spcAft>
              <a:buClr>
                <a:srgbClr val="BEC0C2"/>
              </a:buClr>
              <a:buFont typeface="Arial" pitchFamily="34" charset="0"/>
              <a:buChar char="•"/>
              <a:defRPr/>
            </a:pPr>
            <a:r>
              <a:rPr lang="en-GB" sz="1400" b="0" i="0" kern="0" dirty="0" smtClean="0">
                <a:solidFill>
                  <a:schemeClr val="bg1"/>
                </a:solidFill>
                <a:latin typeface="Calibri" pitchFamily="34" charset="0"/>
              </a:rPr>
              <a:t>NE, Lancashire, Central NW, Birmingham, the Black Country, parts of London and coastal towns </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59% of cuts fall on working households  </a:t>
            </a:r>
          </a:p>
          <a:p>
            <a:pPr marL="342900" indent="-342900" eaLnBrk="0" hangingPunct="0">
              <a:spcBef>
                <a:spcPct val="20000"/>
              </a:spcBef>
              <a:spcAft>
                <a:spcPts val="600"/>
              </a:spcAft>
              <a:buClr>
                <a:srgbClr val="BEC0C2"/>
              </a:buClr>
              <a:buFont typeface="Arial" pitchFamily="34" charset="0"/>
              <a:buChar char="•"/>
              <a:defRPr/>
            </a:pPr>
            <a:r>
              <a:rPr lang="en-GB" sz="1600" b="0" i="0" kern="0" dirty="0" smtClean="0">
                <a:solidFill>
                  <a:schemeClr val="bg1"/>
                </a:solidFill>
                <a:latin typeface="Calibri" pitchFamily="34" charset="0"/>
              </a:rPr>
              <a:t>Impact can be mitigated by moving or finding work (but this is dependent on jobs and houses)   </a:t>
            </a:r>
            <a:endParaRPr lang="en-GB" i="0" kern="0" dirty="0" smtClean="0">
              <a:solidFill>
                <a:schemeClr val="bg1"/>
              </a:solidFill>
              <a:latin typeface="Calibri" pitchFamily="34" charset="0"/>
            </a:endParaRPr>
          </a:p>
          <a:p>
            <a:pPr marL="342900" indent="-342900" eaLnBrk="0" hangingPunct="0">
              <a:spcBef>
                <a:spcPct val="20000"/>
              </a:spcBef>
              <a:spcAft>
                <a:spcPts val="600"/>
              </a:spcAft>
              <a:buClr>
                <a:srgbClr val="BEC0C2"/>
              </a:buClr>
              <a:buFont typeface="Arial" pitchFamily="34" charset="0"/>
              <a:buChar char="•"/>
              <a:defRPr/>
            </a:pPr>
            <a:endParaRPr lang="en-GB" sz="1600" b="0" i="0" kern="0" dirty="0" smtClean="0">
              <a:solidFill>
                <a:schemeClr val="bg1"/>
              </a:solidFill>
              <a:latin typeface="Calibri" pitchFamily="34" charset="0"/>
            </a:endParaRPr>
          </a:p>
          <a:p>
            <a:pPr marL="342900" indent="-342900" eaLnBrk="0" hangingPunct="0">
              <a:spcBef>
                <a:spcPct val="20000"/>
              </a:spcBef>
              <a:spcAft>
                <a:spcPts val="600"/>
              </a:spcAft>
              <a:buClr>
                <a:srgbClr val="BEC0C2"/>
              </a:buClr>
              <a:buFont typeface="Arial" pitchFamily="34" charset="0"/>
              <a:buChar char="•"/>
              <a:defRPr/>
            </a:pPr>
            <a:endParaRPr lang="en-GB" sz="1600" b="0" i="0" kern="0" dirty="0" smtClean="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dirty="0" smtClean="0"/>
              <a:t>LGA ~ impact of HB reforms </a:t>
            </a:r>
          </a:p>
        </p:txBody>
      </p:sp>
      <p:graphicFrame>
        <p:nvGraphicFramePr>
          <p:cNvPr id="6" name="Table 5"/>
          <p:cNvGraphicFramePr>
            <a:graphicFrameLocks noGrp="1"/>
          </p:cNvGraphicFramePr>
          <p:nvPr/>
        </p:nvGraphicFramePr>
        <p:xfrm>
          <a:off x="460743" y="1226879"/>
          <a:ext cx="3856075" cy="2996454"/>
        </p:xfrm>
        <a:graphic>
          <a:graphicData uri="http://schemas.openxmlformats.org/drawingml/2006/table">
            <a:tbl>
              <a:tblPr firstRow="1" bandRow="1">
                <a:tableStyleId>{5C22544A-7EE6-4342-B048-85BDC9FD1C3A}</a:tableStyleId>
              </a:tblPr>
              <a:tblGrid>
                <a:gridCol w="2479174"/>
                <a:gridCol w="1376901"/>
              </a:tblGrid>
              <a:tr h="354042">
                <a:tc gridSpan="2">
                  <a:txBody>
                    <a:bodyPr/>
                    <a:lstStyle/>
                    <a:p>
                      <a:r>
                        <a:rPr lang="en-GB" sz="1400" dirty="0" smtClean="0"/>
                        <a:t>LHA changes</a:t>
                      </a:r>
                      <a:endParaRPr lang="en-GB" sz="1400" dirty="0"/>
                    </a:p>
                  </a:txBody>
                  <a:tcPr>
                    <a:solidFill>
                      <a:schemeClr val="bg1">
                        <a:lumMod val="65000"/>
                      </a:schemeClr>
                    </a:solidFill>
                  </a:tcPr>
                </a:tc>
                <a:tc hMerge="1">
                  <a:txBody>
                    <a:bodyPr/>
                    <a:lstStyle/>
                    <a:p>
                      <a:endParaRPr lang="en-GB" dirty="0"/>
                    </a:p>
                  </a:txBody>
                  <a:tcPr/>
                </a:tc>
              </a:tr>
              <a:tr h="354042">
                <a:tc>
                  <a:txBody>
                    <a:bodyPr/>
                    <a:lstStyle/>
                    <a:p>
                      <a:r>
                        <a:rPr lang="en-GB" sz="1400" dirty="0" smtClean="0"/>
                        <a:t>Restriction to 30</a:t>
                      </a:r>
                      <a:r>
                        <a:rPr lang="en-GB" sz="1400" baseline="30000" dirty="0" smtClean="0"/>
                        <a:t>th</a:t>
                      </a:r>
                      <a:r>
                        <a:rPr lang="en-GB" sz="1400" dirty="0" smtClean="0"/>
                        <a:t> percentile</a:t>
                      </a:r>
                      <a:endParaRPr lang="en-GB" sz="1400" dirty="0"/>
                    </a:p>
                  </a:txBody>
                  <a:tcPr>
                    <a:solidFill>
                      <a:schemeClr val="bg1">
                        <a:lumMod val="85000"/>
                      </a:schemeClr>
                    </a:solidFill>
                  </a:tcPr>
                </a:tc>
                <a:tc>
                  <a:txBody>
                    <a:bodyPr/>
                    <a:lstStyle/>
                    <a:p>
                      <a:r>
                        <a:rPr lang="en-GB" sz="1400" dirty="0" smtClean="0"/>
                        <a:t>April ’11</a:t>
                      </a:r>
                      <a:endParaRPr lang="en-GB" sz="1400" dirty="0"/>
                    </a:p>
                  </a:txBody>
                  <a:tcPr>
                    <a:solidFill>
                      <a:schemeClr val="bg1">
                        <a:lumMod val="85000"/>
                      </a:schemeClr>
                    </a:solidFill>
                  </a:tcPr>
                </a:tc>
              </a:tr>
              <a:tr h="354042">
                <a:tc>
                  <a:txBody>
                    <a:bodyPr/>
                    <a:lstStyle/>
                    <a:p>
                      <a:r>
                        <a:rPr lang="en-GB" sz="1400" dirty="0" smtClean="0"/>
                        <a:t>LHA cap </a:t>
                      </a:r>
                      <a:endParaRPr lang="en-GB" sz="1400" dirty="0"/>
                    </a:p>
                  </a:txBody>
                  <a:tcPr>
                    <a:solidFill>
                      <a:schemeClr val="bg1">
                        <a:lumMod val="75000"/>
                      </a:schemeClr>
                    </a:solidFill>
                  </a:tcPr>
                </a:tc>
                <a:tc>
                  <a:txBody>
                    <a:bodyPr/>
                    <a:lstStyle/>
                    <a:p>
                      <a:r>
                        <a:rPr lang="en-GB" sz="1400" dirty="0" smtClean="0"/>
                        <a:t>April ’11</a:t>
                      </a:r>
                      <a:endParaRPr lang="en-GB" sz="1400" dirty="0"/>
                    </a:p>
                  </a:txBody>
                  <a:tcPr>
                    <a:solidFill>
                      <a:schemeClr val="bg1">
                        <a:lumMod val="75000"/>
                      </a:schemeClr>
                    </a:solidFill>
                  </a:tcPr>
                </a:tc>
              </a:tr>
              <a:tr h="354042">
                <a:tc>
                  <a:txBody>
                    <a:bodyPr/>
                    <a:lstStyle/>
                    <a:p>
                      <a:r>
                        <a:rPr lang="en-GB" sz="1400" dirty="0" smtClean="0"/>
                        <a:t>Shared Room Rate for &lt;35s</a:t>
                      </a:r>
                      <a:endParaRPr lang="en-GB" sz="1400" dirty="0"/>
                    </a:p>
                  </a:txBody>
                  <a:tcPr>
                    <a:solidFill>
                      <a:schemeClr val="bg1">
                        <a:lumMod val="85000"/>
                      </a:schemeClr>
                    </a:solidFill>
                  </a:tcPr>
                </a:tc>
                <a:tc>
                  <a:txBody>
                    <a:bodyPr/>
                    <a:lstStyle/>
                    <a:p>
                      <a:r>
                        <a:rPr lang="en-GB" sz="1400" dirty="0" smtClean="0"/>
                        <a:t>Jan ’12</a:t>
                      </a:r>
                      <a:endParaRPr lang="en-GB" sz="1400" dirty="0"/>
                    </a:p>
                  </a:txBody>
                  <a:tcPr>
                    <a:solidFill>
                      <a:schemeClr val="bg1">
                        <a:lumMod val="85000"/>
                      </a:schemeClr>
                    </a:solidFill>
                  </a:tcPr>
                </a:tc>
              </a:tr>
              <a:tr h="494689">
                <a:tc>
                  <a:txBody>
                    <a:bodyPr/>
                    <a:lstStyle/>
                    <a:p>
                      <a:r>
                        <a:rPr lang="en-GB" sz="1400" dirty="0" smtClean="0"/>
                        <a:t>Uprating limited to RPI (and thereafter to 1%)</a:t>
                      </a:r>
                      <a:endParaRPr lang="en-GB" sz="1400" dirty="0"/>
                    </a:p>
                  </a:txBody>
                  <a:tcPr>
                    <a:solidFill>
                      <a:schemeClr val="bg1">
                        <a:lumMod val="75000"/>
                      </a:schemeClr>
                    </a:solidFill>
                  </a:tcPr>
                </a:tc>
                <a:tc>
                  <a:txBody>
                    <a:bodyPr/>
                    <a:lstStyle/>
                    <a:p>
                      <a:r>
                        <a:rPr lang="en-GB" sz="1400" dirty="0" smtClean="0"/>
                        <a:t>Apr ’13</a:t>
                      </a:r>
                      <a:endParaRPr lang="en-GB" sz="1400" dirty="0"/>
                    </a:p>
                  </a:txBody>
                  <a:tcPr>
                    <a:solidFill>
                      <a:schemeClr val="bg1">
                        <a:lumMod val="75000"/>
                      </a:schemeClr>
                    </a:solidFill>
                  </a:tcPr>
                </a:tc>
              </a:tr>
              <a:tr h="354042">
                <a:tc>
                  <a:txBody>
                    <a:bodyPr/>
                    <a:lstStyle/>
                    <a:p>
                      <a:r>
                        <a:rPr lang="en-GB" sz="1400" b="1" dirty="0" smtClean="0"/>
                        <a:t>Saving </a:t>
                      </a:r>
                      <a:endParaRPr lang="en-GB" sz="1400" b="1" dirty="0"/>
                    </a:p>
                  </a:txBody>
                  <a:tcPr>
                    <a:solidFill>
                      <a:schemeClr val="bg1">
                        <a:lumMod val="85000"/>
                      </a:schemeClr>
                    </a:solidFill>
                  </a:tcPr>
                </a:tc>
                <a:tc>
                  <a:txBody>
                    <a:bodyPr/>
                    <a:lstStyle/>
                    <a:p>
                      <a:r>
                        <a:rPr lang="en-GB" sz="1400" b="1" dirty="0" smtClean="0"/>
                        <a:t>£1.51 billion </a:t>
                      </a:r>
                      <a:endParaRPr lang="en-GB" sz="1400" b="1" dirty="0"/>
                    </a:p>
                  </a:txBody>
                  <a:tcPr>
                    <a:solidFill>
                      <a:schemeClr val="bg1">
                        <a:lumMod val="85000"/>
                      </a:schemeClr>
                    </a:solidFill>
                  </a:tcPr>
                </a:tc>
              </a:tr>
              <a:tr h="354042">
                <a:tc>
                  <a:txBody>
                    <a:bodyPr/>
                    <a:lstStyle/>
                    <a:p>
                      <a:r>
                        <a:rPr lang="en-GB" sz="1400" b="1" dirty="0" smtClean="0"/>
                        <a:t>Affecting </a:t>
                      </a:r>
                      <a:endParaRPr lang="en-GB" sz="1400" b="1" dirty="0"/>
                    </a:p>
                  </a:txBody>
                  <a:tcPr>
                    <a:solidFill>
                      <a:schemeClr val="bg1">
                        <a:lumMod val="75000"/>
                      </a:schemeClr>
                    </a:solidFill>
                  </a:tcPr>
                </a:tc>
                <a:tc>
                  <a:txBody>
                    <a:bodyPr/>
                    <a:lstStyle/>
                    <a:p>
                      <a:r>
                        <a:rPr lang="en-GB" sz="1400" b="1" dirty="0" smtClean="0"/>
                        <a:t>1.15 million </a:t>
                      </a:r>
                      <a:endParaRPr lang="en-GB" sz="1400" b="1" dirty="0"/>
                    </a:p>
                  </a:txBody>
                  <a:tcPr>
                    <a:solidFill>
                      <a:schemeClr val="bg1">
                        <a:lumMod val="75000"/>
                      </a:schemeClr>
                    </a:solidFill>
                  </a:tcPr>
                </a:tc>
              </a:tr>
              <a:tr h="354042">
                <a:tc>
                  <a:txBody>
                    <a:bodyPr/>
                    <a:lstStyle/>
                    <a:p>
                      <a:r>
                        <a:rPr lang="en-GB" sz="1400" b="1" dirty="0" smtClean="0"/>
                        <a:t>Average</a:t>
                      </a:r>
                      <a:endParaRPr lang="en-GB" sz="1400" b="1" dirty="0"/>
                    </a:p>
                  </a:txBody>
                  <a:tcPr>
                    <a:solidFill>
                      <a:schemeClr val="bg1">
                        <a:lumMod val="85000"/>
                      </a:schemeClr>
                    </a:solidFill>
                  </a:tcPr>
                </a:tc>
                <a:tc>
                  <a:txBody>
                    <a:bodyPr/>
                    <a:lstStyle/>
                    <a:p>
                      <a:r>
                        <a:rPr lang="en-GB" sz="1400" b="1" dirty="0" smtClean="0"/>
                        <a:t>£25 pw</a:t>
                      </a:r>
                      <a:endParaRPr lang="en-GB" sz="1400" b="1" dirty="0"/>
                    </a:p>
                  </a:txBody>
                  <a:tcPr>
                    <a:solidFill>
                      <a:schemeClr val="bg1">
                        <a:lumMod val="85000"/>
                      </a:schemeClr>
                    </a:solidFill>
                  </a:tcPr>
                </a:tc>
              </a:tr>
            </a:tbl>
          </a:graphicData>
        </a:graphic>
      </p:graphicFrame>
      <p:graphicFrame>
        <p:nvGraphicFramePr>
          <p:cNvPr id="9" name="Table 8"/>
          <p:cNvGraphicFramePr>
            <a:graphicFrameLocks noGrp="1"/>
          </p:cNvGraphicFramePr>
          <p:nvPr/>
        </p:nvGraphicFramePr>
        <p:xfrm>
          <a:off x="4816549" y="1230417"/>
          <a:ext cx="3873981" cy="1483360"/>
        </p:xfrm>
        <a:graphic>
          <a:graphicData uri="http://schemas.openxmlformats.org/drawingml/2006/table">
            <a:tbl>
              <a:tblPr firstRow="1" bandRow="1">
                <a:tableStyleId>{5C22544A-7EE6-4342-B048-85BDC9FD1C3A}</a:tableStyleId>
              </a:tblPr>
              <a:tblGrid>
                <a:gridCol w="2490686"/>
                <a:gridCol w="1383295"/>
              </a:tblGrid>
              <a:tr h="370840">
                <a:tc gridSpan="2">
                  <a:txBody>
                    <a:bodyPr/>
                    <a:lstStyle/>
                    <a:p>
                      <a:r>
                        <a:rPr lang="en-GB" sz="1400" dirty="0" smtClean="0"/>
                        <a:t>Benefits cap </a:t>
                      </a:r>
                      <a:endParaRPr lang="en-GB" sz="1400" dirty="0"/>
                    </a:p>
                  </a:txBody>
                  <a:tcPr>
                    <a:solidFill>
                      <a:schemeClr val="bg1">
                        <a:lumMod val="65000"/>
                      </a:schemeClr>
                    </a:solidFill>
                  </a:tcPr>
                </a:tc>
                <a:tc hMerge="1">
                  <a:txBody>
                    <a:bodyPr/>
                    <a:lstStyle/>
                    <a:p>
                      <a:endParaRPr lang="en-GB" dirty="0"/>
                    </a:p>
                  </a:txBody>
                  <a:tcPr/>
                </a:tc>
              </a:tr>
              <a:tr h="370840">
                <a:tc>
                  <a:txBody>
                    <a:bodyPr/>
                    <a:lstStyle/>
                    <a:p>
                      <a:r>
                        <a:rPr lang="en-GB" sz="1400" dirty="0" smtClean="0"/>
                        <a:t>Cap to £500/£250</a:t>
                      </a:r>
                      <a:endParaRPr lang="en-GB" sz="1400" dirty="0"/>
                    </a:p>
                  </a:txBody>
                  <a:tcPr>
                    <a:solidFill>
                      <a:schemeClr val="bg1">
                        <a:lumMod val="85000"/>
                      </a:schemeClr>
                    </a:solidFill>
                  </a:tcPr>
                </a:tc>
                <a:tc>
                  <a:txBody>
                    <a:bodyPr/>
                    <a:lstStyle/>
                    <a:p>
                      <a:r>
                        <a:rPr lang="en-GB" sz="1400" dirty="0" smtClean="0"/>
                        <a:t>By Sept ‘13</a:t>
                      </a:r>
                      <a:endParaRPr lang="en-GB" sz="1400" dirty="0"/>
                    </a:p>
                  </a:txBody>
                  <a:tcPr>
                    <a:solidFill>
                      <a:schemeClr val="bg1">
                        <a:lumMod val="85000"/>
                      </a:schemeClr>
                    </a:solidFill>
                  </a:tcPr>
                </a:tc>
              </a:tr>
              <a:tr h="370840">
                <a:tc>
                  <a:txBody>
                    <a:bodyPr/>
                    <a:lstStyle/>
                    <a:p>
                      <a:r>
                        <a:rPr lang="en-GB" sz="1400" b="1" dirty="0" smtClean="0"/>
                        <a:t>Affecting </a:t>
                      </a:r>
                      <a:endParaRPr lang="en-GB" sz="1400" b="1" dirty="0"/>
                    </a:p>
                  </a:txBody>
                  <a:tcPr>
                    <a:solidFill>
                      <a:schemeClr val="bg1">
                        <a:lumMod val="75000"/>
                      </a:schemeClr>
                    </a:solidFill>
                  </a:tcPr>
                </a:tc>
                <a:tc>
                  <a:txBody>
                    <a:bodyPr/>
                    <a:lstStyle/>
                    <a:p>
                      <a:r>
                        <a:rPr lang="en-GB" sz="1400" b="1" dirty="0" smtClean="0"/>
                        <a:t>50,000</a:t>
                      </a:r>
                      <a:endParaRPr lang="en-GB" sz="1400" b="1" dirty="0"/>
                    </a:p>
                  </a:txBody>
                  <a:tcPr>
                    <a:solidFill>
                      <a:schemeClr val="bg1">
                        <a:lumMod val="75000"/>
                      </a:schemeClr>
                    </a:solidFill>
                  </a:tcPr>
                </a:tc>
              </a:tr>
              <a:tr h="370840">
                <a:tc>
                  <a:txBody>
                    <a:bodyPr/>
                    <a:lstStyle/>
                    <a:p>
                      <a:r>
                        <a:rPr lang="en-GB" sz="1400" b="1" dirty="0" smtClean="0"/>
                        <a:t>Average</a:t>
                      </a:r>
                      <a:endParaRPr lang="en-GB" sz="1400" b="1" dirty="0"/>
                    </a:p>
                  </a:txBody>
                  <a:tcPr>
                    <a:solidFill>
                      <a:schemeClr val="bg1">
                        <a:lumMod val="85000"/>
                      </a:schemeClr>
                    </a:solidFill>
                  </a:tcPr>
                </a:tc>
                <a:tc>
                  <a:txBody>
                    <a:bodyPr/>
                    <a:lstStyle/>
                    <a:p>
                      <a:r>
                        <a:rPr lang="en-GB" sz="1400" b="1" dirty="0" smtClean="0"/>
                        <a:t>£64 pw</a:t>
                      </a:r>
                      <a:endParaRPr lang="en-GB" sz="1400" b="1" dirty="0"/>
                    </a:p>
                  </a:txBody>
                  <a:tcPr>
                    <a:solidFill>
                      <a:schemeClr val="bg1">
                        <a:lumMod val="85000"/>
                      </a:schemeClr>
                    </a:solidFill>
                  </a:tcPr>
                </a:tc>
              </a:tr>
            </a:tbl>
          </a:graphicData>
        </a:graphic>
      </p:graphicFrame>
      <p:graphicFrame>
        <p:nvGraphicFramePr>
          <p:cNvPr id="10" name="Table 9"/>
          <p:cNvGraphicFramePr>
            <a:graphicFrameLocks noGrp="1"/>
          </p:cNvGraphicFramePr>
          <p:nvPr/>
        </p:nvGraphicFramePr>
        <p:xfrm>
          <a:off x="4816550" y="2896253"/>
          <a:ext cx="3880884" cy="731520"/>
        </p:xfrm>
        <a:graphic>
          <a:graphicData uri="http://schemas.openxmlformats.org/drawingml/2006/table">
            <a:tbl>
              <a:tblPr firstRow="1" bandRow="1">
                <a:tableStyleId>{5C22544A-7EE6-4342-B048-85BDC9FD1C3A}</a:tableStyleId>
              </a:tblPr>
              <a:tblGrid>
                <a:gridCol w="3880884"/>
              </a:tblGrid>
              <a:tr h="370840">
                <a:tc>
                  <a:txBody>
                    <a:bodyPr/>
                    <a:lstStyle/>
                    <a:p>
                      <a:r>
                        <a:rPr lang="en-GB" sz="1400" dirty="0" smtClean="0">
                          <a:latin typeface="Calibri" pitchFamily="34" charset="0"/>
                        </a:rPr>
                        <a:t>Affects:</a:t>
                      </a:r>
                    </a:p>
                    <a:p>
                      <a:pPr marL="180975" indent="-180975">
                        <a:buFont typeface="Arial" pitchFamily="34" charset="0"/>
                        <a:buChar char="•"/>
                      </a:pPr>
                      <a:r>
                        <a:rPr lang="en-GB" sz="1400" b="0" dirty="0" smtClean="0">
                          <a:latin typeface="Calibri" pitchFamily="34" charset="0"/>
                        </a:rPr>
                        <a:t>All couples with 4+ children and 4+ bedrooms </a:t>
                      </a:r>
                    </a:p>
                    <a:p>
                      <a:pPr marL="180975" indent="-180975">
                        <a:buFont typeface="Arial" pitchFamily="34" charset="0"/>
                        <a:buChar char="•"/>
                      </a:pPr>
                      <a:r>
                        <a:rPr lang="en-GB" sz="1400" b="0" dirty="0" smtClean="0">
                          <a:latin typeface="Calibri" pitchFamily="34" charset="0"/>
                        </a:rPr>
                        <a:t>All single parents with 5+ children</a:t>
                      </a:r>
                      <a:endParaRPr lang="en-GB" sz="1400" b="0" dirty="0">
                        <a:latin typeface="Calibri" pitchFamily="34" charset="0"/>
                      </a:endParaRPr>
                    </a:p>
                  </a:txBody>
                  <a:tcPr>
                    <a:solidFill>
                      <a:schemeClr val="accent2">
                        <a:lumMod val="40000"/>
                        <a:lumOff val="60000"/>
                      </a:schemeClr>
                    </a:solidFill>
                  </a:tcPr>
                </a:tc>
              </a:tr>
            </a:tbl>
          </a:graphicData>
        </a:graphic>
      </p:graphicFrame>
      <p:graphicFrame>
        <p:nvGraphicFramePr>
          <p:cNvPr id="11" name="Table 10"/>
          <p:cNvGraphicFramePr>
            <a:graphicFrameLocks noGrp="1"/>
          </p:cNvGraphicFramePr>
          <p:nvPr/>
        </p:nvGraphicFramePr>
        <p:xfrm>
          <a:off x="460557" y="4359342"/>
          <a:ext cx="3873981" cy="1695420"/>
        </p:xfrm>
        <a:graphic>
          <a:graphicData uri="http://schemas.openxmlformats.org/drawingml/2006/table">
            <a:tbl>
              <a:tblPr firstRow="1" bandRow="1">
                <a:tableStyleId>{5C22544A-7EE6-4342-B048-85BDC9FD1C3A}</a:tableStyleId>
              </a:tblPr>
              <a:tblGrid>
                <a:gridCol w="2490686"/>
                <a:gridCol w="1383295"/>
              </a:tblGrid>
              <a:tr h="339084">
                <a:tc gridSpan="2">
                  <a:txBody>
                    <a:bodyPr/>
                    <a:lstStyle/>
                    <a:p>
                      <a:r>
                        <a:rPr lang="en-GB" sz="1400" dirty="0" smtClean="0"/>
                        <a:t>Bedroom tax</a:t>
                      </a:r>
                      <a:endParaRPr lang="en-GB" sz="1400" dirty="0"/>
                    </a:p>
                  </a:txBody>
                  <a:tcPr>
                    <a:solidFill>
                      <a:schemeClr val="bg1">
                        <a:lumMod val="65000"/>
                      </a:schemeClr>
                    </a:solidFill>
                  </a:tcPr>
                </a:tc>
                <a:tc hMerge="1">
                  <a:txBody>
                    <a:bodyPr/>
                    <a:lstStyle/>
                    <a:p>
                      <a:endParaRPr lang="en-GB" dirty="0"/>
                    </a:p>
                  </a:txBody>
                  <a:tcPr/>
                </a:tc>
              </a:tr>
              <a:tr h="339084">
                <a:tc>
                  <a:txBody>
                    <a:bodyPr/>
                    <a:lstStyle/>
                    <a:p>
                      <a:r>
                        <a:rPr lang="en-GB" sz="1400" dirty="0" smtClean="0"/>
                        <a:t>14% or 25% for WA</a:t>
                      </a:r>
                      <a:endParaRPr lang="en-GB" sz="1400" dirty="0"/>
                    </a:p>
                  </a:txBody>
                  <a:tcPr>
                    <a:solidFill>
                      <a:schemeClr val="bg1">
                        <a:lumMod val="85000"/>
                      </a:schemeClr>
                    </a:solidFill>
                  </a:tcPr>
                </a:tc>
                <a:tc>
                  <a:txBody>
                    <a:bodyPr/>
                    <a:lstStyle/>
                    <a:p>
                      <a:r>
                        <a:rPr lang="en-GB" sz="1400" dirty="0" smtClean="0"/>
                        <a:t>Apr ‘13</a:t>
                      </a:r>
                      <a:endParaRPr lang="en-GB" sz="1400" dirty="0"/>
                    </a:p>
                  </a:txBody>
                  <a:tcPr>
                    <a:solidFill>
                      <a:schemeClr val="bg1">
                        <a:lumMod val="85000"/>
                      </a:schemeClr>
                    </a:solidFill>
                  </a:tcPr>
                </a:tc>
              </a:tr>
              <a:tr h="339084">
                <a:tc>
                  <a:txBody>
                    <a:bodyPr/>
                    <a:lstStyle/>
                    <a:p>
                      <a:r>
                        <a:rPr lang="en-GB" sz="1400" b="1" dirty="0" smtClean="0"/>
                        <a:t>Saving </a:t>
                      </a:r>
                      <a:endParaRPr lang="en-GB" sz="1400" b="1" dirty="0"/>
                    </a:p>
                  </a:txBody>
                  <a:tcPr>
                    <a:solidFill>
                      <a:schemeClr val="bg1">
                        <a:lumMod val="75000"/>
                      </a:schemeClr>
                    </a:solidFill>
                  </a:tcPr>
                </a:tc>
                <a:tc>
                  <a:txBody>
                    <a:bodyPr/>
                    <a:lstStyle/>
                    <a:p>
                      <a:r>
                        <a:rPr lang="en-GB" sz="1400" b="1" dirty="0" smtClean="0"/>
                        <a:t>£395 million  </a:t>
                      </a:r>
                      <a:endParaRPr lang="en-GB" sz="1400" b="1" dirty="0"/>
                    </a:p>
                  </a:txBody>
                  <a:tcPr>
                    <a:solidFill>
                      <a:schemeClr val="bg1">
                        <a:lumMod val="75000"/>
                      </a:schemeClr>
                    </a:solidFill>
                  </a:tcPr>
                </a:tc>
              </a:tr>
              <a:tr h="339084">
                <a:tc>
                  <a:txBody>
                    <a:bodyPr/>
                    <a:lstStyle/>
                    <a:p>
                      <a:r>
                        <a:rPr lang="en-GB" sz="1400" b="1" dirty="0" smtClean="0"/>
                        <a:t>Affecting </a:t>
                      </a:r>
                      <a:endParaRPr lang="en-GB" sz="1400" b="1" dirty="0"/>
                    </a:p>
                  </a:txBody>
                  <a:tcPr>
                    <a:solidFill>
                      <a:schemeClr val="bg1">
                        <a:lumMod val="85000"/>
                      </a:schemeClr>
                    </a:solidFill>
                  </a:tcPr>
                </a:tc>
                <a:tc>
                  <a:txBody>
                    <a:bodyPr/>
                    <a:lstStyle/>
                    <a:p>
                      <a:r>
                        <a:rPr lang="en-GB" sz="1400" b="1" dirty="0" smtClean="0"/>
                        <a:t>540,000</a:t>
                      </a:r>
                      <a:endParaRPr lang="en-GB" sz="1400" b="1" dirty="0"/>
                    </a:p>
                  </a:txBody>
                  <a:tcPr>
                    <a:solidFill>
                      <a:schemeClr val="bg1">
                        <a:lumMod val="85000"/>
                      </a:schemeClr>
                    </a:solidFill>
                  </a:tcPr>
                </a:tc>
              </a:tr>
              <a:tr h="339084">
                <a:tc>
                  <a:txBody>
                    <a:bodyPr/>
                    <a:lstStyle/>
                    <a:p>
                      <a:r>
                        <a:rPr lang="en-GB" sz="1400" b="1" dirty="0" smtClean="0"/>
                        <a:t>Average</a:t>
                      </a:r>
                      <a:endParaRPr lang="en-GB" sz="1400" b="1" dirty="0"/>
                    </a:p>
                  </a:txBody>
                  <a:tcPr>
                    <a:solidFill>
                      <a:schemeClr val="bg1">
                        <a:lumMod val="75000"/>
                      </a:schemeClr>
                    </a:solidFill>
                  </a:tcPr>
                </a:tc>
                <a:tc>
                  <a:txBody>
                    <a:bodyPr/>
                    <a:lstStyle/>
                    <a:p>
                      <a:r>
                        <a:rPr lang="en-GB" sz="1400" b="1" dirty="0" smtClean="0"/>
                        <a:t>£14 pw</a:t>
                      </a:r>
                      <a:endParaRPr lang="en-GB" sz="1400" b="1" dirty="0"/>
                    </a:p>
                  </a:txBody>
                  <a:tcPr>
                    <a:solidFill>
                      <a:schemeClr val="bg1">
                        <a:lumMod val="75000"/>
                      </a:schemeClr>
                    </a:solidFill>
                  </a:tcPr>
                </a:tc>
              </a:tr>
            </a:tbl>
          </a:graphicData>
        </a:graphic>
      </p:graphicFrame>
      <p:graphicFrame>
        <p:nvGraphicFramePr>
          <p:cNvPr id="12" name="Table 11"/>
          <p:cNvGraphicFramePr>
            <a:graphicFrameLocks noGrp="1"/>
          </p:cNvGraphicFramePr>
          <p:nvPr/>
        </p:nvGraphicFramePr>
        <p:xfrm>
          <a:off x="4844890" y="4352218"/>
          <a:ext cx="3873981" cy="1676442"/>
        </p:xfrm>
        <a:graphic>
          <a:graphicData uri="http://schemas.openxmlformats.org/drawingml/2006/table">
            <a:tbl>
              <a:tblPr firstRow="1" bandRow="1">
                <a:tableStyleId>{5C22544A-7EE6-4342-B048-85BDC9FD1C3A}</a:tableStyleId>
              </a:tblPr>
              <a:tblGrid>
                <a:gridCol w="2490686"/>
                <a:gridCol w="1383295"/>
              </a:tblGrid>
              <a:tr h="558814">
                <a:tc gridSpan="2">
                  <a:txBody>
                    <a:bodyPr/>
                    <a:lstStyle/>
                    <a:p>
                      <a:r>
                        <a:rPr lang="en-GB" sz="1400" dirty="0" smtClean="0"/>
                        <a:t>Overall </a:t>
                      </a:r>
                      <a:endParaRPr lang="en-GB" sz="1400" dirty="0"/>
                    </a:p>
                  </a:txBody>
                  <a:tcPr>
                    <a:solidFill>
                      <a:schemeClr val="bg1">
                        <a:lumMod val="65000"/>
                      </a:schemeClr>
                    </a:solidFill>
                  </a:tcPr>
                </a:tc>
                <a:tc hMerge="1">
                  <a:txBody>
                    <a:bodyPr/>
                    <a:lstStyle/>
                    <a:p>
                      <a:endParaRPr lang="en-GB" dirty="0"/>
                    </a:p>
                  </a:txBody>
                  <a:tcPr/>
                </a:tc>
              </a:tr>
              <a:tr h="558814">
                <a:tc>
                  <a:txBody>
                    <a:bodyPr/>
                    <a:lstStyle/>
                    <a:p>
                      <a:r>
                        <a:rPr lang="en-GB" sz="1400" b="1" dirty="0" smtClean="0"/>
                        <a:t>Affecting </a:t>
                      </a:r>
                      <a:endParaRPr lang="en-GB" sz="1400" b="1" dirty="0"/>
                    </a:p>
                  </a:txBody>
                  <a:tcPr>
                    <a:solidFill>
                      <a:schemeClr val="bg1">
                        <a:lumMod val="85000"/>
                      </a:schemeClr>
                    </a:solidFill>
                  </a:tcPr>
                </a:tc>
                <a:tc>
                  <a:txBody>
                    <a:bodyPr/>
                    <a:lstStyle/>
                    <a:p>
                      <a:r>
                        <a:rPr lang="en-GB" sz="1400" b="1" dirty="0" smtClean="0"/>
                        <a:t>1.71 million</a:t>
                      </a:r>
                      <a:endParaRPr lang="en-GB" sz="1400" b="1" dirty="0"/>
                    </a:p>
                  </a:txBody>
                  <a:tcPr>
                    <a:solidFill>
                      <a:schemeClr val="bg1">
                        <a:lumMod val="85000"/>
                      </a:schemeClr>
                    </a:solidFill>
                  </a:tcPr>
                </a:tc>
              </a:tr>
              <a:tr h="558814">
                <a:tc>
                  <a:txBody>
                    <a:bodyPr/>
                    <a:lstStyle/>
                    <a:p>
                      <a:r>
                        <a:rPr lang="en-GB" sz="1400" b="1" dirty="0" smtClean="0"/>
                        <a:t>Average</a:t>
                      </a:r>
                      <a:endParaRPr lang="en-GB" sz="1400" b="1" dirty="0"/>
                    </a:p>
                  </a:txBody>
                  <a:tcPr>
                    <a:solidFill>
                      <a:schemeClr val="bg1">
                        <a:lumMod val="75000"/>
                      </a:schemeClr>
                    </a:solidFill>
                  </a:tcPr>
                </a:tc>
                <a:tc>
                  <a:txBody>
                    <a:bodyPr/>
                    <a:lstStyle/>
                    <a:p>
                      <a:r>
                        <a:rPr lang="en-GB" sz="1400" b="1" dirty="0" smtClean="0"/>
                        <a:t>£23 pw</a:t>
                      </a:r>
                      <a:endParaRPr lang="en-GB" sz="1400" b="1" dirty="0"/>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000000"/>
      </a:dk1>
      <a:lt1>
        <a:srgbClr val="FFFFFF"/>
      </a:lt1>
      <a:dk2>
        <a:srgbClr val="000000"/>
      </a:dk2>
      <a:lt2>
        <a:srgbClr val="808080"/>
      </a:lt2>
      <a:accent1>
        <a:srgbClr val="FF6100"/>
      </a:accent1>
      <a:accent2>
        <a:srgbClr val="004E73"/>
      </a:accent2>
      <a:accent3>
        <a:srgbClr val="FFFFFF"/>
      </a:accent3>
      <a:accent4>
        <a:srgbClr val="000000"/>
      </a:accent4>
      <a:accent5>
        <a:srgbClr val="FFB7AA"/>
      </a:accent5>
      <a:accent6>
        <a:srgbClr val="004668"/>
      </a:accent6>
      <a:hlink>
        <a:srgbClr val="71267F"/>
      </a:hlink>
      <a:folHlink>
        <a:srgbClr val="DC2C3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F6100"/>
        </a:accent1>
        <a:accent2>
          <a:srgbClr val="D1DFE9"/>
        </a:accent2>
        <a:accent3>
          <a:srgbClr val="FFFFFF"/>
        </a:accent3>
        <a:accent4>
          <a:srgbClr val="000000"/>
        </a:accent4>
        <a:accent5>
          <a:srgbClr val="FFB7AA"/>
        </a:accent5>
        <a:accent6>
          <a:srgbClr val="BDCAD3"/>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F6100"/>
        </a:accent1>
        <a:accent2>
          <a:srgbClr val="004E73"/>
        </a:accent2>
        <a:accent3>
          <a:srgbClr val="FFFFFF"/>
        </a:accent3>
        <a:accent4>
          <a:srgbClr val="000000"/>
        </a:accent4>
        <a:accent5>
          <a:srgbClr val="FFB7AA"/>
        </a:accent5>
        <a:accent6>
          <a:srgbClr val="004668"/>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F6100"/>
        </a:accent1>
        <a:accent2>
          <a:srgbClr val="D1DFE9"/>
        </a:accent2>
        <a:accent3>
          <a:srgbClr val="FFFFFF"/>
        </a:accent3>
        <a:accent4>
          <a:srgbClr val="000000"/>
        </a:accent4>
        <a:accent5>
          <a:srgbClr val="FFB7AA"/>
        </a:accent5>
        <a:accent6>
          <a:srgbClr val="BDCAD3"/>
        </a:accent6>
        <a:hlink>
          <a:srgbClr val="5BBDF3"/>
        </a:hlink>
        <a:folHlink>
          <a:srgbClr val="DC2C3D"/>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F6100"/>
        </a:accent1>
        <a:accent2>
          <a:srgbClr val="BEC0C2"/>
        </a:accent2>
        <a:accent3>
          <a:srgbClr val="FFFFFF"/>
        </a:accent3>
        <a:accent4>
          <a:srgbClr val="000000"/>
        </a:accent4>
        <a:accent5>
          <a:srgbClr val="FFB7AA"/>
        </a:accent5>
        <a:accent6>
          <a:srgbClr val="ACAEB0"/>
        </a:accent6>
        <a:hlink>
          <a:srgbClr val="5BBDF3"/>
        </a:hlink>
        <a:folHlink>
          <a:srgbClr val="DC2C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
      <a:dk1>
        <a:srgbClr val="000000"/>
      </a:dk1>
      <a:lt1>
        <a:srgbClr val="FFFFFF"/>
      </a:lt1>
      <a:dk2>
        <a:srgbClr val="000000"/>
      </a:dk2>
      <a:lt2>
        <a:srgbClr val="808080"/>
      </a:lt2>
      <a:accent1>
        <a:srgbClr val="004E73"/>
      </a:accent1>
      <a:accent2>
        <a:srgbClr val="BEC0C2"/>
      </a:accent2>
      <a:accent3>
        <a:srgbClr val="FFFFFF"/>
      </a:accent3>
      <a:accent4>
        <a:srgbClr val="000000"/>
      </a:accent4>
      <a:accent5>
        <a:srgbClr val="AAB2BC"/>
      </a:accent5>
      <a:accent6>
        <a:srgbClr val="ACAEB0"/>
      </a:accent6>
      <a:hlink>
        <a:srgbClr val="5BBDF3"/>
      </a:hlink>
      <a:folHlink>
        <a:srgbClr val="DC2C3D"/>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DC2C3D"/>
        </a:folHlink>
      </a:clrScheme>
      <a:clrMap bg1="lt1" tx1="dk1" bg2="lt2" tx2="dk2" accent1="accent1" accent2="accent2" accent3="accent3" accent4="accent4" accent5="accent5" accent6="accent6" hlink="hlink" folHlink="folHlink"/>
    </a:extraClrScheme>
    <a:extraClrScheme>
      <a:clrScheme name="2_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2_Default Design 15">
        <a:dk1>
          <a:srgbClr val="000000"/>
        </a:dk1>
        <a:lt1>
          <a:srgbClr val="FFFFFF"/>
        </a:lt1>
        <a:dk2>
          <a:srgbClr val="000000"/>
        </a:dk2>
        <a:lt2>
          <a:srgbClr val="808080"/>
        </a:lt2>
        <a:accent1>
          <a:srgbClr val="BBE0E3"/>
        </a:accent1>
        <a:accent2>
          <a:srgbClr val="D1DFE9"/>
        </a:accent2>
        <a:accent3>
          <a:srgbClr val="FFFFFF"/>
        </a:accent3>
        <a:accent4>
          <a:srgbClr val="000000"/>
        </a:accent4>
        <a:accent5>
          <a:srgbClr val="DAEDEF"/>
        </a:accent5>
        <a:accent6>
          <a:srgbClr val="BDCAD3"/>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2_Default Design 16">
        <a:dk1>
          <a:srgbClr val="000000"/>
        </a:dk1>
        <a:lt1>
          <a:srgbClr val="FFFFFF"/>
        </a:lt1>
        <a:dk2>
          <a:srgbClr val="000000"/>
        </a:dk2>
        <a:lt2>
          <a:srgbClr val="808080"/>
        </a:lt2>
        <a:accent1>
          <a:srgbClr val="FF6100"/>
        </a:accent1>
        <a:accent2>
          <a:srgbClr val="D1DFE9"/>
        </a:accent2>
        <a:accent3>
          <a:srgbClr val="FFFFFF"/>
        </a:accent3>
        <a:accent4>
          <a:srgbClr val="000000"/>
        </a:accent4>
        <a:accent5>
          <a:srgbClr val="FFB7AA"/>
        </a:accent5>
        <a:accent6>
          <a:srgbClr val="BDCAD3"/>
        </a:accent6>
        <a:hlink>
          <a:srgbClr val="71267F"/>
        </a:hlink>
        <a:folHlink>
          <a:srgbClr val="DC2C3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Default Design">
  <a:themeElements>
    <a:clrScheme name="">
      <a:dk1>
        <a:srgbClr val="000000"/>
      </a:dk1>
      <a:lt1>
        <a:srgbClr val="FFFFFF"/>
      </a:lt1>
      <a:dk2>
        <a:srgbClr val="000000"/>
      </a:dk2>
      <a:lt2>
        <a:srgbClr val="808080"/>
      </a:lt2>
      <a:accent1>
        <a:srgbClr val="FF6100"/>
      </a:accent1>
      <a:accent2>
        <a:srgbClr val="D1DFE9"/>
      </a:accent2>
      <a:accent3>
        <a:srgbClr val="FFFFFF"/>
      </a:accent3>
      <a:accent4>
        <a:srgbClr val="000000"/>
      </a:accent4>
      <a:accent5>
        <a:srgbClr val="FFB7AA"/>
      </a:accent5>
      <a:accent6>
        <a:srgbClr val="BDCAD3"/>
      </a:accent6>
      <a:hlink>
        <a:srgbClr val="71267F"/>
      </a:hlink>
      <a:folHlink>
        <a:srgbClr val="004E73"/>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DC2C3D"/>
        </a:folHlink>
      </a:clrScheme>
      <a:clrMap bg1="lt1" tx1="dk1" bg2="lt2" tx2="dk2" accent1="accent1" accent2="accent2" accent3="accent3" accent4="accent4" accent5="accent5" accent6="accent6" hlink="hlink" folHlink="folHlink"/>
    </a:extraClrScheme>
    <a:extraClrScheme>
      <a:clrScheme name="6_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6_Default Design 15">
        <a:dk1>
          <a:srgbClr val="000000"/>
        </a:dk1>
        <a:lt1>
          <a:srgbClr val="FFFFFF"/>
        </a:lt1>
        <a:dk2>
          <a:srgbClr val="000000"/>
        </a:dk2>
        <a:lt2>
          <a:srgbClr val="808080"/>
        </a:lt2>
        <a:accent1>
          <a:srgbClr val="BBE0E3"/>
        </a:accent1>
        <a:accent2>
          <a:srgbClr val="D1DFE9"/>
        </a:accent2>
        <a:accent3>
          <a:srgbClr val="FFFFFF"/>
        </a:accent3>
        <a:accent4>
          <a:srgbClr val="000000"/>
        </a:accent4>
        <a:accent5>
          <a:srgbClr val="DAEDEF"/>
        </a:accent5>
        <a:accent6>
          <a:srgbClr val="BDCAD3"/>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6_Default Design 16">
        <a:dk1>
          <a:srgbClr val="000000"/>
        </a:dk1>
        <a:lt1>
          <a:srgbClr val="FFFFFF"/>
        </a:lt1>
        <a:dk2>
          <a:srgbClr val="000000"/>
        </a:dk2>
        <a:lt2>
          <a:srgbClr val="808080"/>
        </a:lt2>
        <a:accent1>
          <a:srgbClr val="FF6100"/>
        </a:accent1>
        <a:accent2>
          <a:srgbClr val="D1DFE9"/>
        </a:accent2>
        <a:accent3>
          <a:srgbClr val="FFFFFF"/>
        </a:accent3>
        <a:accent4>
          <a:srgbClr val="000000"/>
        </a:accent4>
        <a:accent5>
          <a:srgbClr val="FFB7AA"/>
        </a:accent5>
        <a:accent6>
          <a:srgbClr val="BDCAD3"/>
        </a:accent6>
        <a:hlink>
          <a:srgbClr val="71267F"/>
        </a:hlink>
        <a:folHlink>
          <a:srgbClr val="DC2C3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
      <a:dk1>
        <a:srgbClr val="000000"/>
      </a:dk1>
      <a:lt1>
        <a:srgbClr val="FFFFFF"/>
      </a:lt1>
      <a:dk2>
        <a:srgbClr val="000000"/>
      </a:dk2>
      <a:lt2>
        <a:srgbClr val="808080"/>
      </a:lt2>
      <a:accent1>
        <a:srgbClr val="BBE0E3"/>
      </a:accent1>
      <a:accent2>
        <a:srgbClr val="004E73"/>
      </a:accent2>
      <a:accent3>
        <a:srgbClr val="FFFFFF"/>
      </a:accent3>
      <a:accent4>
        <a:srgbClr val="000000"/>
      </a:accent4>
      <a:accent5>
        <a:srgbClr val="DAEDEF"/>
      </a:accent5>
      <a:accent6>
        <a:srgbClr val="004668"/>
      </a:accent6>
      <a:hlink>
        <a:srgbClr val="BEC0C2"/>
      </a:hlink>
      <a:folHlink>
        <a:srgbClr val="DE3949"/>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lnDef>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DC2C3D"/>
        </a:folHlink>
      </a:clrScheme>
      <a:clrMap bg1="lt1" tx1="dk1" bg2="lt2" tx2="dk2" accent1="accent1" accent2="accent2" accent3="accent3" accent4="accent4" accent5="accent5" accent6="accent6" hlink="hlink" folHlink="folHlink"/>
    </a:extraClrScheme>
    <a:extraClrScheme>
      <a:clrScheme name="4_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4_Default Design 15">
        <a:dk1>
          <a:srgbClr val="000000"/>
        </a:dk1>
        <a:lt1>
          <a:srgbClr val="FFFFFF"/>
        </a:lt1>
        <a:dk2>
          <a:srgbClr val="000000"/>
        </a:dk2>
        <a:lt2>
          <a:srgbClr val="808080"/>
        </a:lt2>
        <a:accent1>
          <a:srgbClr val="BBE0E3"/>
        </a:accent1>
        <a:accent2>
          <a:srgbClr val="D1DFE9"/>
        </a:accent2>
        <a:accent3>
          <a:srgbClr val="FFFFFF"/>
        </a:accent3>
        <a:accent4>
          <a:srgbClr val="000000"/>
        </a:accent4>
        <a:accent5>
          <a:srgbClr val="DAEDEF"/>
        </a:accent5>
        <a:accent6>
          <a:srgbClr val="BDCAD3"/>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4_Default Design 16">
        <a:dk1>
          <a:srgbClr val="000000"/>
        </a:dk1>
        <a:lt1>
          <a:srgbClr val="FFFFFF"/>
        </a:lt1>
        <a:dk2>
          <a:srgbClr val="000000"/>
        </a:dk2>
        <a:lt2>
          <a:srgbClr val="808080"/>
        </a:lt2>
        <a:accent1>
          <a:srgbClr val="FF6100"/>
        </a:accent1>
        <a:accent2>
          <a:srgbClr val="D1DFE9"/>
        </a:accent2>
        <a:accent3>
          <a:srgbClr val="FFFFFF"/>
        </a:accent3>
        <a:accent4>
          <a:srgbClr val="000000"/>
        </a:accent4>
        <a:accent5>
          <a:srgbClr val="FFB7AA"/>
        </a:accent5>
        <a:accent6>
          <a:srgbClr val="BDCAD3"/>
        </a:accent6>
        <a:hlink>
          <a:srgbClr val="71267F"/>
        </a:hlink>
        <a:folHlink>
          <a:srgbClr val="DC2C3D"/>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3_Default Design 14">
      <a:dk1>
        <a:srgbClr val="000000"/>
      </a:dk1>
      <a:lt1>
        <a:srgbClr val="FFFFFF"/>
      </a:lt1>
      <a:dk2>
        <a:srgbClr val="000000"/>
      </a:dk2>
      <a:lt2>
        <a:srgbClr val="808080"/>
      </a:lt2>
      <a:accent1>
        <a:srgbClr val="FF6100"/>
      </a:accent1>
      <a:accent2>
        <a:srgbClr val="004E73"/>
      </a:accent2>
      <a:accent3>
        <a:srgbClr val="FFFFFF"/>
      </a:accent3>
      <a:accent4>
        <a:srgbClr val="000000"/>
      </a:accent4>
      <a:accent5>
        <a:srgbClr val="FFB7AA"/>
      </a:accent5>
      <a:accent6>
        <a:srgbClr val="004668"/>
      </a:accent6>
      <a:hlink>
        <a:srgbClr val="71267F"/>
      </a:hlink>
      <a:folHlink>
        <a:srgbClr val="DC2C3D"/>
      </a:folHlink>
    </a:clrScheme>
    <a:fontScheme name="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1"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Default Design 13">
        <a:dk1>
          <a:srgbClr val="000000"/>
        </a:dk1>
        <a:lt1>
          <a:srgbClr val="FFFFFF"/>
        </a:lt1>
        <a:dk2>
          <a:srgbClr val="000000"/>
        </a:dk2>
        <a:lt2>
          <a:srgbClr val="808080"/>
        </a:lt2>
        <a:accent1>
          <a:srgbClr val="FF6100"/>
        </a:accent1>
        <a:accent2>
          <a:srgbClr val="D1DFE9"/>
        </a:accent2>
        <a:accent3>
          <a:srgbClr val="FFFFFF"/>
        </a:accent3>
        <a:accent4>
          <a:srgbClr val="000000"/>
        </a:accent4>
        <a:accent5>
          <a:srgbClr val="FFB7AA"/>
        </a:accent5>
        <a:accent6>
          <a:srgbClr val="BDCAD3"/>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3_Default Design 14">
        <a:dk1>
          <a:srgbClr val="000000"/>
        </a:dk1>
        <a:lt1>
          <a:srgbClr val="FFFFFF"/>
        </a:lt1>
        <a:dk2>
          <a:srgbClr val="000000"/>
        </a:dk2>
        <a:lt2>
          <a:srgbClr val="808080"/>
        </a:lt2>
        <a:accent1>
          <a:srgbClr val="FF6100"/>
        </a:accent1>
        <a:accent2>
          <a:srgbClr val="004E73"/>
        </a:accent2>
        <a:accent3>
          <a:srgbClr val="FFFFFF"/>
        </a:accent3>
        <a:accent4>
          <a:srgbClr val="000000"/>
        </a:accent4>
        <a:accent5>
          <a:srgbClr val="FFB7AA"/>
        </a:accent5>
        <a:accent6>
          <a:srgbClr val="004668"/>
        </a:accent6>
        <a:hlink>
          <a:srgbClr val="71267F"/>
        </a:hlink>
        <a:folHlink>
          <a:srgbClr val="DC2C3D"/>
        </a:folHlink>
      </a:clrScheme>
      <a:clrMap bg1="lt1" tx1="dk1" bg2="lt2" tx2="dk2" accent1="accent1" accent2="accent2" accent3="accent3" accent4="accent4" accent5="accent5" accent6="accent6" hlink="hlink" folHlink="folHlink"/>
    </a:extraClrScheme>
    <a:extraClrScheme>
      <a:clrScheme name="3_Default Design 15">
        <a:dk1>
          <a:srgbClr val="000000"/>
        </a:dk1>
        <a:lt1>
          <a:srgbClr val="FFFFFF"/>
        </a:lt1>
        <a:dk2>
          <a:srgbClr val="000000"/>
        </a:dk2>
        <a:lt2>
          <a:srgbClr val="808080"/>
        </a:lt2>
        <a:accent1>
          <a:srgbClr val="FF6100"/>
        </a:accent1>
        <a:accent2>
          <a:srgbClr val="D1DFE9"/>
        </a:accent2>
        <a:accent3>
          <a:srgbClr val="FFFFFF"/>
        </a:accent3>
        <a:accent4>
          <a:srgbClr val="000000"/>
        </a:accent4>
        <a:accent5>
          <a:srgbClr val="FFB7AA"/>
        </a:accent5>
        <a:accent6>
          <a:srgbClr val="BDCAD3"/>
        </a:accent6>
        <a:hlink>
          <a:srgbClr val="5BBDF3"/>
        </a:hlink>
        <a:folHlink>
          <a:srgbClr val="DC2C3D"/>
        </a:folHlink>
      </a:clrScheme>
      <a:clrMap bg1="lt1" tx1="dk1" bg2="lt2" tx2="dk2" accent1="accent1" accent2="accent2" accent3="accent3" accent4="accent4" accent5="accent5" accent6="accent6" hlink="hlink" folHlink="folHlink"/>
    </a:extraClrScheme>
    <a:extraClrScheme>
      <a:clrScheme name="3_Default Design 16">
        <a:dk1>
          <a:srgbClr val="000000"/>
        </a:dk1>
        <a:lt1>
          <a:srgbClr val="FFFFFF"/>
        </a:lt1>
        <a:dk2>
          <a:srgbClr val="000000"/>
        </a:dk2>
        <a:lt2>
          <a:srgbClr val="808080"/>
        </a:lt2>
        <a:accent1>
          <a:srgbClr val="FF6100"/>
        </a:accent1>
        <a:accent2>
          <a:srgbClr val="BEC0C2"/>
        </a:accent2>
        <a:accent3>
          <a:srgbClr val="FFFFFF"/>
        </a:accent3>
        <a:accent4>
          <a:srgbClr val="000000"/>
        </a:accent4>
        <a:accent5>
          <a:srgbClr val="FFB7AA"/>
        </a:accent5>
        <a:accent6>
          <a:srgbClr val="ACAEB0"/>
        </a:accent6>
        <a:hlink>
          <a:srgbClr val="5BBDF3"/>
        </a:hlink>
        <a:folHlink>
          <a:srgbClr val="DC2C3D"/>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7287</TotalTime>
  <Words>1524</Words>
  <Application>Microsoft Office PowerPoint</Application>
  <PresentationFormat>On-screen Show (4:3)</PresentationFormat>
  <Paragraphs>367</Paragraphs>
  <Slides>17</Slides>
  <Notes>0</Notes>
  <HiddenSlides>0</HiddenSlides>
  <MMClips>0</MMClips>
  <ScaleCrop>false</ScaleCrop>
  <HeadingPairs>
    <vt:vector size="4" baseType="variant">
      <vt:variant>
        <vt:lpstr>Theme</vt:lpstr>
      </vt:variant>
      <vt:variant>
        <vt:i4>5</vt:i4>
      </vt:variant>
      <vt:variant>
        <vt:lpstr>Slide Titles</vt:lpstr>
      </vt:variant>
      <vt:variant>
        <vt:i4>17</vt:i4>
      </vt:variant>
    </vt:vector>
  </HeadingPairs>
  <TitlesOfParts>
    <vt:vector size="22" baseType="lpstr">
      <vt:lpstr>Default Design</vt:lpstr>
      <vt:lpstr>2_Default Design</vt:lpstr>
      <vt:lpstr>6_Default Design</vt:lpstr>
      <vt:lpstr>4_Default Design</vt:lpstr>
      <vt:lpstr>3_Default Design</vt:lpstr>
      <vt:lpstr>Welfare Reform Update </vt:lpstr>
      <vt:lpstr>LAs and Welfare Reform</vt:lpstr>
      <vt:lpstr>LAs and Welfare Reform</vt:lpstr>
      <vt:lpstr>CTRS Yr1 </vt:lpstr>
      <vt:lpstr>CTRS Yr1 and beyond</vt:lpstr>
      <vt:lpstr>The bedroom tax </vt:lpstr>
      <vt:lpstr>The Benefits cap</vt:lpstr>
      <vt:lpstr>LGA ~ The Local Impacts of Welfare Reform (Aug 2013)</vt:lpstr>
      <vt:lpstr>LGA ~ impact of HB reforms </vt:lpstr>
      <vt:lpstr>DWP Nov 2010</vt:lpstr>
      <vt:lpstr>Local Support Services Framework (Feb 2013)  </vt:lpstr>
      <vt:lpstr>The UC claimant journey and local support (Feb 2013)</vt:lpstr>
      <vt:lpstr>Universal Credit (Aug 2013)   </vt:lpstr>
      <vt:lpstr>DWP Nov 2010</vt:lpstr>
      <vt:lpstr>Welfare Reform &amp; customers</vt:lpstr>
      <vt:lpstr>Welfare Reform &amp; LAs </vt:lpstr>
      <vt:lpstr>PowerPoint Presentation</vt:lpstr>
    </vt:vector>
  </TitlesOfParts>
  <Company>Capita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Andrew Barnard</dc:creator>
  <cp:lastModifiedBy>Simon Horsington</cp:lastModifiedBy>
  <cp:revision>410</cp:revision>
  <dcterms:created xsi:type="dcterms:W3CDTF">2005-02-09T17:19:53Z</dcterms:created>
  <dcterms:modified xsi:type="dcterms:W3CDTF">2013-08-15T06:49:55Z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ContentReviewDate">
    <vt:lpwstr>2010-05-24T15:46:00Z</vt:lpwstr>
  </property>
  <property fmtid="{D5CDD505-2E9C-101B-9397-08002B2CF9AE}" pid="3" name="_Owner">
    <vt:lpwstr>41</vt:lpwstr>
  </property>
  <property fmtid="{D5CDD505-2E9C-101B-9397-08002B2CF9AE}" pid="4" name="_Keywords">
    <vt:lpwstr>PowerPoint presentation, presentation template, corporate presentation</vt:lpwstr>
  </property>
  <property fmtid="{D5CDD505-2E9C-101B-9397-08002B2CF9AE}" pid="5" name="ContentType">
    <vt:lpwstr>Section Document</vt:lpwstr>
  </property>
  <property fmtid="{D5CDD505-2E9C-101B-9397-08002B2CF9AE}" pid="6" name="_DocumentCategory">
    <vt:lpwstr>Guides</vt:lpwstr>
  </property>
  <property fmtid="{D5CDD505-2E9C-101B-9397-08002B2CF9AE}" pid="7" name="_NotifyGroup">
    <vt:lpwstr>0</vt:lpwstr>
  </property>
  <property fmtid="{D5CDD505-2E9C-101B-9397-08002B2CF9AE}" pid="8" name="_AdditionalDetails">
    <vt:lpwstr/>
  </property>
  <property fmtid="{D5CDD505-2E9C-101B-9397-08002B2CF9AE}" pid="9" name="_Description">
    <vt:lpwstr>Corporate PowerPoint presentation template</vt:lpwstr>
  </property>
  <property fmtid="{D5CDD505-2E9C-101B-9397-08002B2CF9AE}" pid="10" name="display_urn:schemas-microsoft-com:office:office#_Owner">
    <vt:lpwstr>sitecore\terryn</vt:lpwstr>
  </property>
  <property fmtid="{D5CDD505-2E9C-101B-9397-08002B2CF9AE}" pid="11" name="_DatePublished">
    <vt:lpwstr>2009-11-24T16:09:52Z</vt:lpwstr>
  </property>
  <property fmtid="{D5CDD505-2E9C-101B-9397-08002B2CF9AE}" pid="12" name="_OwnerEmail">
    <vt:lpwstr>nick.terry@capita.co.uk</vt:lpwstr>
  </property>
  <property fmtid="{D5CDD505-2E9C-101B-9397-08002B2CF9AE}" pid="13" name="_OwnerName">
    <vt:lpwstr>sitecore\terryn</vt:lpwstr>
  </property>
  <property fmtid="{D5CDD505-2E9C-101B-9397-08002B2CF9AE}" pid="14" name="_Section">
    <vt:lpwstr>Marketing</vt:lpwstr>
  </property>
</Properties>
</file>