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64" r:id="rId3"/>
    <p:sldId id="270" r:id="rId4"/>
    <p:sldId id="262" r:id="rId5"/>
    <p:sldId id="290" r:id="rId6"/>
    <p:sldId id="281" r:id="rId7"/>
    <p:sldId id="279" r:id="rId8"/>
    <p:sldId id="282" r:id="rId9"/>
    <p:sldId id="267" r:id="rId10"/>
    <p:sldId id="271" r:id="rId11"/>
    <p:sldId id="280" r:id="rId12"/>
    <p:sldId id="283" r:id="rId13"/>
    <p:sldId id="275" r:id="rId14"/>
    <p:sldId id="273" r:id="rId15"/>
    <p:sldId id="272" r:id="rId16"/>
    <p:sldId id="285" r:id="rId17"/>
    <p:sldId id="274" r:id="rId18"/>
    <p:sldId id="284" r:id="rId19"/>
    <p:sldId id="289" r:id="rId20"/>
    <p:sldId id="269" r:id="rId21"/>
    <p:sldId id="291" r:id="rId22"/>
    <p:sldId id="265" r:id="rId23"/>
    <p:sldId id="292" r:id="rId24"/>
    <p:sldId id="263"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8" d="100"/>
          <a:sy n="78" d="100"/>
        </p:scale>
        <p:origin x="-1134" y="24"/>
      </p:cViewPr>
      <p:guideLst>
        <p:guide orient="horz" pos="2160"/>
        <p:guide pos="2880"/>
      </p:guideLst>
    </p:cSldViewPr>
  </p:slideViewPr>
  <p:notesTextViewPr>
    <p:cViewPr>
      <p:scale>
        <a:sx n="1" d="1"/>
        <a:sy n="1" d="1"/>
      </p:scale>
      <p:origin x="0" y="0"/>
    </p:cViewPr>
  </p:notesTextViewPr>
  <p:sorterViewPr>
    <p:cViewPr>
      <p:scale>
        <a:sx n="100" d="100"/>
        <a:sy n="100" d="100"/>
      </p:scale>
      <p:origin x="0" y="313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3DD8BF-191B-42E6-A692-F3884A02087A}" type="datetimeFigureOut">
              <a:rPr lang="en-GB" smtClean="0"/>
              <a:t>31/01/2015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712605-27F5-47B3-8711-80932C687EA9}" type="slidenum">
              <a:rPr lang="en-GB" smtClean="0"/>
              <a:t>‹#›</a:t>
            </a:fld>
            <a:endParaRPr lang="en-GB"/>
          </a:p>
        </p:txBody>
      </p:sp>
    </p:spTree>
    <p:extLst>
      <p:ext uri="{BB962C8B-B14F-4D97-AF65-F5344CB8AC3E}">
        <p14:creationId xmlns:p14="http://schemas.microsoft.com/office/powerpoint/2010/main" val="27409174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FF5A15A2-3411-4737-BADC-6710B932801F}" type="slidenum">
              <a:rPr lang="en-GB" altLang="en-US" smtClean="0"/>
              <a:pPr eaLnBrk="1" hangingPunct="1">
                <a:spcBef>
                  <a:spcPct val="0"/>
                </a:spcBef>
              </a:pPr>
              <a:t>6</a:t>
            </a:fld>
            <a:endParaRPr lang="en-GB" altLang="en-US" smtClean="0"/>
          </a:p>
        </p:txBody>
      </p:sp>
      <p:sp>
        <p:nvSpPr>
          <p:cNvPr id="38915" name="Rectangle 7"/>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lgn="r" eaLnBrk="1" hangingPunct="1">
              <a:spcBef>
                <a:spcPct val="0"/>
              </a:spcBef>
            </a:pPr>
            <a:fld id="{BA351747-ABA2-4496-8B11-F5ECE04A1B3E}" type="slidenum">
              <a:rPr lang="en-GB" altLang="en-US">
                <a:solidFill>
                  <a:srgbClr val="000000"/>
                </a:solidFill>
              </a:rPr>
              <a:pPr algn="r" eaLnBrk="1" hangingPunct="1">
                <a:spcBef>
                  <a:spcPct val="0"/>
                </a:spcBef>
              </a:pPr>
              <a:t>6</a:t>
            </a:fld>
            <a:endParaRPr lang="en-GB" altLang="en-US">
              <a:solidFill>
                <a:srgbClr val="000000"/>
              </a:solidFill>
            </a:endParaRPr>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2C011A6-A8F5-4B50-94F3-8473EDEB033F}" type="datetimeFigureOut">
              <a:rPr lang="en-GB" smtClean="0"/>
              <a:t>31/01/2015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F1935E-0E2A-418B-AAD5-7D23760779BB}" type="slidenum">
              <a:rPr lang="en-GB" smtClean="0"/>
              <a:t>‹#›</a:t>
            </a:fld>
            <a:endParaRPr lang="en-GB"/>
          </a:p>
        </p:txBody>
      </p:sp>
      <p:pic>
        <p:nvPicPr>
          <p:cNvPr id="7" name="Picture 6"/>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67544" y="260648"/>
            <a:ext cx="2448272" cy="1512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981862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2C011A6-A8F5-4B50-94F3-8473EDEB033F}" type="datetimeFigureOut">
              <a:rPr lang="en-GB" smtClean="0"/>
              <a:t>31/01/2015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F1935E-0E2A-418B-AAD5-7D23760779BB}" type="slidenum">
              <a:rPr lang="en-GB" smtClean="0"/>
              <a:t>‹#›</a:t>
            </a:fld>
            <a:endParaRPr lang="en-GB"/>
          </a:p>
        </p:txBody>
      </p:sp>
    </p:spTree>
    <p:extLst>
      <p:ext uri="{BB962C8B-B14F-4D97-AF65-F5344CB8AC3E}">
        <p14:creationId xmlns:p14="http://schemas.microsoft.com/office/powerpoint/2010/main" val="1607143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2C011A6-A8F5-4B50-94F3-8473EDEB033F}" type="datetimeFigureOut">
              <a:rPr lang="en-GB" smtClean="0"/>
              <a:t>31/01/2015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F1935E-0E2A-418B-AAD5-7D23760779BB}" type="slidenum">
              <a:rPr lang="en-GB" smtClean="0"/>
              <a:t>‹#›</a:t>
            </a:fld>
            <a:endParaRPr lang="en-GB"/>
          </a:p>
        </p:txBody>
      </p:sp>
    </p:spTree>
    <p:extLst>
      <p:ext uri="{BB962C8B-B14F-4D97-AF65-F5344CB8AC3E}">
        <p14:creationId xmlns:p14="http://schemas.microsoft.com/office/powerpoint/2010/main" val="10150993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Calibri" pitchFamily="-1" charset="0"/>
              </a:defRPr>
            </a:lvl1pPr>
          </a:lstStyle>
          <a:p>
            <a:pPr>
              <a:defRPr/>
            </a:pPr>
            <a:fld id="{BB6EB82F-CFFB-4BFB-9DA7-DDBF74E02C54}" type="datetime1">
              <a:rPr lang="en-US"/>
              <a:pPr>
                <a:defRPr/>
              </a:pPr>
              <a:t>1/31/2015</a:t>
            </a:fld>
            <a:endParaRPr lang="en-US"/>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4"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Calibri" pitchFamily="-1" charset="0"/>
              </a:defRPr>
            </a:lvl1pPr>
          </a:lstStyle>
          <a:p>
            <a:pPr>
              <a:defRPr/>
            </a:pPr>
            <a:fld id="{031FF935-07FD-4E8D-B4DC-F99704B5C8B1}" type="slidenum">
              <a:rPr lang="en-US"/>
              <a:pPr>
                <a:defRPr/>
              </a:pPr>
              <a:t>‹#›</a:t>
            </a:fld>
            <a:endParaRPr lang="en-US"/>
          </a:p>
        </p:txBody>
      </p:sp>
    </p:spTree>
    <p:extLst>
      <p:ext uri="{BB962C8B-B14F-4D97-AF65-F5344CB8AC3E}">
        <p14:creationId xmlns:p14="http://schemas.microsoft.com/office/powerpoint/2010/main" val="36190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2C011A6-A8F5-4B50-94F3-8473EDEB033F}" type="datetimeFigureOut">
              <a:rPr lang="en-GB" smtClean="0"/>
              <a:t>31/01/2015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F1935E-0E2A-418B-AAD5-7D23760779BB}" type="slidenum">
              <a:rPr lang="en-GB" smtClean="0"/>
              <a:t>‹#›</a:t>
            </a:fld>
            <a:endParaRPr lang="en-GB"/>
          </a:p>
        </p:txBody>
      </p:sp>
      <p:pic>
        <p:nvPicPr>
          <p:cNvPr id="7" name="Picture 6"/>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64288" y="5733256"/>
            <a:ext cx="1800200"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87081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C011A6-A8F5-4B50-94F3-8473EDEB033F}" type="datetimeFigureOut">
              <a:rPr lang="en-GB" smtClean="0"/>
              <a:t>31/01/2015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F1935E-0E2A-418B-AAD5-7D23760779BB}" type="slidenum">
              <a:rPr lang="en-GB" smtClean="0"/>
              <a:t>‹#›</a:t>
            </a:fld>
            <a:endParaRPr lang="en-GB"/>
          </a:p>
        </p:txBody>
      </p:sp>
    </p:spTree>
    <p:extLst>
      <p:ext uri="{BB962C8B-B14F-4D97-AF65-F5344CB8AC3E}">
        <p14:creationId xmlns:p14="http://schemas.microsoft.com/office/powerpoint/2010/main" val="1362864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2C011A6-A8F5-4B50-94F3-8473EDEB033F}" type="datetimeFigureOut">
              <a:rPr lang="en-GB" smtClean="0"/>
              <a:t>31/01/2015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F1935E-0E2A-418B-AAD5-7D23760779BB}" type="slidenum">
              <a:rPr lang="en-GB" smtClean="0"/>
              <a:t>‹#›</a:t>
            </a:fld>
            <a:endParaRPr lang="en-GB"/>
          </a:p>
        </p:txBody>
      </p:sp>
    </p:spTree>
    <p:extLst>
      <p:ext uri="{BB962C8B-B14F-4D97-AF65-F5344CB8AC3E}">
        <p14:creationId xmlns:p14="http://schemas.microsoft.com/office/powerpoint/2010/main" val="911055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2C011A6-A8F5-4B50-94F3-8473EDEB033F}" type="datetimeFigureOut">
              <a:rPr lang="en-GB" smtClean="0"/>
              <a:t>31/01/2015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CF1935E-0E2A-418B-AAD5-7D23760779BB}" type="slidenum">
              <a:rPr lang="en-GB" smtClean="0"/>
              <a:t>‹#›</a:t>
            </a:fld>
            <a:endParaRPr lang="en-GB"/>
          </a:p>
        </p:txBody>
      </p:sp>
    </p:spTree>
    <p:extLst>
      <p:ext uri="{BB962C8B-B14F-4D97-AF65-F5344CB8AC3E}">
        <p14:creationId xmlns:p14="http://schemas.microsoft.com/office/powerpoint/2010/main" val="1612979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2C011A6-A8F5-4B50-94F3-8473EDEB033F}" type="datetimeFigureOut">
              <a:rPr lang="en-GB" smtClean="0"/>
              <a:t>31/01/2015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CF1935E-0E2A-418B-AAD5-7D23760779BB}" type="slidenum">
              <a:rPr lang="en-GB" smtClean="0"/>
              <a:t>‹#›</a:t>
            </a:fld>
            <a:endParaRPr lang="en-GB"/>
          </a:p>
        </p:txBody>
      </p:sp>
    </p:spTree>
    <p:extLst>
      <p:ext uri="{BB962C8B-B14F-4D97-AF65-F5344CB8AC3E}">
        <p14:creationId xmlns:p14="http://schemas.microsoft.com/office/powerpoint/2010/main" val="1966303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C011A6-A8F5-4B50-94F3-8473EDEB033F}" type="datetimeFigureOut">
              <a:rPr lang="en-GB" smtClean="0"/>
              <a:t>31/01/2015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CF1935E-0E2A-418B-AAD5-7D23760779BB}" type="slidenum">
              <a:rPr lang="en-GB" smtClean="0"/>
              <a:t>‹#›</a:t>
            </a:fld>
            <a:endParaRPr lang="en-GB"/>
          </a:p>
        </p:txBody>
      </p:sp>
    </p:spTree>
    <p:extLst>
      <p:ext uri="{BB962C8B-B14F-4D97-AF65-F5344CB8AC3E}">
        <p14:creationId xmlns:p14="http://schemas.microsoft.com/office/powerpoint/2010/main" val="3257867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C011A6-A8F5-4B50-94F3-8473EDEB033F}" type="datetimeFigureOut">
              <a:rPr lang="en-GB" smtClean="0"/>
              <a:t>31/01/2015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F1935E-0E2A-418B-AAD5-7D23760779BB}" type="slidenum">
              <a:rPr lang="en-GB" smtClean="0"/>
              <a:t>‹#›</a:t>
            </a:fld>
            <a:endParaRPr lang="en-GB"/>
          </a:p>
        </p:txBody>
      </p:sp>
    </p:spTree>
    <p:extLst>
      <p:ext uri="{BB962C8B-B14F-4D97-AF65-F5344CB8AC3E}">
        <p14:creationId xmlns:p14="http://schemas.microsoft.com/office/powerpoint/2010/main" val="787098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C011A6-A8F5-4B50-94F3-8473EDEB033F}" type="datetimeFigureOut">
              <a:rPr lang="en-GB" smtClean="0"/>
              <a:t>31/01/2015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F1935E-0E2A-418B-AAD5-7D23760779BB}" type="slidenum">
              <a:rPr lang="en-GB" smtClean="0"/>
              <a:t>‹#›</a:t>
            </a:fld>
            <a:endParaRPr lang="en-GB"/>
          </a:p>
        </p:txBody>
      </p:sp>
    </p:spTree>
    <p:extLst>
      <p:ext uri="{BB962C8B-B14F-4D97-AF65-F5344CB8AC3E}">
        <p14:creationId xmlns:p14="http://schemas.microsoft.com/office/powerpoint/2010/main" val="819901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C011A6-A8F5-4B50-94F3-8473EDEB033F}" type="datetimeFigureOut">
              <a:rPr lang="en-GB" smtClean="0"/>
              <a:t>31/01/2015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F1935E-0E2A-418B-AAD5-7D23760779BB}" type="slidenum">
              <a:rPr lang="en-GB" smtClean="0"/>
              <a:t>‹#›</a:t>
            </a:fld>
            <a:endParaRPr lang="en-GB"/>
          </a:p>
        </p:txBody>
      </p:sp>
    </p:spTree>
    <p:extLst>
      <p:ext uri="{BB962C8B-B14F-4D97-AF65-F5344CB8AC3E}">
        <p14:creationId xmlns:p14="http://schemas.microsoft.com/office/powerpoint/2010/main" val="22133277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smtClean="0"/>
              <a:t>Welfare Reform</a:t>
            </a:r>
            <a:br>
              <a:rPr lang="en-GB" b="1" dirty="0" smtClean="0"/>
            </a:br>
            <a:r>
              <a:rPr lang="en-GB" b="1" dirty="0" smtClean="0"/>
              <a:t>Time for a Reality Check</a:t>
            </a:r>
            <a:endParaRPr lang="en-GB" b="1" dirty="0"/>
          </a:p>
        </p:txBody>
      </p:sp>
      <p:sp>
        <p:nvSpPr>
          <p:cNvPr id="3" name="Subtitle 2"/>
          <p:cNvSpPr>
            <a:spLocks noGrp="1"/>
          </p:cNvSpPr>
          <p:nvPr>
            <p:ph type="subTitle" idx="1"/>
          </p:nvPr>
        </p:nvSpPr>
        <p:spPr/>
        <p:txBody>
          <a:bodyPr>
            <a:normAutofit/>
          </a:bodyPr>
          <a:lstStyle/>
          <a:p>
            <a:r>
              <a:rPr lang="en-GB" sz="2800" dirty="0" smtClean="0"/>
              <a:t>David </a:t>
            </a:r>
            <a:r>
              <a:rPr lang="en-GB" sz="2800" dirty="0" err="1" smtClean="0"/>
              <a:t>Magor</a:t>
            </a:r>
            <a:r>
              <a:rPr lang="en-GB" sz="2800" dirty="0" smtClean="0"/>
              <a:t> OBE IRRV (</a:t>
            </a:r>
            <a:r>
              <a:rPr lang="en-GB" sz="2800" dirty="0" err="1" smtClean="0"/>
              <a:t>Hons</a:t>
            </a:r>
            <a:r>
              <a:rPr lang="en-GB" sz="2800" dirty="0" smtClean="0"/>
              <a:t>)</a:t>
            </a:r>
          </a:p>
          <a:p>
            <a:r>
              <a:rPr lang="en-GB" sz="2800" dirty="0" smtClean="0"/>
              <a:t>Chief Executive</a:t>
            </a:r>
          </a:p>
          <a:p>
            <a:r>
              <a:rPr lang="en-GB" sz="2800" dirty="0" smtClean="0"/>
              <a:t>Institute of Revenues Rating and Valuation</a:t>
            </a:r>
            <a:endParaRPr lang="en-GB" sz="2800" dirty="0"/>
          </a:p>
        </p:txBody>
      </p:sp>
    </p:spTree>
    <p:extLst>
      <p:ext uri="{BB962C8B-B14F-4D97-AF65-F5344CB8AC3E}">
        <p14:creationId xmlns:p14="http://schemas.microsoft.com/office/powerpoint/2010/main" val="29411848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080120"/>
          </a:xfrm>
        </p:spPr>
        <p:txBody>
          <a:bodyPr/>
          <a:lstStyle/>
          <a:p>
            <a:r>
              <a:rPr lang="en-GB" b="1" dirty="0" smtClean="0"/>
              <a:t>Universal Credit Migration</a:t>
            </a:r>
            <a:endParaRPr lang="en-GB" b="1" dirty="0"/>
          </a:p>
        </p:txBody>
      </p:sp>
      <p:sp>
        <p:nvSpPr>
          <p:cNvPr id="3" name="Content Placeholder 2"/>
          <p:cNvSpPr>
            <a:spLocks noGrp="1"/>
          </p:cNvSpPr>
          <p:nvPr>
            <p:ph idx="1"/>
          </p:nvPr>
        </p:nvSpPr>
        <p:spPr>
          <a:xfrm>
            <a:off x="457200" y="1412776"/>
            <a:ext cx="8229600" cy="5184576"/>
          </a:xfrm>
        </p:spPr>
        <p:txBody>
          <a:bodyPr>
            <a:normAutofit fontScale="47500" lnSpcReduction="20000"/>
          </a:bodyPr>
          <a:lstStyle/>
          <a:p>
            <a:r>
              <a:rPr lang="en-GB" sz="3600" dirty="0"/>
              <a:t>The latest information from the DWP shows that existing benefit claims will start to be transferred to UC and the ‘legacy benefit’ (including HB) closed, from Autumn 2016 but new legacy benefit claims will still be being taken during 2017. </a:t>
            </a:r>
          </a:p>
          <a:p>
            <a:r>
              <a:rPr lang="en-GB" sz="3600" dirty="0" smtClean="0"/>
              <a:t>‘Universal </a:t>
            </a:r>
            <a:r>
              <a:rPr lang="en-GB" sz="3600" dirty="0"/>
              <a:t>Credit at Work’, </a:t>
            </a:r>
            <a:r>
              <a:rPr lang="en-GB" sz="3600" dirty="0" smtClean="0"/>
              <a:t>stated the </a:t>
            </a:r>
            <a:r>
              <a:rPr lang="en-GB" sz="3600" dirty="0"/>
              <a:t>timescale for roll-out projects there will be </a:t>
            </a:r>
            <a:endParaRPr lang="en-GB" sz="3600" dirty="0" smtClean="0"/>
          </a:p>
          <a:p>
            <a:pPr lvl="1"/>
            <a:r>
              <a:rPr lang="en-GB" sz="3600" dirty="0" smtClean="0"/>
              <a:t>100,000 </a:t>
            </a:r>
            <a:r>
              <a:rPr lang="en-GB" sz="3600" dirty="0"/>
              <a:t>recipients of UC by May 2015, </a:t>
            </a:r>
            <a:endParaRPr lang="en-GB" sz="3600" dirty="0" smtClean="0"/>
          </a:p>
          <a:p>
            <a:pPr lvl="1"/>
            <a:r>
              <a:rPr lang="en-GB" sz="3600" dirty="0" smtClean="0"/>
              <a:t>500,000 </a:t>
            </a:r>
            <a:r>
              <a:rPr lang="en-GB" sz="3600" dirty="0"/>
              <a:t>recipients by May 2016, and </a:t>
            </a:r>
            <a:endParaRPr lang="en-GB" sz="3600" dirty="0" smtClean="0"/>
          </a:p>
          <a:p>
            <a:pPr lvl="1"/>
            <a:r>
              <a:rPr lang="en-GB" sz="3600" dirty="0" smtClean="0"/>
              <a:t>7.7 </a:t>
            </a:r>
            <a:r>
              <a:rPr lang="en-GB" sz="3600" dirty="0"/>
              <a:t>million recipients by the time roll out is complete. </a:t>
            </a:r>
          </a:p>
          <a:p>
            <a:r>
              <a:rPr lang="en-GB" sz="3600" dirty="0"/>
              <a:t>When asked if the 7.7 million claimants would be transferred by 2017, Mr Duncan Smith replied </a:t>
            </a:r>
            <a:r>
              <a:rPr lang="en-GB" sz="3600" b="1" dirty="0"/>
              <a:t>- 'That's our belief at the moment under the system that we are running’ – but 'Arbitrary dates and deadlines are the enemy of secure delivery</a:t>
            </a:r>
            <a:r>
              <a:rPr lang="en-GB" sz="3600" b="1" dirty="0" smtClean="0"/>
              <a:t>.' </a:t>
            </a:r>
            <a:endParaRPr lang="en-GB" sz="3600" b="1" dirty="0"/>
          </a:p>
          <a:p>
            <a:r>
              <a:rPr lang="en-GB" sz="3600" dirty="0" smtClean="0"/>
              <a:t>The </a:t>
            </a:r>
            <a:r>
              <a:rPr lang="en-GB" sz="3600" dirty="0"/>
              <a:t>Minister for Disabled People, Mark Harper, confirmed that the last new claims for legacy benefits will be accepted in 2017, following which, ‘the stock of remaining legacy claims will progressively decline’, but added that under ‘the current business case’ the DWP expects to migrate ‘the bulk’ of legacy benefit claims onto universal credit by 2019.</a:t>
            </a:r>
          </a:p>
          <a:p>
            <a:r>
              <a:rPr lang="en-GB" sz="3600" b="1" dirty="0"/>
              <a:t>He added the rider that this latest timescale was based on the assumption there was no change in the labour market outlook or the pace at which claims are migrated. </a:t>
            </a:r>
          </a:p>
          <a:p>
            <a:endParaRPr lang="en-GB" b="1" dirty="0"/>
          </a:p>
        </p:txBody>
      </p:sp>
    </p:spTree>
    <p:extLst>
      <p:ext uri="{BB962C8B-B14F-4D97-AF65-F5344CB8AC3E}">
        <p14:creationId xmlns:p14="http://schemas.microsoft.com/office/powerpoint/2010/main" val="18594795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IDS Reveals the Number of UC Claimants in the West of England</a:t>
            </a:r>
            <a:endParaRPr lang="en-GB" b="1"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59632" y="1793180"/>
            <a:ext cx="7128792" cy="45881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596661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Myth – There is a plan</a:t>
            </a:r>
            <a:endParaRPr lang="en-GB" b="1" dirty="0"/>
          </a:p>
        </p:txBody>
      </p:sp>
      <p:sp>
        <p:nvSpPr>
          <p:cNvPr id="3" name="Content Placeholder 2"/>
          <p:cNvSpPr>
            <a:spLocks noGrp="1"/>
          </p:cNvSpPr>
          <p:nvPr>
            <p:ph idx="1"/>
          </p:nvPr>
        </p:nvSpPr>
        <p:spPr/>
        <p:txBody>
          <a:bodyPr/>
          <a:lstStyle/>
          <a:p>
            <a:r>
              <a:rPr lang="en-GB" dirty="0" smtClean="0"/>
              <a:t>Reality</a:t>
            </a:r>
          </a:p>
          <a:p>
            <a:pPr lvl="1"/>
            <a:r>
              <a:rPr lang="en-GB" dirty="0" smtClean="0"/>
              <a:t>Structured chaos</a:t>
            </a:r>
          </a:p>
          <a:p>
            <a:pPr lvl="1"/>
            <a:r>
              <a:rPr lang="en-GB" dirty="0" smtClean="0"/>
              <a:t>Avoiding the problems</a:t>
            </a:r>
          </a:p>
          <a:p>
            <a:pPr lvl="1"/>
            <a:r>
              <a:rPr lang="en-GB" dirty="0" smtClean="0"/>
              <a:t>A new meaning for acceleration</a:t>
            </a:r>
          </a:p>
          <a:p>
            <a:pPr lvl="1"/>
            <a:r>
              <a:rPr lang="en-GB" dirty="0" smtClean="0"/>
              <a:t>Built around spin and political expediency</a:t>
            </a:r>
          </a:p>
          <a:p>
            <a:pPr lvl="1"/>
            <a:r>
              <a:rPr lang="en-GB" dirty="0" smtClean="0"/>
              <a:t>Is Job Centre Plus fit for purpose?</a:t>
            </a:r>
          </a:p>
          <a:p>
            <a:pPr lvl="1"/>
            <a:r>
              <a:rPr lang="en-GB" dirty="0" smtClean="0"/>
              <a:t>Universal Support, Triage, what’s your plan?</a:t>
            </a:r>
            <a:endParaRPr lang="en-GB" dirty="0"/>
          </a:p>
        </p:txBody>
      </p:sp>
    </p:spTree>
    <p:extLst>
      <p:ext uri="{BB962C8B-B14F-4D97-AF65-F5344CB8AC3E}">
        <p14:creationId xmlns:p14="http://schemas.microsoft.com/office/powerpoint/2010/main" val="24404887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Accelerated Rollout of UC</a:t>
            </a:r>
            <a:endParaRPr lang="en-GB" b="1" dirty="0"/>
          </a:p>
        </p:txBody>
      </p:sp>
      <p:sp>
        <p:nvSpPr>
          <p:cNvPr id="3" name="Content Placeholder 2"/>
          <p:cNvSpPr>
            <a:spLocks noGrp="1"/>
          </p:cNvSpPr>
          <p:nvPr>
            <p:ph idx="1"/>
          </p:nvPr>
        </p:nvSpPr>
        <p:spPr/>
        <p:txBody>
          <a:bodyPr>
            <a:normAutofit fontScale="70000" lnSpcReduction="20000"/>
          </a:bodyPr>
          <a:lstStyle/>
          <a:p>
            <a:r>
              <a:rPr lang="en-GB" dirty="0" smtClean="0"/>
              <a:t>The </a:t>
            </a:r>
            <a:r>
              <a:rPr lang="en-GB" dirty="0"/>
              <a:t>proposal is that all Jobcentre plus offices in the </a:t>
            </a:r>
            <a:r>
              <a:rPr lang="en-GB" dirty="0" smtClean="0"/>
              <a:t>NW England </a:t>
            </a:r>
            <a:r>
              <a:rPr lang="en-GB" dirty="0"/>
              <a:t>will be taking UC claims before the rest of the </a:t>
            </a:r>
            <a:r>
              <a:rPr lang="en-GB" dirty="0" smtClean="0"/>
              <a:t>United Kingdom </a:t>
            </a:r>
          </a:p>
          <a:p>
            <a:r>
              <a:rPr lang="en-GB" dirty="0" smtClean="0"/>
              <a:t>Around </a:t>
            </a:r>
            <a:r>
              <a:rPr lang="en-GB" dirty="0"/>
              <a:t>100 jobcentres in the </a:t>
            </a:r>
            <a:r>
              <a:rPr lang="en-GB" dirty="0" smtClean="0"/>
              <a:t>NW England </a:t>
            </a:r>
            <a:r>
              <a:rPr lang="en-GB" dirty="0"/>
              <a:t>should be taking UC claims by the J</a:t>
            </a:r>
            <a:r>
              <a:rPr lang="en-GB" dirty="0" smtClean="0"/>
              <a:t>anuary 2015. </a:t>
            </a:r>
            <a:r>
              <a:rPr lang="en-GB" dirty="0"/>
              <a:t>They will also be the first areas to have the roll out extended to childless couples </a:t>
            </a:r>
            <a:r>
              <a:rPr lang="en-GB" dirty="0" smtClean="0"/>
              <a:t>then </a:t>
            </a:r>
            <a:r>
              <a:rPr lang="en-GB" dirty="0"/>
              <a:t>families.</a:t>
            </a:r>
          </a:p>
          <a:p>
            <a:r>
              <a:rPr lang="en-GB" dirty="0"/>
              <a:t>The national roll out, although now starting in Feb 2015, will only initially affect new claims from single persons and will not apply immediately to all single claimants across the </a:t>
            </a:r>
            <a:r>
              <a:rPr lang="en-GB" dirty="0" smtClean="0"/>
              <a:t>country</a:t>
            </a:r>
          </a:p>
          <a:p>
            <a:r>
              <a:rPr lang="en-GB" dirty="0" smtClean="0"/>
              <a:t>There are 73 local authorities in the “first tranche” , and</a:t>
            </a:r>
          </a:p>
          <a:p>
            <a:r>
              <a:rPr lang="en-GB" dirty="0" smtClean="0"/>
              <a:t>58 local authorities in the </a:t>
            </a:r>
            <a:r>
              <a:rPr lang="en-GB" smtClean="0"/>
              <a:t>second tranche </a:t>
            </a:r>
            <a:endParaRPr lang="en-GB" dirty="0" smtClean="0"/>
          </a:p>
          <a:p>
            <a:r>
              <a:rPr lang="en-GB" dirty="0" smtClean="0"/>
              <a:t>Roll </a:t>
            </a:r>
            <a:r>
              <a:rPr lang="en-GB" dirty="0"/>
              <a:t>out in individual areas will be subject to discussions between LAs and their local Job centre plus district managers. </a:t>
            </a:r>
            <a:endParaRPr lang="en-GB" dirty="0" smtClean="0"/>
          </a:p>
          <a:p>
            <a:r>
              <a:rPr lang="en-GB" dirty="0" smtClean="0"/>
              <a:t>Much </a:t>
            </a:r>
            <a:r>
              <a:rPr lang="en-GB" dirty="0"/>
              <a:t>of the timetable will be dictated by local jobcentre preparedness and IT availability.</a:t>
            </a:r>
          </a:p>
          <a:p>
            <a:pPr marL="0" indent="0">
              <a:buNone/>
            </a:pPr>
            <a:endParaRPr lang="en-GB" dirty="0"/>
          </a:p>
          <a:p>
            <a:endParaRPr lang="en-GB" dirty="0"/>
          </a:p>
        </p:txBody>
      </p:sp>
    </p:spTree>
    <p:extLst>
      <p:ext uri="{BB962C8B-B14F-4D97-AF65-F5344CB8AC3E}">
        <p14:creationId xmlns:p14="http://schemas.microsoft.com/office/powerpoint/2010/main" val="6600842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The IFS Report</a:t>
            </a:r>
            <a:endParaRPr lang="en-GB" b="1" dirty="0"/>
          </a:p>
        </p:txBody>
      </p:sp>
      <p:sp>
        <p:nvSpPr>
          <p:cNvPr id="3" name="Content Placeholder 2"/>
          <p:cNvSpPr>
            <a:spLocks noGrp="1"/>
          </p:cNvSpPr>
          <p:nvPr>
            <p:ph idx="1"/>
          </p:nvPr>
        </p:nvSpPr>
        <p:spPr/>
        <p:txBody>
          <a:bodyPr>
            <a:normAutofit fontScale="70000" lnSpcReduction="20000"/>
          </a:bodyPr>
          <a:lstStyle/>
          <a:p>
            <a:pPr lvl="0"/>
            <a:r>
              <a:rPr lang="en-GB" dirty="0"/>
              <a:t>M</a:t>
            </a:r>
            <a:r>
              <a:rPr lang="en-GB" dirty="0" smtClean="0"/>
              <a:t>ore </a:t>
            </a:r>
            <a:r>
              <a:rPr lang="en-GB" dirty="0"/>
              <a:t>than half of social security spending goes to pensioners, and their share of total spending has been rising in recent years </a:t>
            </a:r>
            <a:r>
              <a:rPr lang="en-GB" dirty="0" smtClean="0"/>
              <a:t> </a:t>
            </a:r>
            <a:endParaRPr lang="en-GB" dirty="0"/>
          </a:p>
          <a:p>
            <a:pPr lvl="0"/>
            <a:r>
              <a:rPr lang="en-GB" dirty="0" smtClean="0"/>
              <a:t>Support </a:t>
            </a:r>
            <a:r>
              <a:rPr lang="en-GB" dirty="0"/>
              <a:t>specifically for families with children is now mostly delivered through the tax credit system </a:t>
            </a:r>
          </a:p>
          <a:p>
            <a:pPr lvl="1"/>
            <a:r>
              <a:rPr lang="en-GB" dirty="0"/>
              <a:t>R</a:t>
            </a:r>
            <a:r>
              <a:rPr lang="en-GB" dirty="0" smtClean="0"/>
              <a:t>eal-terms </a:t>
            </a:r>
            <a:r>
              <a:rPr lang="en-GB" dirty="0"/>
              <a:t>tax credit spending more than quadrupled between 1997/1978 and 2010/2011, from £7bn a year to over £30bn billion a year </a:t>
            </a:r>
            <a:r>
              <a:rPr lang="en-GB" dirty="0" smtClean="0"/>
              <a:t> </a:t>
            </a:r>
          </a:p>
          <a:p>
            <a:pPr lvl="1"/>
            <a:r>
              <a:rPr lang="en-GB" dirty="0"/>
              <a:t>O</a:t>
            </a:r>
            <a:r>
              <a:rPr lang="en-GB" dirty="0" smtClean="0"/>
              <a:t>ver </a:t>
            </a:r>
            <a:r>
              <a:rPr lang="en-GB" dirty="0"/>
              <a:t>two-thirds of the real-terms increase in spending directed at the whole non-pensioner population over this period;</a:t>
            </a:r>
          </a:p>
          <a:p>
            <a:pPr lvl="0"/>
            <a:r>
              <a:rPr lang="en-GB" dirty="0"/>
              <a:t>R</a:t>
            </a:r>
            <a:r>
              <a:rPr lang="en-GB" dirty="0" smtClean="0"/>
              <a:t>eal-terms </a:t>
            </a:r>
            <a:r>
              <a:rPr lang="en-GB" dirty="0"/>
              <a:t>spending on housing benefit has almost doubled over the last two decades, reflecting </a:t>
            </a:r>
            <a:endParaRPr lang="en-GB" dirty="0" smtClean="0"/>
          </a:p>
          <a:p>
            <a:pPr lvl="1"/>
            <a:r>
              <a:rPr lang="en-GB" dirty="0"/>
              <a:t>R</a:t>
            </a:r>
            <a:r>
              <a:rPr lang="en-GB" dirty="0" smtClean="0"/>
              <a:t>ising </a:t>
            </a:r>
            <a:r>
              <a:rPr lang="en-GB" dirty="0"/>
              <a:t>private rents and </a:t>
            </a:r>
            <a:endParaRPr lang="en-GB" dirty="0" smtClean="0"/>
          </a:p>
          <a:p>
            <a:pPr lvl="1"/>
            <a:r>
              <a:rPr lang="en-GB" dirty="0"/>
              <a:t>T</a:t>
            </a:r>
            <a:r>
              <a:rPr lang="en-GB" dirty="0" smtClean="0"/>
              <a:t>he </a:t>
            </a:r>
            <a:r>
              <a:rPr lang="en-GB" dirty="0"/>
              <a:t>growth of the private rented </a:t>
            </a:r>
            <a:r>
              <a:rPr lang="en-GB" dirty="0" smtClean="0"/>
              <a:t>sector </a:t>
            </a:r>
          </a:p>
          <a:p>
            <a:pPr lvl="1"/>
            <a:r>
              <a:rPr lang="en-GB" dirty="0"/>
              <a:t>R</a:t>
            </a:r>
            <a:r>
              <a:rPr lang="en-GB" dirty="0" smtClean="0"/>
              <a:t>eductions </a:t>
            </a:r>
            <a:r>
              <a:rPr lang="en-GB" dirty="0"/>
              <a:t>in other government subsidies for housing;</a:t>
            </a:r>
          </a:p>
          <a:p>
            <a:endParaRPr lang="en-GB" dirty="0"/>
          </a:p>
        </p:txBody>
      </p:sp>
    </p:spTree>
    <p:extLst>
      <p:ext uri="{BB962C8B-B14F-4D97-AF65-F5344CB8AC3E}">
        <p14:creationId xmlns:p14="http://schemas.microsoft.com/office/powerpoint/2010/main" val="40239525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008112"/>
          </a:xfrm>
        </p:spPr>
        <p:txBody>
          <a:bodyPr/>
          <a:lstStyle/>
          <a:p>
            <a:r>
              <a:rPr lang="en-GB" b="1" dirty="0" smtClean="0"/>
              <a:t>The Latest NAO Report</a:t>
            </a:r>
            <a:endParaRPr lang="en-GB" b="1" dirty="0"/>
          </a:p>
        </p:txBody>
      </p:sp>
      <p:sp>
        <p:nvSpPr>
          <p:cNvPr id="3" name="Content Placeholder 2"/>
          <p:cNvSpPr>
            <a:spLocks noGrp="1"/>
          </p:cNvSpPr>
          <p:nvPr>
            <p:ph idx="1"/>
          </p:nvPr>
        </p:nvSpPr>
        <p:spPr>
          <a:xfrm>
            <a:off x="457200" y="1196752"/>
            <a:ext cx="8229600" cy="4929411"/>
          </a:xfrm>
        </p:spPr>
        <p:txBody>
          <a:bodyPr>
            <a:normAutofit fontScale="85000" lnSpcReduction="20000"/>
          </a:bodyPr>
          <a:lstStyle/>
          <a:p>
            <a:r>
              <a:rPr lang="en-GB" dirty="0" smtClean="0"/>
              <a:t>Facts</a:t>
            </a:r>
          </a:p>
          <a:p>
            <a:pPr lvl="1"/>
            <a:r>
              <a:rPr lang="en-GB" dirty="0" smtClean="0"/>
              <a:t>17,850 claimants on Universal Credit at the end of October 2014</a:t>
            </a:r>
          </a:p>
          <a:p>
            <a:pPr lvl="1"/>
            <a:r>
              <a:rPr lang="en-GB" dirty="0" smtClean="0"/>
              <a:t>500,000 to be on by April 2016, and</a:t>
            </a:r>
          </a:p>
          <a:p>
            <a:pPr lvl="1"/>
            <a:r>
              <a:rPr lang="en-GB" dirty="0" smtClean="0"/>
              <a:t>7,000,000 by December 2019</a:t>
            </a:r>
          </a:p>
          <a:p>
            <a:r>
              <a:rPr lang="en-GB" dirty="0" smtClean="0"/>
              <a:t>Report has fifteen findings, and</a:t>
            </a:r>
          </a:p>
          <a:p>
            <a:r>
              <a:rPr lang="en-GB" dirty="0" smtClean="0"/>
              <a:t>Three recommendations</a:t>
            </a:r>
          </a:p>
          <a:p>
            <a:pPr lvl="1"/>
            <a:r>
              <a:rPr lang="en-GB" dirty="0" smtClean="0"/>
              <a:t>Ensure the test and learn approach has a clear basis for making decisions across the strands of the programme</a:t>
            </a:r>
          </a:p>
          <a:p>
            <a:pPr lvl="1"/>
            <a:r>
              <a:rPr lang="en-GB" dirty="0" smtClean="0"/>
              <a:t>Develop specific milestones for both digital and live services before each additional stage of rollout</a:t>
            </a:r>
          </a:p>
          <a:p>
            <a:pPr lvl="1"/>
            <a:r>
              <a:rPr lang="en-GB" dirty="0" smtClean="0"/>
              <a:t>Set out more clearly how and at what point live service and other test and learn activities will inform the development of UC</a:t>
            </a:r>
          </a:p>
          <a:p>
            <a:endParaRPr lang="en-GB" dirty="0"/>
          </a:p>
          <a:p>
            <a:endParaRPr lang="en-GB" dirty="0" smtClean="0"/>
          </a:p>
          <a:p>
            <a:endParaRPr lang="en-GB" dirty="0"/>
          </a:p>
        </p:txBody>
      </p:sp>
    </p:spTree>
    <p:extLst>
      <p:ext uri="{BB962C8B-B14F-4D97-AF65-F5344CB8AC3E}">
        <p14:creationId xmlns:p14="http://schemas.microsoft.com/office/powerpoint/2010/main" val="12998130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Myth – Localisation is the proven answer</a:t>
            </a:r>
            <a:endParaRPr lang="en-GB" b="1" dirty="0"/>
          </a:p>
        </p:txBody>
      </p:sp>
      <p:sp>
        <p:nvSpPr>
          <p:cNvPr id="3" name="Content Placeholder 2"/>
          <p:cNvSpPr>
            <a:spLocks noGrp="1"/>
          </p:cNvSpPr>
          <p:nvPr>
            <p:ph idx="1"/>
          </p:nvPr>
        </p:nvSpPr>
        <p:spPr/>
        <p:txBody>
          <a:bodyPr>
            <a:normAutofit fontScale="92500"/>
          </a:bodyPr>
          <a:lstStyle/>
          <a:p>
            <a:r>
              <a:rPr lang="en-GB" dirty="0" smtClean="0"/>
              <a:t>Reality</a:t>
            </a:r>
          </a:p>
          <a:p>
            <a:pPr lvl="1"/>
            <a:r>
              <a:rPr lang="en-GB" dirty="0" smtClean="0"/>
              <a:t>What about Wales, Scotland and Northern Ireland</a:t>
            </a:r>
          </a:p>
          <a:p>
            <a:pPr lvl="1"/>
            <a:r>
              <a:rPr lang="en-GB" dirty="0" smtClean="0"/>
              <a:t>Are the pilots and projects good evidence</a:t>
            </a:r>
          </a:p>
          <a:p>
            <a:pPr lvl="1"/>
            <a:r>
              <a:rPr lang="en-GB" dirty="0" smtClean="0"/>
              <a:t>Are local authorities signed up to Universal support</a:t>
            </a:r>
          </a:p>
          <a:p>
            <a:pPr lvl="1"/>
            <a:r>
              <a:rPr lang="en-GB" dirty="0" smtClean="0"/>
              <a:t>Is the Third Sector on side</a:t>
            </a:r>
          </a:p>
          <a:p>
            <a:pPr lvl="1"/>
            <a:r>
              <a:rPr lang="en-GB" dirty="0" smtClean="0"/>
              <a:t>Is the funding in place</a:t>
            </a:r>
          </a:p>
          <a:p>
            <a:pPr lvl="1"/>
            <a:r>
              <a:rPr lang="en-GB" dirty="0" smtClean="0"/>
              <a:t>How is discretion managed in a localised environment</a:t>
            </a:r>
          </a:p>
          <a:p>
            <a:pPr lvl="1"/>
            <a:r>
              <a:rPr lang="en-GB" dirty="0" smtClean="0"/>
              <a:t>Where does the Work Programme fit in</a:t>
            </a:r>
            <a:endParaRPr lang="en-GB" dirty="0"/>
          </a:p>
        </p:txBody>
      </p:sp>
    </p:spTree>
    <p:extLst>
      <p:ext uri="{BB962C8B-B14F-4D97-AF65-F5344CB8AC3E}">
        <p14:creationId xmlns:p14="http://schemas.microsoft.com/office/powerpoint/2010/main" val="29360440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en-GB" b="1" dirty="0" smtClean="0"/>
              <a:t>Support for Social Landlords</a:t>
            </a:r>
            <a:endParaRPr lang="en-GB" b="1" dirty="0"/>
          </a:p>
        </p:txBody>
      </p:sp>
      <p:sp>
        <p:nvSpPr>
          <p:cNvPr id="3" name="Content Placeholder 2"/>
          <p:cNvSpPr>
            <a:spLocks noGrp="1"/>
          </p:cNvSpPr>
          <p:nvPr>
            <p:ph idx="1"/>
          </p:nvPr>
        </p:nvSpPr>
        <p:spPr>
          <a:xfrm>
            <a:off x="457200" y="1268760"/>
            <a:ext cx="8229600" cy="4968552"/>
          </a:xfrm>
        </p:spPr>
        <p:txBody>
          <a:bodyPr>
            <a:normAutofit fontScale="70000" lnSpcReduction="20000"/>
          </a:bodyPr>
          <a:lstStyle/>
          <a:p>
            <a:r>
              <a:rPr lang="en-GB" dirty="0"/>
              <a:t>T</a:t>
            </a:r>
            <a:r>
              <a:rPr lang="en-GB" dirty="0" smtClean="0"/>
              <a:t>o </a:t>
            </a:r>
            <a:r>
              <a:rPr lang="en-GB" dirty="0"/>
              <a:t>address the concerns of social landlords over the impact on rent arrears of UC direct payment, the DWP has announced that that UC claimants who fail to pay their rent could have up to 20 per cent of their standard allowance deducted to meet the arrears.</a:t>
            </a:r>
          </a:p>
          <a:p>
            <a:pPr lvl="1"/>
            <a:r>
              <a:rPr lang="en-GB" dirty="0"/>
              <a:t>The details are included in a 'support pack' for social </a:t>
            </a:r>
            <a:r>
              <a:rPr lang="en-GB" dirty="0" smtClean="0"/>
              <a:t>landlords </a:t>
            </a:r>
          </a:p>
          <a:p>
            <a:pPr lvl="1"/>
            <a:r>
              <a:rPr lang="en-GB" dirty="0" smtClean="0"/>
              <a:t>the </a:t>
            </a:r>
            <a:r>
              <a:rPr lang="en-GB" dirty="0"/>
              <a:t>amount that can be deducted from a claimant’s UC if they fail to pay their rent has been increased from 5% to up to 20% of the UC standard allowance with a minimum deduction of 10%.</a:t>
            </a:r>
          </a:p>
          <a:p>
            <a:r>
              <a:rPr lang="en-GB" dirty="0"/>
              <a:t>Introducing the support pack which 'has been designed to give social landlords practical advice on how to ensure their tenants are prepared for universal credit', Minister for Welfare Reform Lord Freud said </a:t>
            </a:r>
            <a:r>
              <a:rPr lang="en-GB" dirty="0" smtClean="0"/>
              <a:t>-</a:t>
            </a:r>
          </a:p>
          <a:p>
            <a:pPr marL="0" indent="0" algn="ctr">
              <a:buNone/>
            </a:pPr>
            <a:r>
              <a:rPr lang="en-GB" b="1" dirty="0" smtClean="0"/>
              <a:t>“Social </a:t>
            </a:r>
            <a:r>
              <a:rPr lang="en-GB" b="1" dirty="0"/>
              <a:t>landlords have been playing a vital role in welfare reform and supporting tenants who are already receiving universal credit. UC will be in almost 100 Jobcentres by Christmas, with national roll-out beginning early next year – so now is the ideal time to boost preparation activity</a:t>
            </a:r>
            <a:r>
              <a:rPr lang="en-GB" b="1" dirty="0" smtClean="0"/>
              <a:t>.”</a:t>
            </a:r>
            <a:endParaRPr lang="en-GB" b="1" dirty="0"/>
          </a:p>
          <a:p>
            <a:endParaRPr lang="en-GB" dirty="0"/>
          </a:p>
        </p:txBody>
      </p:sp>
    </p:spTree>
    <p:extLst>
      <p:ext uri="{BB962C8B-B14F-4D97-AF65-F5344CB8AC3E}">
        <p14:creationId xmlns:p14="http://schemas.microsoft.com/office/powerpoint/2010/main" val="14496190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Myth – there is a system</a:t>
            </a:r>
            <a:endParaRPr lang="en-GB" b="1" dirty="0"/>
          </a:p>
        </p:txBody>
      </p:sp>
      <p:sp>
        <p:nvSpPr>
          <p:cNvPr id="3" name="Content Placeholder 2"/>
          <p:cNvSpPr>
            <a:spLocks noGrp="1"/>
          </p:cNvSpPr>
          <p:nvPr>
            <p:ph idx="1"/>
          </p:nvPr>
        </p:nvSpPr>
        <p:spPr/>
        <p:txBody>
          <a:bodyPr>
            <a:normAutofit fontScale="92500" lnSpcReduction="10000"/>
          </a:bodyPr>
          <a:lstStyle/>
          <a:p>
            <a:r>
              <a:rPr lang="en-GB" dirty="0" smtClean="0"/>
              <a:t>Reality</a:t>
            </a:r>
          </a:p>
          <a:p>
            <a:pPr lvl="1"/>
            <a:r>
              <a:rPr lang="en-GB" dirty="0" smtClean="0"/>
              <a:t>Where is the specification</a:t>
            </a:r>
          </a:p>
          <a:p>
            <a:pPr lvl="1"/>
            <a:r>
              <a:rPr lang="en-GB" dirty="0" smtClean="0"/>
              <a:t>Can I see the project plan</a:t>
            </a:r>
          </a:p>
          <a:p>
            <a:pPr lvl="1"/>
            <a:r>
              <a:rPr lang="en-GB" dirty="0" smtClean="0"/>
              <a:t>There must be a delivery model</a:t>
            </a:r>
          </a:p>
          <a:p>
            <a:pPr lvl="1"/>
            <a:r>
              <a:rPr lang="en-GB" dirty="0" smtClean="0"/>
              <a:t>Can we see the test system</a:t>
            </a:r>
          </a:p>
          <a:p>
            <a:pPr lvl="1"/>
            <a:r>
              <a:rPr lang="en-GB" dirty="0" smtClean="0"/>
              <a:t>Why don’t you talk to the three local government software houses</a:t>
            </a:r>
          </a:p>
          <a:p>
            <a:pPr lvl="1"/>
            <a:r>
              <a:rPr lang="en-GB" dirty="0" smtClean="0"/>
              <a:t>Housing element, how is it going to work</a:t>
            </a:r>
          </a:p>
          <a:p>
            <a:pPr lvl="1"/>
            <a:r>
              <a:rPr lang="en-GB" dirty="0" smtClean="0"/>
              <a:t>Integration?</a:t>
            </a:r>
          </a:p>
          <a:p>
            <a:pPr lvl="1"/>
            <a:r>
              <a:rPr lang="en-GB" dirty="0" smtClean="0"/>
              <a:t>Interfaces?</a:t>
            </a:r>
            <a:endParaRPr lang="en-GB" dirty="0"/>
          </a:p>
        </p:txBody>
      </p:sp>
    </p:spTree>
    <p:extLst>
      <p:ext uri="{BB962C8B-B14F-4D97-AF65-F5344CB8AC3E}">
        <p14:creationId xmlns:p14="http://schemas.microsoft.com/office/powerpoint/2010/main" val="24042189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6271"/>
            <a:ext cx="8229600" cy="1140481"/>
          </a:xfrm>
        </p:spPr>
        <p:txBody>
          <a:bodyPr/>
          <a:lstStyle/>
          <a:p>
            <a:r>
              <a:rPr lang="en-GB" b="1" dirty="0" smtClean="0"/>
              <a:t>The System</a:t>
            </a:r>
            <a:endParaRPr lang="en-GB" b="1"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23728" y="1124744"/>
            <a:ext cx="4752528" cy="5616624"/>
          </a:xfrm>
          <a:prstGeom prst="rect">
            <a:avLst/>
          </a:prstGeom>
          <a:solidFill>
            <a:srgbClr val="FF0000"/>
          </a:solidFill>
          <a:ln>
            <a:noFill/>
          </a:ln>
        </p:spPr>
      </p:pic>
    </p:spTree>
    <p:extLst>
      <p:ext uri="{BB962C8B-B14F-4D97-AF65-F5344CB8AC3E}">
        <p14:creationId xmlns:p14="http://schemas.microsoft.com/office/powerpoint/2010/main" val="38619734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t>To Remind You</a:t>
            </a:r>
            <a:endParaRPr lang="en-GB" sz="4000" b="1" dirty="0"/>
          </a:p>
        </p:txBody>
      </p:sp>
      <p:sp>
        <p:nvSpPr>
          <p:cNvPr id="3" name="Content Placeholder 2"/>
          <p:cNvSpPr>
            <a:spLocks noGrp="1"/>
          </p:cNvSpPr>
          <p:nvPr>
            <p:ph idx="1"/>
          </p:nvPr>
        </p:nvSpPr>
        <p:spPr/>
        <p:txBody>
          <a:bodyPr>
            <a:normAutofit fontScale="92500" lnSpcReduction="10000"/>
          </a:bodyPr>
          <a:lstStyle/>
          <a:p>
            <a:pPr marL="571500" indent="-571500"/>
            <a:r>
              <a:rPr lang="en-GB" dirty="0"/>
              <a:t>The deficit has been delegated to the poor</a:t>
            </a:r>
          </a:p>
          <a:p>
            <a:pPr marL="571500" indent="-571500"/>
            <a:r>
              <a:rPr lang="en-GB" dirty="0"/>
              <a:t>The pain is not over</a:t>
            </a:r>
          </a:p>
          <a:p>
            <a:pPr marL="571500" indent="-571500"/>
            <a:r>
              <a:rPr lang="en-GB" dirty="0" smtClean="0"/>
              <a:t>The Autumn Statement was disastrous for those in poverty</a:t>
            </a:r>
          </a:p>
          <a:p>
            <a:pPr marL="571500" indent="-571500"/>
            <a:r>
              <a:rPr lang="en-GB" dirty="0" smtClean="0"/>
              <a:t>The welfare reform propaganda continues</a:t>
            </a:r>
            <a:endParaRPr lang="en-GB" dirty="0"/>
          </a:p>
          <a:p>
            <a:pPr marL="571500" indent="-571500"/>
            <a:r>
              <a:rPr lang="en-GB" dirty="0"/>
              <a:t>The wider economic situation is not helping </a:t>
            </a:r>
            <a:endParaRPr lang="en-GB" dirty="0" smtClean="0"/>
          </a:p>
          <a:p>
            <a:pPr marL="571500" indent="-571500"/>
            <a:r>
              <a:rPr lang="en-GB" dirty="0" smtClean="0"/>
              <a:t>The accelerated rollout of UC is a myth</a:t>
            </a:r>
          </a:p>
          <a:p>
            <a:pPr marL="571500" indent="-571500"/>
            <a:r>
              <a:rPr lang="en-GB" dirty="0" smtClean="0"/>
              <a:t>In Scotland, the Smith Commission has put another nail in the coffin of UC</a:t>
            </a:r>
            <a:endParaRPr lang="en-GB" dirty="0"/>
          </a:p>
          <a:p>
            <a:endParaRPr lang="en-GB" dirty="0"/>
          </a:p>
        </p:txBody>
      </p:sp>
    </p:spTree>
    <p:extLst>
      <p:ext uri="{BB962C8B-B14F-4D97-AF65-F5344CB8AC3E}">
        <p14:creationId xmlns:p14="http://schemas.microsoft.com/office/powerpoint/2010/main" val="36429168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Housing Benefit</a:t>
            </a:r>
            <a:br>
              <a:rPr lang="en-GB" b="1" dirty="0" smtClean="0"/>
            </a:br>
            <a:r>
              <a:rPr lang="en-GB" b="1" dirty="0" smtClean="0"/>
              <a:t>Turning Back the Clock</a:t>
            </a:r>
            <a:endParaRPr lang="en-GB" b="1" dirty="0"/>
          </a:p>
        </p:txBody>
      </p:sp>
      <p:sp>
        <p:nvSpPr>
          <p:cNvPr id="3" name="Content Placeholder 2"/>
          <p:cNvSpPr>
            <a:spLocks noGrp="1"/>
          </p:cNvSpPr>
          <p:nvPr>
            <p:ph idx="1"/>
          </p:nvPr>
        </p:nvSpPr>
        <p:spPr/>
        <p:txBody>
          <a:bodyPr/>
          <a:lstStyle/>
          <a:p>
            <a:r>
              <a:rPr lang="en-GB" dirty="0" smtClean="0"/>
              <a:t>1972 through to 1982 then the world changed</a:t>
            </a:r>
          </a:p>
          <a:p>
            <a:r>
              <a:rPr lang="en-GB" dirty="0" smtClean="0"/>
              <a:t>HB82(2)</a:t>
            </a:r>
          </a:p>
          <a:p>
            <a:r>
              <a:rPr lang="en-GB" dirty="0" smtClean="0"/>
              <a:t>The partial start and full start over 6 months</a:t>
            </a:r>
          </a:p>
          <a:p>
            <a:r>
              <a:rPr lang="en-GB" dirty="0" smtClean="0"/>
              <a:t>A warning from history</a:t>
            </a:r>
          </a:p>
          <a:p>
            <a:r>
              <a:rPr lang="en-GB" dirty="0" smtClean="0"/>
              <a:t>September 1982 in Oxford Operation Major</a:t>
            </a:r>
          </a:p>
          <a:p>
            <a:r>
              <a:rPr lang="en-GB" dirty="0" smtClean="0"/>
              <a:t>The real reason for change was revealed</a:t>
            </a:r>
          </a:p>
          <a:p>
            <a:r>
              <a:rPr lang="en-GB" dirty="0" smtClean="0"/>
              <a:t>What will prevent this happening again?.</a:t>
            </a:r>
          </a:p>
          <a:p>
            <a:endParaRPr lang="en-GB" dirty="0"/>
          </a:p>
        </p:txBody>
      </p:sp>
    </p:spTree>
    <p:extLst>
      <p:ext uri="{BB962C8B-B14F-4D97-AF65-F5344CB8AC3E}">
        <p14:creationId xmlns:p14="http://schemas.microsoft.com/office/powerpoint/2010/main" val="379017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Myth – Housing Benefit Expenditure is out of control</a:t>
            </a:r>
            <a:endParaRPr lang="en-GB" b="1" dirty="0"/>
          </a:p>
        </p:txBody>
      </p:sp>
      <p:sp>
        <p:nvSpPr>
          <p:cNvPr id="3" name="Content Placeholder 2"/>
          <p:cNvSpPr>
            <a:spLocks noGrp="1"/>
          </p:cNvSpPr>
          <p:nvPr>
            <p:ph idx="1"/>
          </p:nvPr>
        </p:nvSpPr>
        <p:spPr/>
        <p:txBody>
          <a:bodyPr/>
          <a:lstStyle/>
          <a:p>
            <a:r>
              <a:rPr lang="en-GB" dirty="0" smtClean="0"/>
              <a:t>Reality from the IFS</a:t>
            </a:r>
          </a:p>
          <a:p>
            <a:pPr lvl="1"/>
            <a:r>
              <a:rPr lang="en-GB" dirty="0" smtClean="0"/>
              <a:t>Case load is growing because more people are being forced into the private rented sector because they can’t afford to buy</a:t>
            </a:r>
          </a:p>
          <a:p>
            <a:pPr lvl="1"/>
            <a:r>
              <a:rPr lang="en-GB" dirty="0" smtClean="0"/>
              <a:t>The private rented sector evidence of rents passing is increasing significantly </a:t>
            </a:r>
          </a:p>
          <a:p>
            <a:pPr lvl="1"/>
            <a:r>
              <a:rPr lang="en-GB" dirty="0" smtClean="0"/>
              <a:t>Social sector rents are increasing because of reduced subsidy</a:t>
            </a:r>
            <a:endParaRPr lang="en-GB" dirty="0"/>
          </a:p>
        </p:txBody>
      </p:sp>
    </p:spTree>
    <p:extLst>
      <p:ext uri="{BB962C8B-B14F-4D97-AF65-F5344CB8AC3E}">
        <p14:creationId xmlns:p14="http://schemas.microsoft.com/office/powerpoint/2010/main" val="1880135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1368152"/>
          </a:xfrm>
        </p:spPr>
        <p:txBody>
          <a:bodyPr>
            <a:normAutofit fontScale="90000"/>
          </a:bodyPr>
          <a:lstStyle/>
          <a:p>
            <a:r>
              <a:rPr lang="en-US" b="1" dirty="0" smtClean="0"/>
              <a:t/>
            </a:r>
            <a:br>
              <a:rPr lang="en-US" b="1" dirty="0" smtClean="0"/>
            </a:br>
            <a:r>
              <a:rPr lang="en-US" b="1" dirty="0" smtClean="0"/>
              <a:t>Council </a:t>
            </a:r>
            <a:r>
              <a:rPr lang="en-US" b="1" dirty="0"/>
              <a:t>Tax </a:t>
            </a:r>
            <a:r>
              <a:rPr lang="en-US" b="1" dirty="0" smtClean="0"/>
              <a:t>Reduction in England</a:t>
            </a:r>
            <a:r>
              <a:rPr lang="en-US" b="1" dirty="0"/>
              <a:t/>
            </a:r>
            <a:br>
              <a:rPr lang="en-US" b="1" dirty="0"/>
            </a:br>
            <a:endParaRPr lang="en-GB" dirty="0"/>
          </a:p>
        </p:txBody>
      </p:sp>
      <p:sp>
        <p:nvSpPr>
          <p:cNvPr id="3" name="Content Placeholder 2"/>
          <p:cNvSpPr>
            <a:spLocks noGrp="1"/>
          </p:cNvSpPr>
          <p:nvPr>
            <p:ph idx="1"/>
          </p:nvPr>
        </p:nvSpPr>
        <p:spPr>
          <a:xfrm>
            <a:off x="457200" y="1844824"/>
            <a:ext cx="8229600" cy="4680520"/>
          </a:xfrm>
        </p:spPr>
        <p:txBody>
          <a:bodyPr>
            <a:normAutofit fontScale="85000" lnSpcReduction="20000"/>
          </a:bodyPr>
          <a:lstStyle/>
          <a:p>
            <a:r>
              <a:rPr lang="en-US" sz="2800" dirty="0"/>
              <a:t>2013/14, year one was tough</a:t>
            </a:r>
          </a:p>
          <a:p>
            <a:r>
              <a:rPr lang="en-US" sz="2800" dirty="0"/>
              <a:t>2014/15, year two was tougher</a:t>
            </a:r>
          </a:p>
          <a:p>
            <a:r>
              <a:rPr lang="en-US" sz="2800" dirty="0"/>
              <a:t>2015/16, year three </a:t>
            </a:r>
            <a:r>
              <a:rPr lang="en-US" sz="2800" dirty="0" smtClean="0"/>
              <a:t>will be even tougher</a:t>
            </a:r>
            <a:endParaRPr lang="en-US" sz="2800" dirty="0"/>
          </a:p>
          <a:p>
            <a:pPr marL="800100" lvl="1" indent="-342900">
              <a:buFont typeface="Arial" panose="020B0604020202020204" pitchFamily="34" charset="0"/>
              <a:buChar char="•"/>
            </a:pPr>
            <a:r>
              <a:rPr lang="en-US" dirty="0"/>
              <a:t>Funding parameters changing</a:t>
            </a:r>
          </a:p>
          <a:p>
            <a:pPr marL="800100" lvl="1" indent="-342900">
              <a:buFont typeface="Arial" panose="020B0604020202020204" pitchFamily="34" charset="0"/>
              <a:buChar char="•"/>
            </a:pPr>
            <a:r>
              <a:rPr lang="en-US" dirty="0"/>
              <a:t>Separate funding identity being removed</a:t>
            </a:r>
          </a:p>
          <a:p>
            <a:pPr marL="800100" lvl="1" indent="-342900">
              <a:buFont typeface="Arial" panose="020B0604020202020204" pitchFamily="34" charset="0"/>
              <a:buChar char="•"/>
            </a:pPr>
            <a:r>
              <a:rPr lang="en-US" dirty="0"/>
              <a:t>Rolled into the annual </a:t>
            </a:r>
            <a:r>
              <a:rPr lang="en-US" dirty="0" smtClean="0"/>
              <a:t>financial settlement</a:t>
            </a:r>
            <a:endParaRPr lang="en-US" dirty="0"/>
          </a:p>
          <a:p>
            <a:pPr marL="800100" lvl="1" indent="-342900">
              <a:buFont typeface="Arial" panose="020B0604020202020204" pitchFamily="34" charset="0"/>
              <a:buChar char="•"/>
            </a:pPr>
            <a:r>
              <a:rPr lang="en-US" dirty="0"/>
              <a:t>Continued emphasis on the working aged</a:t>
            </a:r>
          </a:p>
          <a:p>
            <a:pPr marL="800100" lvl="1" indent="-342900">
              <a:buFont typeface="Arial" panose="020B0604020202020204" pitchFamily="34" charset="0"/>
              <a:buChar char="•"/>
            </a:pPr>
            <a:r>
              <a:rPr lang="en-US" dirty="0"/>
              <a:t>How will local authorities react?</a:t>
            </a:r>
          </a:p>
          <a:p>
            <a:pPr marL="800100" lvl="1" indent="-342900">
              <a:buFont typeface="Arial" panose="020B0604020202020204" pitchFamily="34" charset="0"/>
              <a:buChar char="•"/>
            </a:pPr>
            <a:r>
              <a:rPr lang="en-US" dirty="0"/>
              <a:t>How will the Government respond</a:t>
            </a:r>
            <a:r>
              <a:rPr lang="en-US" dirty="0" smtClean="0"/>
              <a:t>?</a:t>
            </a:r>
          </a:p>
          <a:p>
            <a:pPr marL="800100" lvl="1" indent="-342900">
              <a:buFont typeface="Arial" panose="020B0604020202020204" pitchFamily="34" charset="0"/>
              <a:buChar char="•"/>
            </a:pPr>
            <a:r>
              <a:rPr lang="en-US" dirty="0" smtClean="0"/>
              <a:t>Decisions in the courts.</a:t>
            </a:r>
          </a:p>
          <a:p>
            <a:pPr marL="457200" lvl="1" indent="0">
              <a:buNone/>
            </a:pPr>
            <a:endParaRPr lang="en-US" dirty="0" smtClean="0"/>
          </a:p>
          <a:p>
            <a:pPr marL="457200" lvl="1" indent="0">
              <a:buNone/>
            </a:pPr>
            <a:r>
              <a:rPr lang="en-US" sz="3500" b="1" dirty="0" smtClean="0"/>
              <a:t>2016/17, year four could be a disaster</a:t>
            </a:r>
          </a:p>
          <a:p>
            <a:pPr marL="457200" lvl="1" indent="0">
              <a:buNone/>
            </a:pPr>
            <a:endParaRPr lang="en-US" dirty="0" smtClean="0"/>
          </a:p>
          <a:p>
            <a:pPr marL="457200" lvl="1" indent="0">
              <a:buNone/>
            </a:pPr>
            <a:endParaRPr lang="en-US" dirty="0" smtClean="0"/>
          </a:p>
          <a:p>
            <a:pPr marL="457200" lvl="1" indent="0">
              <a:buNone/>
            </a:pPr>
            <a:endParaRPr lang="en-US" dirty="0"/>
          </a:p>
          <a:p>
            <a:endParaRPr lang="en-GB" dirty="0"/>
          </a:p>
        </p:txBody>
      </p:sp>
    </p:spTree>
    <p:extLst>
      <p:ext uri="{BB962C8B-B14F-4D97-AF65-F5344CB8AC3E}">
        <p14:creationId xmlns:p14="http://schemas.microsoft.com/office/powerpoint/2010/main" val="1211508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Myth – Welfare payments to non UK citizens is out of control and growing</a:t>
            </a:r>
            <a:endParaRPr lang="en-GB" b="1" dirty="0"/>
          </a:p>
        </p:txBody>
      </p:sp>
      <p:sp>
        <p:nvSpPr>
          <p:cNvPr id="3" name="Content Placeholder 2"/>
          <p:cNvSpPr>
            <a:spLocks noGrp="1"/>
          </p:cNvSpPr>
          <p:nvPr>
            <p:ph idx="1"/>
          </p:nvPr>
        </p:nvSpPr>
        <p:spPr/>
        <p:txBody>
          <a:bodyPr>
            <a:normAutofit fontScale="70000" lnSpcReduction="20000"/>
          </a:bodyPr>
          <a:lstStyle/>
          <a:p>
            <a:r>
              <a:rPr lang="en-GB" dirty="0" smtClean="0"/>
              <a:t>Reality</a:t>
            </a:r>
          </a:p>
          <a:p>
            <a:pPr lvl="1"/>
            <a:r>
              <a:rPr lang="en-GB" dirty="0" smtClean="0"/>
              <a:t>The international facts tell a different story</a:t>
            </a:r>
          </a:p>
          <a:p>
            <a:pPr lvl="1"/>
            <a:r>
              <a:rPr lang="en-GB" dirty="0" smtClean="0"/>
              <a:t>In Germany the number of Britons claiming unemployment benefits is four times that of jobless Germans claiming similar benefits in the UK</a:t>
            </a:r>
          </a:p>
          <a:p>
            <a:pPr lvl="1"/>
            <a:r>
              <a:rPr lang="en-GB" dirty="0" smtClean="0"/>
              <a:t>In Ireland the ratio is five times</a:t>
            </a:r>
          </a:p>
          <a:p>
            <a:pPr lvl="1"/>
            <a:r>
              <a:rPr lang="en-GB" dirty="0" smtClean="0"/>
              <a:t>In nine other western European Countries including France there are 23,000 UK claimants which is three times higher than the equivalent claims in the UK from those countries</a:t>
            </a:r>
          </a:p>
          <a:p>
            <a:r>
              <a:rPr lang="en-GB" b="1" dirty="0" smtClean="0"/>
              <a:t>BUT</a:t>
            </a:r>
            <a:r>
              <a:rPr lang="en-GB" dirty="0" smtClean="0"/>
              <a:t> </a:t>
            </a:r>
            <a:endParaRPr lang="en-GB" dirty="0"/>
          </a:p>
          <a:p>
            <a:pPr lvl="1"/>
            <a:r>
              <a:rPr lang="en-GB" dirty="0" smtClean="0"/>
              <a:t>In the UK there are 14,880 Poles claiming JSA against two Britons claiming equivalent benefits in Poland!</a:t>
            </a:r>
          </a:p>
          <a:p>
            <a:pPr lvl="1"/>
            <a:r>
              <a:rPr lang="en-GB" dirty="0" smtClean="0"/>
              <a:t>From certain other former Eastern European countries (Slovakia, Latvia, Hungary, Lithuania and Romania) there are 17,600 JSA claimants against fifteen Britons claiming equivalent benefits in their countries</a:t>
            </a:r>
            <a:endParaRPr lang="en-GB" dirty="0"/>
          </a:p>
        </p:txBody>
      </p:sp>
    </p:spTree>
    <p:extLst>
      <p:ext uri="{BB962C8B-B14F-4D97-AF65-F5344CB8AC3E}">
        <p14:creationId xmlns:p14="http://schemas.microsoft.com/office/powerpoint/2010/main" val="12492620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t>In Conclusion</a:t>
            </a:r>
            <a:endParaRPr lang="en-GB" sz="4000" b="1" dirty="0"/>
          </a:p>
        </p:txBody>
      </p:sp>
      <p:sp>
        <p:nvSpPr>
          <p:cNvPr id="3" name="Content Placeholder 2"/>
          <p:cNvSpPr>
            <a:spLocks noGrp="1"/>
          </p:cNvSpPr>
          <p:nvPr>
            <p:ph idx="1"/>
          </p:nvPr>
        </p:nvSpPr>
        <p:spPr>
          <a:xfrm>
            <a:off x="467544" y="1628800"/>
            <a:ext cx="8229600" cy="4525963"/>
          </a:xfrm>
        </p:spPr>
        <p:txBody>
          <a:bodyPr>
            <a:normAutofit fontScale="92500" lnSpcReduction="10000"/>
          </a:bodyPr>
          <a:lstStyle/>
          <a:p>
            <a:r>
              <a:rPr lang="en-GB" dirty="0" smtClean="0"/>
              <a:t>Still no light at the end of the tunnel</a:t>
            </a:r>
          </a:p>
          <a:p>
            <a:r>
              <a:rPr lang="en-GB" dirty="0" smtClean="0"/>
              <a:t>The Government is attacking </a:t>
            </a:r>
            <a:r>
              <a:rPr lang="en-GB" dirty="0"/>
              <a:t>those least able to </a:t>
            </a:r>
            <a:r>
              <a:rPr lang="en-GB" dirty="0" smtClean="0"/>
              <a:t>cope and this </a:t>
            </a:r>
            <a:r>
              <a:rPr lang="en-GB" smtClean="0"/>
              <a:t>will continue</a:t>
            </a:r>
            <a:endParaRPr lang="en-GB" dirty="0" smtClean="0"/>
          </a:p>
          <a:p>
            <a:r>
              <a:rPr lang="en-GB" dirty="0"/>
              <a:t>An unfair emphasis on the working age and the </a:t>
            </a:r>
            <a:r>
              <a:rPr lang="en-GB" dirty="0" smtClean="0"/>
              <a:t>young</a:t>
            </a:r>
          </a:p>
          <a:p>
            <a:r>
              <a:rPr lang="en-GB" dirty="0" smtClean="0"/>
              <a:t>General pressure on those in poverty</a:t>
            </a:r>
          </a:p>
          <a:p>
            <a:r>
              <a:rPr lang="en-GB" dirty="0"/>
              <a:t>Too generous to those of pensionable </a:t>
            </a:r>
            <a:r>
              <a:rPr lang="en-GB" dirty="0" smtClean="0"/>
              <a:t>age</a:t>
            </a:r>
          </a:p>
          <a:p>
            <a:r>
              <a:rPr lang="en-GB" dirty="0" smtClean="0"/>
              <a:t>We are facing an administrative disaster</a:t>
            </a:r>
          </a:p>
          <a:p>
            <a:r>
              <a:rPr lang="en-GB" dirty="0" smtClean="0"/>
              <a:t>There is no easy solution.</a:t>
            </a:r>
            <a:endParaRPr lang="en-GB" dirty="0"/>
          </a:p>
        </p:txBody>
      </p:sp>
    </p:spTree>
    <p:extLst>
      <p:ext uri="{BB962C8B-B14F-4D97-AF65-F5344CB8AC3E}">
        <p14:creationId xmlns:p14="http://schemas.microsoft.com/office/powerpoint/2010/main" val="24873193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t>Is it Fair?</a:t>
            </a:r>
            <a:endParaRPr lang="en-GB" sz="4000" b="1" dirty="0"/>
          </a:p>
        </p:txBody>
      </p:sp>
      <p:sp>
        <p:nvSpPr>
          <p:cNvPr id="3" name="Content Placeholder 2"/>
          <p:cNvSpPr>
            <a:spLocks noGrp="1"/>
          </p:cNvSpPr>
          <p:nvPr>
            <p:ph idx="1"/>
          </p:nvPr>
        </p:nvSpPr>
        <p:spPr/>
        <p:txBody>
          <a:bodyPr/>
          <a:lstStyle/>
          <a:p>
            <a:r>
              <a:rPr lang="en-GB" dirty="0" smtClean="0"/>
              <a:t>Since 2010 pensions have grown by 11%</a:t>
            </a:r>
          </a:p>
          <a:p>
            <a:r>
              <a:rPr lang="en-GB" dirty="0" smtClean="0"/>
              <a:t>But the annual up rating of most other benefits have been restricted to 1% for the last three years</a:t>
            </a:r>
          </a:p>
          <a:p>
            <a:r>
              <a:rPr lang="en-GB" dirty="0" smtClean="0"/>
              <a:t>Now those benefits will be frozen</a:t>
            </a:r>
          </a:p>
          <a:p>
            <a:r>
              <a:rPr lang="en-GB" dirty="0" smtClean="0"/>
              <a:t>The cap will be further reduced</a:t>
            </a:r>
          </a:p>
          <a:p>
            <a:r>
              <a:rPr lang="en-GB" dirty="0" smtClean="0"/>
              <a:t>The manipulation of the minimum wage will reduce tax credits.</a:t>
            </a:r>
            <a:endParaRPr lang="en-GB" dirty="0"/>
          </a:p>
        </p:txBody>
      </p:sp>
    </p:spTree>
    <p:extLst>
      <p:ext uri="{BB962C8B-B14F-4D97-AF65-F5344CB8AC3E}">
        <p14:creationId xmlns:p14="http://schemas.microsoft.com/office/powerpoint/2010/main" val="26867018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t>It is not Just Welfare Reform!</a:t>
            </a:r>
            <a:endParaRPr lang="en-GB" sz="4000" b="1" dirty="0"/>
          </a:p>
        </p:txBody>
      </p:sp>
      <p:sp>
        <p:nvSpPr>
          <p:cNvPr id="3" name="Content Placeholder 2"/>
          <p:cNvSpPr>
            <a:spLocks noGrp="1"/>
          </p:cNvSpPr>
          <p:nvPr>
            <p:ph idx="1"/>
          </p:nvPr>
        </p:nvSpPr>
        <p:spPr/>
        <p:txBody>
          <a:bodyPr>
            <a:normAutofit lnSpcReduction="10000"/>
          </a:bodyPr>
          <a:lstStyle/>
          <a:p>
            <a:r>
              <a:rPr lang="en-GB" dirty="0" smtClean="0"/>
              <a:t>The lack of growth</a:t>
            </a:r>
          </a:p>
          <a:p>
            <a:r>
              <a:rPr lang="en-GB" dirty="0" smtClean="0"/>
              <a:t>Inflation leading possibly to deflation</a:t>
            </a:r>
          </a:p>
          <a:p>
            <a:pPr lvl="1"/>
            <a:r>
              <a:rPr lang="en-GB" dirty="0" smtClean="0"/>
              <a:t>Cost of living</a:t>
            </a:r>
          </a:p>
          <a:p>
            <a:pPr lvl="1"/>
            <a:r>
              <a:rPr lang="en-GB" dirty="0" smtClean="0"/>
              <a:t>Income and wages</a:t>
            </a:r>
          </a:p>
          <a:p>
            <a:r>
              <a:rPr lang="en-GB" dirty="0" smtClean="0"/>
              <a:t>Minimum wage against the living wage</a:t>
            </a:r>
          </a:p>
          <a:p>
            <a:r>
              <a:rPr lang="en-GB" dirty="0" smtClean="0"/>
              <a:t>Real jobs!</a:t>
            </a:r>
          </a:p>
          <a:p>
            <a:r>
              <a:rPr lang="en-GB" dirty="0" smtClean="0"/>
              <a:t>Cost of fringe borrowing</a:t>
            </a:r>
          </a:p>
          <a:p>
            <a:r>
              <a:rPr lang="en-GB" dirty="0" smtClean="0"/>
              <a:t>Family and social pressures</a:t>
            </a:r>
          </a:p>
          <a:p>
            <a:pPr marL="0" indent="0">
              <a:buNone/>
            </a:pPr>
            <a:endParaRPr lang="en-GB" dirty="0" smtClean="0"/>
          </a:p>
          <a:p>
            <a:endParaRPr lang="en-GB" dirty="0" smtClean="0"/>
          </a:p>
        </p:txBody>
      </p:sp>
    </p:spTree>
    <p:extLst>
      <p:ext uri="{BB962C8B-B14F-4D97-AF65-F5344CB8AC3E}">
        <p14:creationId xmlns:p14="http://schemas.microsoft.com/office/powerpoint/2010/main" val="35733116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6600" b="1" dirty="0" smtClean="0"/>
              <a:t>To remind you!</a:t>
            </a:r>
            <a:endParaRPr lang="en-GB" sz="6600" b="1"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22927095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0" y="0"/>
            <a:ext cx="8785225" cy="1196752"/>
          </a:xfrm>
          <a:prstGeom prst="rect">
            <a:avLst/>
          </a:prstGeom>
        </p:spPr>
        <p:txBody>
          <a:bodyPr>
            <a:normAutofit/>
          </a:bodyPr>
          <a:lstStyle/>
          <a:p>
            <a:pPr eaLnBrk="1" hangingPunct="1"/>
            <a:r>
              <a:rPr lang="en-GB" altLang="en-US" sz="3600" b="1" dirty="0" smtClean="0"/>
              <a:t>The Most Significant Reform of Social Security in 60 Years</a:t>
            </a:r>
          </a:p>
        </p:txBody>
      </p:sp>
      <p:pic>
        <p:nvPicPr>
          <p:cNvPr id="3076" name="Picture 3" descr="beverid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1840" y="1412776"/>
            <a:ext cx="3096344" cy="4464496"/>
          </a:xfrm>
          <a:prstGeom prst="rect">
            <a:avLst/>
          </a:prstGeom>
          <a:solidFill>
            <a:schemeClr val="tx2">
              <a:lumMod val="40000"/>
              <a:lumOff val="60000"/>
            </a:schemeClr>
          </a:solidFill>
          <a:ln>
            <a:solidFill>
              <a:schemeClr val="tx1"/>
            </a:solidFill>
          </a:ln>
          <a:effectLst/>
          <a:extLst/>
        </p:spPr>
      </p:pic>
    </p:spTree>
    <p:extLst>
      <p:ext uri="{BB962C8B-B14F-4D97-AF65-F5344CB8AC3E}">
        <p14:creationId xmlns:p14="http://schemas.microsoft.com/office/powerpoint/2010/main" val="1941540891"/>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5067300" y="3952875"/>
            <a:ext cx="3619500" cy="384175"/>
          </a:xfrm>
          <a:prstGeom prst="rect">
            <a:avLst/>
          </a:prstGeom>
          <a:solidFill>
            <a:srgbClr val="FFFF00"/>
          </a:solidFill>
          <a:ln w="9525">
            <a:solidFill>
              <a:schemeClr val="tx1"/>
            </a:solidFill>
            <a:miter lim="800000"/>
            <a:headEnd/>
            <a:tailEnd/>
          </a:ln>
        </p:spPr>
        <p:txBody>
          <a:bodyPr anchor="ct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0"/>
              </a:spcBef>
              <a:buFontTx/>
              <a:buNone/>
            </a:pPr>
            <a:r>
              <a:rPr lang="en-GB" altLang="en-US" sz="1800" b="1">
                <a:latin typeface="Calibri" pitchFamily="34" charset="0"/>
              </a:rPr>
              <a:t>Personal Independence Payment</a:t>
            </a:r>
          </a:p>
        </p:txBody>
      </p:sp>
      <p:sp>
        <p:nvSpPr>
          <p:cNvPr id="4099" name="Rectangle 3"/>
          <p:cNvSpPr>
            <a:spLocks noChangeArrowheads="1"/>
          </p:cNvSpPr>
          <p:nvPr/>
        </p:nvSpPr>
        <p:spPr bwMode="auto">
          <a:xfrm>
            <a:off x="5113338" y="2420938"/>
            <a:ext cx="3573462" cy="808037"/>
          </a:xfrm>
          <a:prstGeom prst="rect">
            <a:avLst/>
          </a:prstGeom>
          <a:solidFill>
            <a:srgbClr val="FFFF00"/>
          </a:soli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0"/>
              </a:spcBef>
              <a:buFontTx/>
              <a:buNone/>
            </a:pPr>
            <a:r>
              <a:rPr lang="en-GB" altLang="en-US" sz="2800" b="1">
                <a:latin typeface="Calibri" pitchFamily="34" charset="0"/>
              </a:rPr>
              <a:t>Universal Credit</a:t>
            </a:r>
          </a:p>
        </p:txBody>
      </p:sp>
      <p:sp>
        <p:nvSpPr>
          <p:cNvPr id="4101" name="Rectangle 5"/>
          <p:cNvSpPr>
            <a:spLocks noChangeArrowheads="1"/>
          </p:cNvSpPr>
          <p:nvPr/>
        </p:nvSpPr>
        <p:spPr bwMode="auto">
          <a:xfrm>
            <a:off x="558800" y="4938713"/>
            <a:ext cx="8139113" cy="376237"/>
          </a:xfrm>
          <a:prstGeom prst="rect">
            <a:avLst/>
          </a:prstGeom>
          <a:solidFill>
            <a:srgbClr val="99FF99"/>
          </a:solidFill>
          <a:ln w="9525">
            <a:solidFill>
              <a:schemeClr val="tx1"/>
            </a:solidFill>
            <a:miter lim="800000"/>
            <a:headEnd/>
            <a:tailEnd/>
          </a:ln>
        </p:spPr>
        <p:txBody>
          <a:bodyPr>
            <a:spAutoFit/>
          </a:bodyPr>
          <a:lstStyle>
            <a:lvl1pPr marL="266700" indent="-266700"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0"/>
              </a:spcBef>
              <a:buFontTx/>
              <a:buNone/>
            </a:pPr>
            <a:r>
              <a:rPr lang="en-GB" altLang="en-US" sz="1800">
                <a:latin typeface="Calibri" pitchFamily="34" charset="0"/>
              </a:rPr>
              <a:t>Child Benefit, Carer’s Allowance (will remain)</a:t>
            </a:r>
          </a:p>
        </p:txBody>
      </p:sp>
      <p:sp>
        <p:nvSpPr>
          <p:cNvPr id="4102" name="AutoShape 6"/>
          <p:cNvSpPr>
            <a:spLocks noChangeArrowheads="1"/>
          </p:cNvSpPr>
          <p:nvPr/>
        </p:nvSpPr>
        <p:spPr bwMode="auto">
          <a:xfrm>
            <a:off x="561975" y="1628775"/>
            <a:ext cx="4702175" cy="2324100"/>
          </a:xfrm>
          <a:prstGeom prst="homePlate">
            <a:avLst>
              <a:gd name="adj" fmla="val 62120"/>
            </a:avLst>
          </a:prstGeom>
          <a:solidFill>
            <a:srgbClr val="513184"/>
          </a:solidFill>
          <a:ln w="9525">
            <a:solidFill>
              <a:schemeClr val="tx1"/>
            </a:solidFill>
            <a:miter lim="800000"/>
            <a:headEnd/>
            <a:tailEnd/>
          </a:ln>
        </p:spPr>
        <p:txBody>
          <a:bodyPr wrap="none" anchor="ctr"/>
          <a:lstStyle>
            <a:lvl1pPr marL="187325" indent="-187325"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GB" altLang="en-US" sz="1800">
                <a:solidFill>
                  <a:schemeClr val="bg1"/>
                </a:solidFill>
                <a:latin typeface="Calibri" pitchFamily="34" charset="0"/>
              </a:rPr>
              <a:t>Income related JSA</a:t>
            </a:r>
          </a:p>
          <a:p>
            <a:pPr eaLnBrk="1" hangingPunct="1">
              <a:spcBef>
                <a:spcPct val="0"/>
              </a:spcBef>
              <a:buFontTx/>
              <a:buNone/>
            </a:pPr>
            <a:r>
              <a:rPr lang="en-GB" altLang="en-US" sz="1800">
                <a:solidFill>
                  <a:schemeClr val="bg1"/>
                </a:solidFill>
                <a:latin typeface="Calibri" pitchFamily="34" charset="0"/>
              </a:rPr>
              <a:t>Income related ESA</a:t>
            </a:r>
          </a:p>
          <a:p>
            <a:pPr eaLnBrk="1" hangingPunct="1">
              <a:spcBef>
                <a:spcPct val="0"/>
              </a:spcBef>
              <a:buFontTx/>
              <a:buNone/>
            </a:pPr>
            <a:r>
              <a:rPr lang="en-GB" altLang="en-US" sz="1800">
                <a:solidFill>
                  <a:schemeClr val="bg1"/>
                </a:solidFill>
                <a:latin typeface="Calibri" pitchFamily="34" charset="0"/>
              </a:rPr>
              <a:t>Income Support (including SMI)</a:t>
            </a:r>
          </a:p>
          <a:p>
            <a:pPr eaLnBrk="1" hangingPunct="1">
              <a:spcBef>
                <a:spcPct val="0"/>
              </a:spcBef>
              <a:buFontTx/>
              <a:buNone/>
            </a:pPr>
            <a:r>
              <a:rPr lang="en-GB" altLang="en-US" sz="1800">
                <a:solidFill>
                  <a:schemeClr val="bg1"/>
                </a:solidFill>
                <a:latin typeface="Calibri" pitchFamily="34" charset="0"/>
              </a:rPr>
              <a:t>Working Tax Credits</a:t>
            </a:r>
          </a:p>
          <a:p>
            <a:pPr eaLnBrk="1" hangingPunct="1">
              <a:spcBef>
                <a:spcPct val="0"/>
              </a:spcBef>
              <a:buFontTx/>
              <a:buNone/>
            </a:pPr>
            <a:r>
              <a:rPr lang="en-GB" altLang="en-US" sz="1800">
                <a:solidFill>
                  <a:schemeClr val="bg1"/>
                </a:solidFill>
                <a:latin typeface="Calibri" pitchFamily="34" charset="0"/>
              </a:rPr>
              <a:t>Child Tax Credits</a:t>
            </a:r>
          </a:p>
          <a:p>
            <a:pPr eaLnBrk="1" hangingPunct="1">
              <a:spcBef>
                <a:spcPct val="0"/>
              </a:spcBef>
              <a:buFontTx/>
              <a:buNone/>
            </a:pPr>
            <a:r>
              <a:rPr lang="en-GB" altLang="en-US" sz="1800">
                <a:solidFill>
                  <a:schemeClr val="bg1"/>
                </a:solidFill>
                <a:latin typeface="Calibri" pitchFamily="34" charset="0"/>
              </a:rPr>
              <a:t>Housing Benefit</a:t>
            </a:r>
          </a:p>
        </p:txBody>
      </p:sp>
      <p:sp>
        <p:nvSpPr>
          <p:cNvPr id="4103" name="AutoShape 7"/>
          <p:cNvSpPr>
            <a:spLocks noChangeArrowheads="1"/>
          </p:cNvSpPr>
          <p:nvPr/>
        </p:nvSpPr>
        <p:spPr bwMode="auto">
          <a:xfrm>
            <a:off x="566738" y="4000500"/>
            <a:ext cx="4610100" cy="336550"/>
          </a:xfrm>
          <a:prstGeom prst="homePlate">
            <a:avLst>
              <a:gd name="adj" fmla="val 342453"/>
            </a:avLst>
          </a:prstGeom>
          <a:solidFill>
            <a:srgbClr val="513184"/>
          </a:solidFill>
          <a:ln w="9525">
            <a:solidFill>
              <a:schemeClr val="tx1"/>
            </a:solidFill>
            <a:miter lim="800000"/>
            <a:headEnd/>
            <a:tailEnd/>
          </a:ln>
        </p:spPr>
        <p:txBody>
          <a:bodyPr wrap="none" anchor="ctr"/>
          <a:lstStyle>
            <a:lvl1pPr marL="187325" indent="-187325"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GB" altLang="en-US" sz="1800">
                <a:solidFill>
                  <a:schemeClr val="bg1"/>
                </a:solidFill>
                <a:latin typeface="Calibri" pitchFamily="34" charset="0"/>
              </a:rPr>
              <a:t>Disability Living allowance</a:t>
            </a:r>
          </a:p>
        </p:txBody>
      </p:sp>
      <p:sp>
        <p:nvSpPr>
          <p:cNvPr id="4104" name="Rectangle 8"/>
          <p:cNvSpPr>
            <a:spLocks noChangeArrowheads="1"/>
          </p:cNvSpPr>
          <p:nvPr/>
        </p:nvSpPr>
        <p:spPr bwMode="auto">
          <a:xfrm>
            <a:off x="558800" y="620713"/>
            <a:ext cx="3492500" cy="762000"/>
          </a:xfrm>
          <a:prstGeom prst="rect">
            <a:avLst/>
          </a:prstGeom>
          <a:solidFill>
            <a:srgbClr val="513184"/>
          </a:soli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0"/>
              </a:spcBef>
              <a:buFontTx/>
              <a:buNone/>
            </a:pPr>
            <a:r>
              <a:rPr lang="en-GB" altLang="en-US" b="1">
                <a:solidFill>
                  <a:schemeClr val="bg1"/>
                </a:solidFill>
                <a:latin typeface="Calibri" pitchFamily="34" charset="0"/>
              </a:rPr>
              <a:t>Current system</a:t>
            </a:r>
          </a:p>
        </p:txBody>
      </p:sp>
      <p:sp>
        <p:nvSpPr>
          <p:cNvPr id="4105" name="Rectangle 9"/>
          <p:cNvSpPr>
            <a:spLocks noChangeArrowheads="1"/>
          </p:cNvSpPr>
          <p:nvPr/>
        </p:nvSpPr>
        <p:spPr bwMode="auto">
          <a:xfrm>
            <a:off x="5148263" y="620713"/>
            <a:ext cx="3560762" cy="755650"/>
          </a:xfrm>
          <a:prstGeom prst="rect">
            <a:avLst/>
          </a:prstGeom>
          <a:solidFill>
            <a:srgbClr val="FFFF00"/>
          </a:soli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0"/>
              </a:spcBef>
              <a:buFontTx/>
              <a:buNone/>
            </a:pPr>
            <a:r>
              <a:rPr lang="en-GB" altLang="en-US" b="1">
                <a:latin typeface="Calibri" pitchFamily="34" charset="0"/>
              </a:rPr>
              <a:t>New system</a:t>
            </a:r>
          </a:p>
        </p:txBody>
      </p:sp>
      <p:sp>
        <p:nvSpPr>
          <p:cNvPr id="4106" name="Rectangle 10"/>
          <p:cNvSpPr>
            <a:spLocks noChangeArrowheads="1"/>
          </p:cNvSpPr>
          <p:nvPr/>
        </p:nvSpPr>
        <p:spPr bwMode="auto">
          <a:xfrm>
            <a:off x="557213" y="5827713"/>
            <a:ext cx="8153400" cy="376237"/>
          </a:xfrm>
          <a:prstGeom prst="rect">
            <a:avLst/>
          </a:prstGeom>
          <a:solidFill>
            <a:srgbClr val="99FF99"/>
          </a:solidFill>
          <a:ln w="9525">
            <a:solidFill>
              <a:schemeClr val="tx1"/>
            </a:solidFill>
            <a:miter lim="800000"/>
            <a:headEnd/>
            <a:tailEnd/>
          </a:ln>
        </p:spPr>
        <p:txBody>
          <a:bodyPr>
            <a:spAutoFit/>
          </a:bodyPr>
          <a:lstStyle>
            <a:lvl1pPr marL="266700" indent="-266700"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0"/>
              </a:spcBef>
              <a:buFontTx/>
              <a:buNone/>
            </a:pPr>
            <a:r>
              <a:rPr lang="en-GB" altLang="en-US" sz="1800" dirty="0">
                <a:latin typeface="Calibri" pitchFamily="34" charset="0"/>
              </a:rPr>
              <a:t>Contributory JSA and </a:t>
            </a:r>
            <a:r>
              <a:rPr lang="en-GB" altLang="en-US" sz="1800">
                <a:latin typeface="Calibri" pitchFamily="34" charset="0"/>
              </a:rPr>
              <a:t>ESA </a:t>
            </a:r>
          </a:p>
        </p:txBody>
      </p:sp>
      <p:sp>
        <p:nvSpPr>
          <p:cNvPr id="4107" name="Rectangle 11"/>
          <p:cNvSpPr>
            <a:spLocks noChangeArrowheads="1"/>
          </p:cNvSpPr>
          <p:nvPr/>
        </p:nvSpPr>
        <p:spPr bwMode="auto">
          <a:xfrm>
            <a:off x="558800" y="5389563"/>
            <a:ext cx="8154988" cy="376237"/>
          </a:xfrm>
          <a:prstGeom prst="rect">
            <a:avLst/>
          </a:prstGeom>
          <a:solidFill>
            <a:srgbClr val="99FF99"/>
          </a:solidFill>
          <a:ln w="9525">
            <a:solidFill>
              <a:schemeClr val="tx1"/>
            </a:solidFill>
            <a:miter lim="800000"/>
            <a:headEnd/>
            <a:tailEnd/>
          </a:ln>
        </p:spPr>
        <p:txBody>
          <a:bodyPr>
            <a:spAutoFit/>
          </a:bodyPr>
          <a:lstStyle>
            <a:lvl1pPr marL="266700" indent="-266700"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0"/>
              </a:spcBef>
              <a:buFontTx/>
              <a:buNone/>
            </a:pPr>
            <a:r>
              <a:rPr lang="en-GB" altLang="en-US" sz="1800">
                <a:latin typeface="Calibri" pitchFamily="34" charset="0"/>
              </a:rPr>
              <a:t>Council Tax Reduction and Rate Support </a:t>
            </a:r>
          </a:p>
        </p:txBody>
      </p:sp>
      <p:sp>
        <p:nvSpPr>
          <p:cNvPr id="4108" name="Rectangle 13"/>
          <p:cNvSpPr>
            <a:spLocks noChangeArrowheads="1"/>
          </p:cNvSpPr>
          <p:nvPr/>
        </p:nvSpPr>
        <p:spPr bwMode="auto">
          <a:xfrm>
            <a:off x="5067300" y="4367213"/>
            <a:ext cx="3619500" cy="495300"/>
          </a:xfrm>
          <a:prstGeom prst="rect">
            <a:avLst/>
          </a:prstGeom>
          <a:solidFill>
            <a:srgbClr val="FFFF00"/>
          </a:solidFill>
          <a:ln w="9525">
            <a:solidFill>
              <a:schemeClr val="tx1"/>
            </a:solidFill>
            <a:miter lim="800000"/>
            <a:headEnd/>
            <a:tailEnd/>
          </a:ln>
        </p:spPr>
        <p:txBody>
          <a:bodyPr anchor="ct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0"/>
              </a:spcBef>
              <a:buFontTx/>
              <a:buNone/>
            </a:pPr>
            <a:r>
              <a:rPr lang="en-GB" altLang="en-US" sz="1600" b="1">
                <a:latin typeface="Calibri" pitchFamily="34" charset="0"/>
              </a:rPr>
              <a:t>… will include support for housing  and  children</a:t>
            </a:r>
          </a:p>
        </p:txBody>
      </p:sp>
      <p:sp>
        <p:nvSpPr>
          <p:cNvPr id="4109" name="AutoShape 12"/>
          <p:cNvSpPr>
            <a:spLocks noChangeArrowheads="1"/>
          </p:cNvSpPr>
          <p:nvPr/>
        </p:nvSpPr>
        <p:spPr bwMode="auto">
          <a:xfrm>
            <a:off x="560388" y="4367213"/>
            <a:ext cx="4610100" cy="319087"/>
          </a:xfrm>
          <a:prstGeom prst="homePlate">
            <a:avLst>
              <a:gd name="adj" fmla="val 361195"/>
            </a:avLst>
          </a:prstGeom>
          <a:solidFill>
            <a:srgbClr val="513184"/>
          </a:solidFill>
          <a:ln w="9525">
            <a:solidFill>
              <a:schemeClr val="tx1"/>
            </a:solidFill>
            <a:miter lim="800000"/>
            <a:headEnd/>
            <a:tailEnd/>
          </a:ln>
        </p:spPr>
        <p:txBody>
          <a:bodyPr wrap="none" anchor="ctr"/>
          <a:lstStyle>
            <a:lvl1pPr marL="187325" indent="-187325"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GB" altLang="en-US" sz="1800">
                <a:solidFill>
                  <a:schemeClr val="bg1"/>
                </a:solidFill>
                <a:latin typeface="Calibri" pitchFamily="34" charset="0"/>
              </a:rPr>
              <a:t>Pension credit</a:t>
            </a:r>
          </a:p>
        </p:txBody>
      </p:sp>
    </p:spTree>
    <p:extLst>
      <p:ext uri="{BB962C8B-B14F-4D97-AF65-F5344CB8AC3E}">
        <p14:creationId xmlns:p14="http://schemas.microsoft.com/office/powerpoint/2010/main" val="29881563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7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617881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t>What of Universal Credit</a:t>
            </a:r>
            <a:endParaRPr lang="en-GB" sz="4000" b="1" dirty="0"/>
          </a:p>
        </p:txBody>
      </p:sp>
      <p:sp>
        <p:nvSpPr>
          <p:cNvPr id="3" name="Content Placeholder 2"/>
          <p:cNvSpPr>
            <a:spLocks noGrp="1"/>
          </p:cNvSpPr>
          <p:nvPr>
            <p:ph idx="1"/>
          </p:nvPr>
        </p:nvSpPr>
        <p:spPr>
          <a:xfrm>
            <a:off x="179512" y="1600200"/>
            <a:ext cx="8064896" cy="4525963"/>
          </a:xfrm>
        </p:spPr>
        <p:txBody>
          <a:bodyPr>
            <a:normAutofit lnSpcReduction="10000"/>
          </a:bodyPr>
          <a:lstStyle/>
          <a:p>
            <a:r>
              <a:rPr lang="en-GB" dirty="0"/>
              <a:t>Universal Credit </a:t>
            </a:r>
            <a:r>
              <a:rPr lang="en-GB" dirty="0" smtClean="0"/>
              <a:t>migration</a:t>
            </a:r>
          </a:p>
          <a:p>
            <a:r>
              <a:rPr lang="en-GB" dirty="0" smtClean="0"/>
              <a:t>The IFS Report</a:t>
            </a:r>
            <a:endParaRPr lang="en-GB" dirty="0"/>
          </a:p>
          <a:p>
            <a:r>
              <a:rPr lang="en-GB" dirty="0" smtClean="0"/>
              <a:t>The latest NAO Report</a:t>
            </a:r>
          </a:p>
          <a:p>
            <a:r>
              <a:rPr lang="en-GB" dirty="0" smtClean="0"/>
              <a:t>Current policy of claimant cleansing</a:t>
            </a:r>
          </a:p>
          <a:p>
            <a:r>
              <a:rPr lang="en-GB" dirty="0" smtClean="0"/>
              <a:t>More transparency rather than political spin</a:t>
            </a:r>
          </a:p>
          <a:p>
            <a:r>
              <a:rPr lang="en-GB" dirty="0" smtClean="0"/>
              <a:t>Clarity on the role of local authorities and who will pay</a:t>
            </a:r>
          </a:p>
          <a:p>
            <a:r>
              <a:rPr lang="en-GB" dirty="0" smtClean="0"/>
              <a:t>The housing element and housing benefit.</a:t>
            </a:r>
            <a:endParaRPr lang="en-GB" dirty="0"/>
          </a:p>
          <a:p>
            <a:endParaRPr lang="en-GB" dirty="0"/>
          </a:p>
          <a:p>
            <a:endParaRPr lang="en-GB" dirty="0"/>
          </a:p>
        </p:txBody>
      </p:sp>
    </p:spTree>
    <p:extLst>
      <p:ext uri="{BB962C8B-B14F-4D97-AF65-F5344CB8AC3E}">
        <p14:creationId xmlns:p14="http://schemas.microsoft.com/office/powerpoint/2010/main" val="36391412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594</TotalTime>
  <Words>1595</Words>
  <Application>Microsoft Office PowerPoint</Application>
  <PresentationFormat>On-screen Show (4:3)</PresentationFormat>
  <Paragraphs>172</Paragraphs>
  <Slides>24</Slides>
  <Notes>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Welfare Reform Time for a Reality Check</vt:lpstr>
      <vt:lpstr>To Remind You</vt:lpstr>
      <vt:lpstr>Is it Fair?</vt:lpstr>
      <vt:lpstr>It is not Just Welfare Reform!</vt:lpstr>
      <vt:lpstr>To remind you!</vt:lpstr>
      <vt:lpstr>The Most Significant Reform of Social Security in 60 Years</vt:lpstr>
      <vt:lpstr>PowerPoint Presentation</vt:lpstr>
      <vt:lpstr>PowerPoint Presentation</vt:lpstr>
      <vt:lpstr>What of Universal Credit</vt:lpstr>
      <vt:lpstr>Universal Credit Migration</vt:lpstr>
      <vt:lpstr>IDS Reveals the Number of UC Claimants in the West of England</vt:lpstr>
      <vt:lpstr>Myth – There is a plan</vt:lpstr>
      <vt:lpstr>Accelerated Rollout of UC</vt:lpstr>
      <vt:lpstr>The IFS Report</vt:lpstr>
      <vt:lpstr>The Latest NAO Report</vt:lpstr>
      <vt:lpstr>Myth – Localisation is the proven answer</vt:lpstr>
      <vt:lpstr>Support for Social Landlords</vt:lpstr>
      <vt:lpstr>Myth – there is a system</vt:lpstr>
      <vt:lpstr>The System</vt:lpstr>
      <vt:lpstr>Housing Benefit Turning Back the Clock</vt:lpstr>
      <vt:lpstr>Myth – Housing Benefit Expenditure is out of control</vt:lpstr>
      <vt:lpstr> Council Tax Reduction in England </vt:lpstr>
      <vt:lpstr>Myth – Welfare payments to non UK citizens is out of control and growing</vt:lpstr>
      <vt:lpstr>In 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Welfare Reform Who’s hurting?</dc:title>
  <dc:creator>David Magor</dc:creator>
  <cp:lastModifiedBy>simon</cp:lastModifiedBy>
  <cp:revision>59</cp:revision>
  <dcterms:created xsi:type="dcterms:W3CDTF">2014-09-28T22:04:13Z</dcterms:created>
  <dcterms:modified xsi:type="dcterms:W3CDTF">2015-01-31T10:52:49Z</dcterms:modified>
</cp:coreProperties>
</file>