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7" r:id="rId3"/>
  </p:sldMasterIdLst>
  <p:notesMasterIdLst>
    <p:notesMasterId r:id="rId169"/>
  </p:notesMasterIdLst>
  <p:sldIdLst>
    <p:sldId id="488" r:id="rId4"/>
    <p:sldId id="257" r:id="rId5"/>
    <p:sldId id="258" r:id="rId6"/>
    <p:sldId id="276" r:id="rId7"/>
    <p:sldId id="279" r:id="rId8"/>
    <p:sldId id="315" r:id="rId9"/>
    <p:sldId id="259" r:id="rId10"/>
    <p:sldId id="284" r:id="rId11"/>
    <p:sldId id="321" r:id="rId12"/>
    <p:sldId id="322" r:id="rId13"/>
    <p:sldId id="323" r:id="rId14"/>
    <p:sldId id="283" r:id="rId15"/>
    <p:sldId id="282" r:id="rId16"/>
    <p:sldId id="285" r:id="rId17"/>
    <p:sldId id="286" r:id="rId18"/>
    <p:sldId id="289" r:id="rId19"/>
    <p:sldId id="293" r:id="rId20"/>
    <p:sldId id="294" r:id="rId21"/>
    <p:sldId id="296" r:id="rId22"/>
    <p:sldId id="298" r:id="rId23"/>
    <p:sldId id="302" r:id="rId24"/>
    <p:sldId id="300" r:id="rId25"/>
    <p:sldId id="301" r:id="rId26"/>
    <p:sldId id="303" r:id="rId27"/>
    <p:sldId id="304" r:id="rId28"/>
    <p:sldId id="287" r:id="rId29"/>
    <p:sldId id="290" r:id="rId30"/>
    <p:sldId id="291" r:id="rId31"/>
    <p:sldId id="292" r:id="rId32"/>
    <p:sldId id="305" r:id="rId33"/>
    <p:sldId id="308" r:id="rId34"/>
    <p:sldId id="316" r:id="rId35"/>
    <p:sldId id="317" r:id="rId36"/>
    <p:sldId id="309" r:id="rId37"/>
    <p:sldId id="311" r:id="rId38"/>
    <p:sldId id="312" r:id="rId39"/>
    <p:sldId id="313" r:id="rId40"/>
    <p:sldId id="324" r:id="rId41"/>
    <p:sldId id="490" r:id="rId42"/>
    <p:sldId id="491" r:id="rId43"/>
    <p:sldId id="492" r:id="rId44"/>
    <p:sldId id="297" r:id="rId45"/>
    <p:sldId id="493" r:id="rId46"/>
    <p:sldId id="494" r:id="rId47"/>
    <p:sldId id="495" r:id="rId48"/>
    <p:sldId id="496" r:id="rId49"/>
    <p:sldId id="497" r:id="rId50"/>
    <p:sldId id="498" r:id="rId51"/>
    <p:sldId id="499" r:id="rId52"/>
    <p:sldId id="500" r:id="rId53"/>
    <p:sldId id="501" r:id="rId54"/>
    <p:sldId id="502" r:id="rId55"/>
    <p:sldId id="503" r:id="rId56"/>
    <p:sldId id="299" r:id="rId57"/>
    <p:sldId id="504" r:id="rId58"/>
    <p:sldId id="505" r:id="rId59"/>
    <p:sldId id="506" r:id="rId60"/>
    <p:sldId id="507" r:id="rId61"/>
    <p:sldId id="508" r:id="rId62"/>
    <p:sldId id="509" r:id="rId63"/>
    <p:sldId id="510" r:id="rId64"/>
    <p:sldId id="511" r:id="rId65"/>
    <p:sldId id="512" r:id="rId66"/>
    <p:sldId id="513" r:id="rId67"/>
    <p:sldId id="514" r:id="rId68"/>
    <p:sldId id="515" r:id="rId69"/>
    <p:sldId id="516" r:id="rId70"/>
    <p:sldId id="517" r:id="rId71"/>
    <p:sldId id="518" r:id="rId72"/>
    <p:sldId id="327" r:id="rId73"/>
    <p:sldId id="328" r:id="rId74"/>
    <p:sldId id="329" r:id="rId75"/>
    <p:sldId id="330" r:id="rId76"/>
    <p:sldId id="261" r:id="rId77"/>
    <p:sldId id="262" r:id="rId78"/>
    <p:sldId id="263" r:id="rId79"/>
    <p:sldId id="274" r:id="rId80"/>
    <p:sldId id="266" r:id="rId81"/>
    <p:sldId id="331" r:id="rId82"/>
    <p:sldId id="281" r:id="rId83"/>
    <p:sldId id="277" r:id="rId84"/>
    <p:sldId id="332" r:id="rId85"/>
    <p:sldId id="264" r:id="rId86"/>
    <p:sldId id="265" r:id="rId87"/>
    <p:sldId id="267" r:id="rId88"/>
    <p:sldId id="269" r:id="rId89"/>
    <p:sldId id="333" r:id="rId90"/>
    <p:sldId id="268" r:id="rId91"/>
    <p:sldId id="271" r:id="rId92"/>
    <p:sldId id="270" r:id="rId93"/>
    <p:sldId id="272" r:id="rId94"/>
    <p:sldId id="335" r:id="rId95"/>
    <p:sldId id="366" r:id="rId96"/>
    <p:sldId id="423" r:id="rId97"/>
    <p:sldId id="424" r:id="rId98"/>
    <p:sldId id="425" r:id="rId99"/>
    <p:sldId id="426" r:id="rId100"/>
    <p:sldId id="427" r:id="rId101"/>
    <p:sldId id="428" r:id="rId102"/>
    <p:sldId id="429" r:id="rId103"/>
    <p:sldId id="430" r:id="rId104"/>
    <p:sldId id="431" r:id="rId105"/>
    <p:sldId id="432" r:id="rId106"/>
    <p:sldId id="433" r:id="rId107"/>
    <p:sldId id="434" r:id="rId108"/>
    <p:sldId id="435" r:id="rId109"/>
    <p:sldId id="436" r:id="rId110"/>
    <p:sldId id="437" r:id="rId111"/>
    <p:sldId id="438" r:id="rId112"/>
    <p:sldId id="439" r:id="rId113"/>
    <p:sldId id="440" r:id="rId114"/>
    <p:sldId id="441" r:id="rId115"/>
    <p:sldId id="442" r:id="rId116"/>
    <p:sldId id="443" r:id="rId117"/>
    <p:sldId id="444" r:id="rId118"/>
    <p:sldId id="445" r:id="rId119"/>
    <p:sldId id="446" r:id="rId120"/>
    <p:sldId id="447" r:id="rId121"/>
    <p:sldId id="448" r:id="rId122"/>
    <p:sldId id="519" r:id="rId123"/>
    <p:sldId id="449" r:id="rId124"/>
    <p:sldId id="450" r:id="rId125"/>
    <p:sldId id="260" r:id="rId126"/>
    <p:sldId id="451" r:id="rId127"/>
    <p:sldId id="452" r:id="rId128"/>
    <p:sldId id="453" r:id="rId129"/>
    <p:sldId id="454" r:id="rId130"/>
    <p:sldId id="455" r:id="rId131"/>
    <p:sldId id="456" r:id="rId132"/>
    <p:sldId id="457" r:id="rId133"/>
    <p:sldId id="458" r:id="rId134"/>
    <p:sldId id="459" r:id="rId135"/>
    <p:sldId id="460" r:id="rId136"/>
    <p:sldId id="461" r:id="rId137"/>
    <p:sldId id="462" r:id="rId138"/>
    <p:sldId id="463" r:id="rId139"/>
    <p:sldId id="464" r:id="rId140"/>
    <p:sldId id="465" r:id="rId141"/>
    <p:sldId id="273" r:id="rId142"/>
    <p:sldId id="466" r:id="rId143"/>
    <p:sldId id="275" r:id="rId144"/>
    <p:sldId id="467" r:id="rId145"/>
    <p:sldId id="468" r:id="rId146"/>
    <p:sldId id="278" r:id="rId147"/>
    <p:sldId id="469" r:id="rId148"/>
    <p:sldId id="280" r:id="rId149"/>
    <p:sldId id="470" r:id="rId150"/>
    <p:sldId id="471" r:id="rId151"/>
    <p:sldId id="472" r:id="rId152"/>
    <p:sldId id="473" r:id="rId153"/>
    <p:sldId id="474" r:id="rId154"/>
    <p:sldId id="475" r:id="rId155"/>
    <p:sldId id="476" r:id="rId156"/>
    <p:sldId id="477" r:id="rId157"/>
    <p:sldId id="288" r:id="rId158"/>
    <p:sldId id="478" r:id="rId159"/>
    <p:sldId id="479" r:id="rId160"/>
    <p:sldId id="480" r:id="rId161"/>
    <p:sldId id="481" r:id="rId162"/>
    <p:sldId id="482" r:id="rId163"/>
    <p:sldId id="483" r:id="rId164"/>
    <p:sldId id="484" r:id="rId165"/>
    <p:sldId id="485" r:id="rId166"/>
    <p:sldId id="486" r:id="rId167"/>
    <p:sldId id="487" r:id="rId1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6" d="100"/>
          <a:sy n="86" d="100"/>
        </p:scale>
        <p:origin x="48" y="1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0"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viewProps" Target="view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768E9D-64E8-4CE4-A8A0-00B7740B3934}" type="datetimeFigureOut">
              <a:rPr lang="en-GB" smtClean="0"/>
              <a:t>11/06/2019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FC53C-9B0D-4B14-913D-EF7380D2BD49}" type="slidenum">
              <a:rPr lang="en-GB" smtClean="0"/>
              <a:t>‹#›</a:t>
            </a:fld>
            <a:endParaRPr lang="en-GB"/>
          </a:p>
        </p:txBody>
      </p:sp>
    </p:spTree>
    <p:extLst>
      <p:ext uri="{BB962C8B-B14F-4D97-AF65-F5344CB8AC3E}">
        <p14:creationId xmlns:p14="http://schemas.microsoft.com/office/powerpoint/2010/main" val="3933245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D9826E76-0324-4433-A42D-F81A15561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109A7BE6-7F35-4943-91E3-8FD34D100D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ea typeface="ＭＳ Ｐゴシック" panose="020B0600070205080204" pitchFamily="34" charset="-128"/>
              </a:rPr>
              <a:t>The appellant building contractors had been engaged by the Air Ministry to execute works at an aerodrome. They erected on the site, for the purpose of carrying out the contract, offices, garages, canteen for workmen and other structures. Although the site was handed over to the contractors, the conditions of the contract between the contractors and the Air Ministry specified that the execution of the work was subject to the control and direction of the Ministry’s Superintending Officer. In due course the local rating authority proposed to amend its valuation list by adding the contractors’ officers and other structures as a rateable hereditament. A special case was stated for the opinion of the Divisional Court on the question whether the contractors were in rateable occupation of that hereditament. </a:t>
            </a:r>
            <a:br>
              <a:rPr lang="en-US" altLang="en-US">
                <a:ea typeface="ＭＳ Ｐゴシック" panose="020B0600070205080204" pitchFamily="34" charset="-128"/>
              </a:rPr>
            </a:br>
            <a:r>
              <a:rPr lang="en-US" altLang="en-US">
                <a:ea typeface="ＭＳ Ｐゴシック" panose="020B0600070205080204" pitchFamily="34" charset="-128"/>
              </a:rPr>
              <a:t>Held: The contractor’s appeal failed.</a:t>
            </a:r>
            <a:endParaRPr lang="en-GB" altLang="en-US">
              <a:ea typeface="ＭＳ Ｐゴシック" panose="020B0600070205080204" pitchFamily="34" charset="-128"/>
            </a:endParaRPr>
          </a:p>
        </p:txBody>
      </p:sp>
      <p:sp>
        <p:nvSpPr>
          <p:cNvPr id="15364" name="Slide Number Placeholder 3">
            <a:extLst>
              <a:ext uri="{FF2B5EF4-FFF2-40B4-BE49-F238E27FC236}">
                <a16:creationId xmlns:a16="http://schemas.microsoft.com/office/drawing/2014/main" id="{7EF82AA0-E12B-498F-BBB2-538D140DF5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D52E22-FC2D-484B-85B0-39658EB4AE44}"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5365" name="Date Placeholder 4">
            <a:extLst>
              <a:ext uri="{FF2B5EF4-FFF2-40B4-BE49-F238E27FC236}">
                <a16:creationId xmlns:a16="http://schemas.microsoft.com/office/drawing/2014/main" id="{20EA8382-2205-484B-9B55-3EBC0BD787BC}"/>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BCB0E4F6-7258-4F4E-8EE8-A658EFC83B6B}"/>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F105F03D-69D3-48E7-9963-6DFD82BB9891}"/>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43C684A-ADF4-4FED-AEAD-969E85FE86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CED32D3C-9F23-4DBA-9A7A-7DF876CF37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36868" name="Slide Number Placeholder 3">
            <a:extLst>
              <a:ext uri="{FF2B5EF4-FFF2-40B4-BE49-F238E27FC236}">
                <a16:creationId xmlns:a16="http://schemas.microsoft.com/office/drawing/2014/main" id="{C33C5988-9E09-452B-8896-BB83621008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7287967-2760-44A2-9EA6-B9EADD06AD53}"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36869" name="Date Placeholder 4">
            <a:extLst>
              <a:ext uri="{FF2B5EF4-FFF2-40B4-BE49-F238E27FC236}">
                <a16:creationId xmlns:a16="http://schemas.microsoft.com/office/drawing/2014/main" id="{55306BE2-E2AE-4B92-8353-C8132E3D590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16B512DC-1BDA-440A-8C0C-9DF7427A5FD7}"/>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09C71DA7-035C-4437-987B-6B8DB6F0887E}"/>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E524019D-DEA7-4D4E-849A-3AA5372061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11DD73D0-14BB-4B18-92BB-8186ADFDE0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38916" name="Slide Number Placeholder 3">
            <a:extLst>
              <a:ext uri="{FF2B5EF4-FFF2-40B4-BE49-F238E27FC236}">
                <a16:creationId xmlns:a16="http://schemas.microsoft.com/office/drawing/2014/main" id="{3DD8DA4A-3C90-4675-8825-D5AD7D5E25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2D16320-4210-4790-97F9-8B9D376C381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38917" name="Date Placeholder 4">
            <a:extLst>
              <a:ext uri="{FF2B5EF4-FFF2-40B4-BE49-F238E27FC236}">
                <a16:creationId xmlns:a16="http://schemas.microsoft.com/office/drawing/2014/main" id="{839A19BD-1E28-4F75-B4FE-38459A86092E}"/>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9BDF8A95-84D0-4B49-93DD-A3E69402EC58}"/>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CBCEC29E-B2A9-42ED-BB10-E6541D77EB8D}"/>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42EA826-DBEA-4D31-9EE6-E7C7E35924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CF932CB3-8B13-42B9-9602-A570B5F391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40964" name="Slide Number Placeholder 3">
            <a:extLst>
              <a:ext uri="{FF2B5EF4-FFF2-40B4-BE49-F238E27FC236}">
                <a16:creationId xmlns:a16="http://schemas.microsoft.com/office/drawing/2014/main" id="{E2672B10-049D-4866-8789-050EF1EFAF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E5EA615-9863-45F3-B275-EE02B4486B42}"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40965" name="Date Placeholder 4">
            <a:extLst>
              <a:ext uri="{FF2B5EF4-FFF2-40B4-BE49-F238E27FC236}">
                <a16:creationId xmlns:a16="http://schemas.microsoft.com/office/drawing/2014/main" id="{79530631-A10B-4243-9189-92C95762EEE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192BC06D-780C-43D4-844D-38E290D7943B}"/>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D0905456-5B27-44B6-B61A-6E7CB1F3B154}"/>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BEF702FC-BAF0-4853-B5A7-87858840CB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3243C36-00B9-4888-8D56-1C0B49BC9C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43012" name="Slide Number Placeholder 3">
            <a:extLst>
              <a:ext uri="{FF2B5EF4-FFF2-40B4-BE49-F238E27FC236}">
                <a16:creationId xmlns:a16="http://schemas.microsoft.com/office/drawing/2014/main" id="{74E6AA1A-0125-48AF-BDB5-B72913A21C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4E6F9A7-7F62-47DD-8559-7D5F29FDEF0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43013" name="Date Placeholder 4">
            <a:extLst>
              <a:ext uri="{FF2B5EF4-FFF2-40B4-BE49-F238E27FC236}">
                <a16:creationId xmlns:a16="http://schemas.microsoft.com/office/drawing/2014/main" id="{80DBF098-C6C5-49D5-B767-C603D55D294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ADE87C88-6D74-4502-919D-0C6DBB9EBE70}"/>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811C1ADA-9207-42A8-AFFB-4B883EF8B552}"/>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0236330-5EBD-4F08-AB2D-E277596BD3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A29801B7-AAF3-446E-A106-A6A3B24656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45060" name="Slide Number Placeholder 3">
            <a:extLst>
              <a:ext uri="{FF2B5EF4-FFF2-40B4-BE49-F238E27FC236}">
                <a16:creationId xmlns:a16="http://schemas.microsoft.com/office/drawing/2014/main" id="{FD507E33-F217-4088-8EFF-DA21ACC04A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C6AA66E-5973-4B0F-BA87-A7ACFEAC809F}"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45061" name="Date Placeholder 4">
            <a:extLst>
              <a:ext uri="{FF2B5EF4-FFF2-40B4-BE49-F238E27FC236}">
                <a16:creationId xmlns:a16="http://schemas.microsoft.com/office/drawing/2014/main" id="{23DAE88C-8474-49EC-A3C6-49F29AE8CD5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FDDF54D0-9685-4E3C-9F9D-A333E2C15A70}"/>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5B11FFF6-5DDA-4E99-B26D-0305A2EE9FF3}"/>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BEAEBC11-8203-498F-B975-BC6AC5161D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EED1CC00-8319-4465-A123-A693F41566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tLang="en-US">
                <a:ea typeface="ＭＳ Ｐゴシック" panose="020B0600070205080204" pitchFamily="34" charset="-128"/>
              </a:rPr>
              <a:t>Parks, Football Pitches, Roads?</a:t>
            </a:r>
          </a:p>
        </p:txBody>
      </p:sp>
      <p:sp>
        <p:nvSpPr>
          <p:cNvPr id="47108" name="Slide Number Placeholder 3">
            <a:extLst>
              <a:ext uri="{FF2B5EF4-FFF2-40B4-BE49-F238E27FC236}">
                <a16:creationId xmlns:a16="http://schemas.microsoft.com/office/drawing/2014/main" id="{8E7C77FB-CA93-4864-B5BE-34CF05B378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22B6D5E-A86B-4A3B-AA0D-6A48A6CCD5EB}"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47109" name="Date Placeholder 4">
            <a:extLst>
              <a:ext uri="{FF2B5EF4-FFF2-40B4-BE49-F238E27FC236}">
                <a16:creationId xmlns:a16="http://schemas.microsoft.com/office/drawing/2014/main" id="{2CED8429-BAC4-4CC3-94AA-2E2330460D2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462820A2-B235-48F7-A321-EF2841145BA7}"/>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B0C5A067-EF62-4438-93E8-BE3CE8468545}"/>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8EF1A606-08AA-4263-9950-758E83438D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EF85A3F2-64B6-41C8-8901-A88ED31EF9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17A52E7D-4DC9-46E0-8A71-28CE8446FE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6CC7586-82F4-4DA1-9029-69D4EB60B023}"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49157" name="Date Placeholder 4">
            <a:extLst>
              <a:ext uri="{FF2B5EF4-FFF2-40B4-BE49-F238E27FC236}">
                <a16:creationId xmlns:a16="http://schemas.microsoft.com/office/drawing/2014/main" id="{E7C135CD-7AF4-4DD2-96B1-CC328880C7D4}"/>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DDA84D41-0F02-4A43-A527-4A7019574812}"/>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ACFAB621-D63B-4BA9-B10D-A61CF8EC788D}"/>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EE165823-1A3B-4C2E-9805-56F6D9C305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F76437B3-BAA4-4761-9D29-59A0FFF4B1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51204" name="Slide Number Placeholder 3">
            <a:extLst>
              <a:ext uri="{FF2B5EF4-FFF2-40B4-BE49-F238E27FC236}">
                <a16:creationId xmlns:a16="http://schemas.microsoft.com/office/drawing/2014/main" id="{00474003-A1B9-41E7-B9C9-3638385262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A8954F8-C0B1-4FE7-9BA9-B11028DC6E29}"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51205" name="Date Placeholder 4">
            <a:extLst>
              <a:ext uri="{FF2B5EF4-FFF2-40B4-BE49-F238E27FC236}">
                <a16:creationId xmlns:a16="http://schemas.microsoft.com/office/drawing/2014/main" id="{0EC65227-8E43-4607-9966-8D24CABCF1DD}"/>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331A60CC-EE10-46CA-B85F-01DE95B32E76}"/>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34E2ED0E-690F-46AD-A793-C77B95817A4C}"/>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A09C894B-4B11-40C7-86DC-F2CAC5E526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69B614D9-4389-47D1-ACBD-FF0E33669E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53252" name="Slide Number Placeholder 3">
            <a:extLst>
              <a:ext uri="{FF2B5EF4-FFF2-40B4-BE49-F238E27FC236}">
                <a16:creationId xmlns:a16="http://schemas.microsoft.com/office/drawing/2014/main" id="{14BB2BA6-1317-45C5-AB4A-6B590282BB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DE90EC8-004F-4A5C-98ED-17637B130CB9}"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53253" name="Date Placeholder 4">
            <a:extLst>
              <a:ext uri="{FF2B5EF4-FFF2-40B4-BE49-F238E27FC236}">
                <a16:creationId xmlns:a16="http://schemas.microsoft.com/office/drawing/2014/main" id="{F374AE6E-0227-444C-AB32-2B15DFB2A94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4CA0DCC5-6CB1-49A7-B192-E5AA63CAB745}"/>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B41A8B35-8359-4E75-B0CA-BDC726AA173F}"/>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C41610E9-810B-47F9-ACB0-E6213A7E2F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2C50A29-E020-4BD6-83A3-5F60D9C873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55300" name="Slide Number Placeholder 3">
            <a:extLst>
              <a:ext uri="{FF2B5EF4-FFF2-40B4-BE49-F238E27FC236}">
                <a16:creationId xmlns:a16="http://schemas.microsoft.com/office/drawing/2014/main" id="{170DCA92-0F20-43CB-9001-E689AD9C89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839AF71-8DB0-4F59-A4F3-4F89BF7CED6E}"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55301" name="Date Placeholder 4">
            <a:extLst>
              <a:ext uri="{FF2B5EF4-FFF2-40B4-BE49-F238E27FC236}">
                <a16:creationId xmlns:a16="http://schemas.microsoft.com/office/drawing/2014/main" id="{E4316DE3-6926-488F-B37C-0619B71D211E}"/>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157622F3-5BFB-4910-A577-4077EFFA5529}"/>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7F1D28BE-2266-4FB1-A8EA-C4162D0427A4}"/>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4B92141-7BBF-4170-9907-07AD75D800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9AB627B1-BE40-4BA0-BD1A-68983A4FBF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7E9A488A-E0BE-44E2-8636-50F4D643FC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E920C49-9705-4227-9CB4-2A8F5045B837}"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17413" name="Date Placeholder 4">
            <a:extLst>
              <a:ext uri="{FF2B5EF4-FFF2-40B4-BE49-F238E27FC236}">
                <a16:creationId xmlns:a16="http://schemas.microsoft.com/office/drawing/2014/main" id="{A8140EB7-7F9B-4440-82A5-3FE50053BA56}"/>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54FE646E-4C2B-4135-AB12-E66F0D923743}"/>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2D2BC4EE-4D2C-42A7-A609-21F9AA94567E}"/>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43CED863-C931-47D2-8049-9DABC6B455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58A759A3-AFED-459E-959A-BB52B43CC4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57348" name="Slide Number Placeholder 3">
            <a:extLst>
              <a:ext uri="{FF2B5EF4-FFF2-40B4-BE49-F238E27FC236}">
                <a16:creationId xmlns:a16="http://schemas.microsoft.com/office/drawing/2014/main" id="{9B1D6E9B-3FE9-410E-B687-87EEF8813A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06F3C8C-FE08-4091-B2EB-B27E47A9AFDD}"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57349" name="Date Placeholder 4">
            <a:extLst>
              <a:ext uri="{FF2B5EF4-FFF2-40B4-BE49-F238E27FC236}">
                <a16:creationId xmlns:a16="http://schemas.microsoft.com/office/drawing/2014/main" id="{C7107BE7-25DD-4292-9DC6-A0DC3725CC5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E52364C4-E01E-446A-8069-D8C703DCB460}"/>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FFC898E0-9440-473A-BBC8-6C1CD2130111}"/>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9CF1D3C4-4CA5-496A-9EF8-D8F47400D3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32F2FCC-9C69-4ED8-97B4-5FE4FBD4B4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59396" name="Slide Number Placeholder 3">
            <a:extLst>
              <a:ext uri="{FF2B5EF4-FFF2-40B4-BE49-F238E27FC236}">
                <a16:creationId xmlns:a16="http://schemas.microsoft.com/office/drawing/2014/main" id="{07394A62-2C4C-49FF-AB65-601B33F3E0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520114F-7EFD-4AA0-B74A-425D30C51709}"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59397" name="Date Placeholder 4">
            <a:extLst>
              <a:ext uri="{FF2B5EF4-FFF2-40B4-BE49-F238E27FC236}">
                <a16:creationId xmlns:a16="http://schemas.microsoft.com/office/drawing/2014/main" id="{01867C3B-C157-48A2-934E-DCF54754602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510E6CFB-41F1-4649-A7EF-CE32D8E08690}"/>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D0BAB0F1-78BE-4EDC-A9B1-A4B01F135802}"/>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395503A3-CCAE-4069-9A7B-F790A2017C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BD3A6787-2B22-437C-B514-00A8BFD0D2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61444" name="Slide Number Placeholder 3">
            <a:extLst>
              <a:ext uri="{FF2B5EF4-FFF2-40B4-BE49-F238E27FC236}">
                <a16:creationId xmlns:a16="http://schemas.microsoft.com/office/drawing/2014/main" id="{A90DF575-881D-43C2-B59F-5D989A17A0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2799B8F-EA2B-4196-95E8-948C5955FAE4}"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61445" name="Date Placeholder 4">
            <a:extLst>
              <a:ext uri="{FF2B5EF4-FFF2-40B4-BE49-F238E27FC236}">
                <a16:creationId xmlns:a16="http://schemas.microsoft.com/office/drawing/2014/main" id="{DA6E3778-7A1C-461F-A9CE-A6A75304D31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4DBDADC0-1252-4357-ADE7-8735D5803C6E}"/>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51109DB2-3D60-4EC5-93FF-0AE8656F0D39}"/>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F27D2823-DE7E-4DD8-A81A-DF1151477E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16C72B57-7B37-40D2-98AB-1F809ACEEC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63492" name="Slide Number Placeholder 3">
            <a:extLst>
              <a:ext uri="{FF2B5EF4-FFF2-40B4-BE49-F238E27FC236}">
                <a16:creationId xmlns:a16="http://schemas.microsoft.com/office/drawing/2014/main" id="{13D3330C-34F4-4279-A5E8-E1CB4F20F1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B4EC383-D5C2-4B6A-9BF7-A9681BF535AA}"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63493" name="Date Placeholder 4">
            <a:extLst>
              <a:ext uri="{FF2B5EF4-FFF2-40B4-BE49-F238E27FC236}">
                <a16:creationId xmlns:a16="http://schemas.microsoft.com/office/drawing/2014/main" id="{A3EDA45C-CF4D-438A-AA61-88A4BAE8E8A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4DBDADC0-1252-4357-ADE7-8735D5803C6E}"/>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51109DB2-3D60-4EC5-93FF-0AE8656F0D39}"/>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A66A7D8F-E317-4C22-9B86-B49BF0BE69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5268BA7E-2D30-4854-BC11-A89BA71425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65540" name="Slide Number Placeholder 3">
            <a:extLst>
              <a:ext uri="{FF2B5EF4-FFF2-40B4-BE49-F238E27FC236}">
                <a16:creationId xmlns:a16="http://schemas.microsoft.com/office/drawing/2014/main" id="{3655685A-24E7-4362-A3FE-712BA019D0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A1F14E4-F1F9-4143-BDC1-89084B93979A}"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65541" name="Date Placeholder 4">
            <a:extLst>
              <a:ext uri="{FF2B5EF4-FFF2-40B4-BE49-F238E27FC236}">
                <a16:creationId xmlns:a16="http://schemas.microsoft.com/office/drawing/2014/main" id="{37B85505-39DA-4175-B19F-20780E119121}"/>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4DBDADC0-1252-4357-ADE7-8735D5803C6E}"/>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51109DB2-3D60-4EC5-93FF-0AE8656F0D39}"/>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674CC1F-CEB5-4C3A-A65D-7830C63FA4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1A971411-8C19-4B61-B6E7-D5E5DC45FF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67588" name="Slide Number Placeholder 3">
            <a:extLst>
              <a:ext uri="{FF2B5EF4-FFF2-40B4-BE49-F238E27FC236}">
                <a16:creationId xmlns:a16="http://schemas.microsoft.com/office/drawing/2014/main" id="{2F565A10-C57B-497A-8113-01E00E5A78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30D5780-25FE-460F-872A-E9EA8EBD8CAC}"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67589" name="Date Placeholder 4">
            <a:extLst>
              <a:ext uri="{FF2B5EF4-FFF2-40B4-BE49-F238E27FC236}">
                <a16:creationId xmlns:a16="http://schemas.microsoft.com/office/drawing/2014/main" id="{E62A5EDE-B865-46B6-8BC6-4D7AB5A817F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9606154D-3E96-4000-992A-E45DCF015E3D}"/>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4FFBC1D8-77C3-4D5C-AD52-35B960001BEC}"/>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77F9D0F0-DE86-4D6E-8617-C29788D399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6BAC87AD-E9D2-4452-A0EB-3B58C9241E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69636" name="Slide Number Placeholder 3">
            <a:extLst>
              <a:ext uri="{FF2B5EF4-FFF2-40B4-BE49-F238E27FC236}">
                <a16:creationId xmlns:a16="http://schemas.microsoft.com/office/drawing/2014/main" id="{E7E1FEBA-BF99-4EFF-866B-FF42017C32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8AAD034-FE17-490F-8814-4678EA622F4C}"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69637" name="Date Placeholder 4">
            <a:extLst>
              <a:ext uri="{FF2B5EF4-FFF2-40B4-BE49-F238E27FC236}">
                <a16:creationId xmlns:a16="http://schemas.microsoft.com/office/drawing/2014/main" id="{19ABFAEB-9FE3-4415-9039-B7B7970967B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7C8E68E3-54AE-4F7E-A428-621E1859DC05}"/>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4223208E-89BE-40FB-B04A-3E88A43F6CA5}"/>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8FA0FB0-A174-4263-9AA3-792C6B8548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AC07816D-7113-4D82-BD15-219EA9DF0A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5ED9FBC2-AA34-4093-B6C2-9AC985CB5F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D41A0B8-BEA6-4E7C-BF46-3138F0ECA67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71685" name="Date Placeholder 4">
            <a:extLst>
              <a:ext uri="{FF2B5EF4-FFF2-40B4-BE49-F238E27FC236}">
                <a16:creationId xmlns:a16="http://schemas.microsoft.com/office/drawing/2014/main" id="{E59A5A9D-3006-490F-BE65-125ECC688B5E}"/>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628AB21D-B688-4C19-B7AA-7D0799E34CA0}"/>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8976F78D-D44C-41BA-AAF2-886B3CCF9096}"/>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5C49DE3-BEAB-457E-90DE-2C54B2CA86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1C4616C-82E3-4B9F-B766-1805BE881B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a:solidFill>
                  <a:srgbClr val="FF0000"/>
                </a:solidFill>
                <a:ea typeface="ＭＳ Ｐゴシック" panose="020B0600070205080204" pitchFamily="34" charset="-128"/>
              </a:rPr>
              <a:t>In the UK 3,000 employees in 15 offices</a:t>
            </a:r>
          </a:p>
        </p:txBody>
      </p:sp>
      <p:sp>
        <p:nvSpPr>
          <p:cNvPr id="11268" name="Slide Number Placeholder 3">
            <a:extLst>
              <a:ext uri="{FF2B5EF4-FFF2-40B4-BE49-F238E27FC236}">
                <a16:creationId xmlns:a16="http://schemas.microsoft.com/office/drawing/2014/main" id="{83471B22-BCFA-404C-9091-D44654A893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8CCA9F0-25D3-4604-B362-390E8CEF8EF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6665C3D4-7C40-410D-B183-30A8C71DCB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95450742-C7F9-4E40-B04A-C45C24F39A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ea typeface="ＭＳ Ｐゴシック" panose="020B0600070205080204" pitchFamily="34" charset="-128"/>
              </a:rPr>
              <a:t>Ask the audience?</a:t>
            </a:r>
          </a:p>
        </p:txBody>
      </p:sp>
      <p:sp>
        <p:nvSpPr>
          <p:cNvPr id="14340" name="Slide Number Placeholder 3">
            <a:extLst>
              <a:ext uri="{FF2B5EF4-FFF2-40B4-BE49-F238E27FC236}">
                <a16:creationId xmlns:a16="http://schemas.microsoft.com/office/drawing/2014/main" id="{FDCB52AD-A61C-4782-B8DB-7D9345FCE3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24F719B-891C-4054-B810-9F80F9FEA9E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295C01ED-9A0D-468A-8732-6B2D392296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72F55B23-4A6F-4474-A031-EFD27E8A65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22532" name="Slide Number Placeholder 3">
            <a:extLst>
              <a:ext uri="{FF2B5EF4-FFF2-40B4-BE49-F238E27FC236}">
                <a16:creationId xmlns:a16="http://schemas.microsoft.com/office/drawing/2014/main" id="{B907AF17-2E4D-4265-BA8A-AB42ED4DDE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203E097-1221-4984-9808-A0668E2D0CEF}"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2533" name="Date Placeholder 4">
            <a:extLst>
              <a:ext uri="{FF2B5EF4-FFF2-40B4-BE49-F238E27FC236}">
                <a16:creationId xmlns:a16="http://schemas.microsoft.com/office/drawing/2014/main" id="{1C4F7D88-6C04-4F6D-998B-B37B4B1F0AC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01480813-FD9A-4F39-A98A-23CA73AE18F9}"/>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0DE590E5-8942-46A2-96C9-552E9F3A45FF}"/>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DF2BB2B0-594C-4980-B66B-08605A944A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9E5B58B7-3DA5-4580-88EB-4B092C5342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16388" name="Slide Number Placeholder 3">
            <a:extLst>
              <a:ext uri="{FF2B5EF4-FFF2-40B4-BE49-F238E27FC236}">
                <a16:creationId xmlns:a16="http://schemas.microsoft.com/office/drawing/2014/main" id="{789CCB89-9C01-43A8-95BD-772D4790D7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5F0480C-DB23-4385-8248-26A3237B592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21A5B92-0169-4DAF-B451-B58C149C3F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89747AAA-4328-4B77-AC07-9D50A0883F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18436" name="Slide Number Placeholder 3">
            <a:extLst>
              <a:ext uri="{FF2B5EF4-FFF2-40B4-BE49-F238E27FC236}">
                <a16:creationId xmlns:a16="http://schemas.microsoft.com/office/drawing/2014/main" id="{0545AABC-4F16-41ED-8CC6-87EA56A53B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C56A7F-166C-4155-AC16-DD39A209F15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C0EAE73-2F90-4019-83D5-8C95E25330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A34DA4EA-F0B9-4796-B381-95A00CAAC1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ea typeface="ＭＳ Ｐゴシック" panose="020B0600070205080204" pitchFamily="34" charset="-128"/>
              </a:rPr>
              <a:t>ANIMATION: LANDSCAPE – PORTRAIT – SCHEDULED ACCOUNTS – MULTIPLE PAGES…</a:t>
            </a:r>
          </a:p>
        </p:txBody>
      </p:sp>
      <p:sp>
        <p:nvSpPr>
          <p:cNvPr id="20484" name="Slide Number Placeholder 3">
            <a:extLst>
              <a:ext uri="{FF2B5EF4-FFF2-40B4-BE49-F238E27FC236}">
                <a16:creationId xmlns:a16="http://schemas.microsoft.com/office/drawing/2014/main" id="{F459F5B1-DCC5-44E7-B898-DED09D555A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05650F-B320-4FEC-8C10-302FF16C4C8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B8C1E539-2088-4FAF-A50D-FFEE5E7140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1A7BB20-16F0-45A1-9038-EBEA798C7B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ea typeface="ＭＳ Ｐゴシック" panose="020B0600070205080204" pitchFamily="34" charset="-128"/>
              </a:rPr>
              <a:t>Vacated 10/07/2018 – Lease termination 19/07/2018</a:t>
            </a:r>
          </a:p>
        </p:txBody>
      </p:sp>
      <p:sp>
        <p:nvSpPr>
          <p:cNvPr id="22532" name="Slide Number Placeholder 3">
            <a:extLst>
              <a:ext uri="{FF2B5EF4-FFF2-40B4-BE49-F238E27FC236}">
                <a16:creationId xmlns:a16="http://schemas.microsoft.com/office/drawing/2014/main" id="{1E47455B-7298-4B6B-B60A-B57AF8074E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44B7A41-1547-4521-8A34-43FBE2E45E4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3A280F1-483D-4E47-AE0F-40BECA7912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043E2EE8-CCFB-4EDD-A611-A36604B1D9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ＭＳ Ｐゴシック" panose="020B0600070205080204" pitchFamily="34" charset="-128"/>
              </a:rPr>
              <a:t>Mitigation cycles – NOTE: 08/06/2017 to 07/09/2017 was incorrectly billed with no exemption despite BA acknowledging a change in occupancy had occurred with the apportionment</a:t>
            </a:r>
          </a:p>
        </p:txBody>
      </p:sp>
      <p:sp>
        <p:nvSpPr>
          <p:cNvPr id="24580" name="Slide Number Placeholder 3">
            <a:extLst>
              <a:ext uri="{FF2B5EF4-FFF2-40B4-BE49-F238E27FC236}">
                <a16:creationId xmlns:a16="http://schemas.microsoft.com/office/drawing/2014/main" id="{D396C29D-6E1E-496F-9A74-BBED61EA45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468EAAD-1A4B-4B73-93D4-57FCDC38EE2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E93FF40D-481E-4FD3-B96C-43E155AAA9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BE57413C-2AC5-4409-9BF6-CF885CAA21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26628" name="Slide Number Placeholder 3">
            <a:extLst>
              <a:ext uri="{FF2B5EF4-FFF2-40B4-BE49-F238E27FC236}">
                <a16:creationId xmlns:a16="http://schemas.microsoft.com/office/drawing/2014/main" id="{44E5F57B-C6F1-4A30-BACA-F18B6A1F3A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FC1442C-3686-4ECD-AB29-CBF1C0FE41C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655E15D2-3936-4C15-8F43-C68B0D1CCE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D1A15F46-F839-4128-A636-F27B328086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ＭＳ Ｐゴシック" panose="020B0600070205080204" pitchFamily="34" charset="-128"/>
              </a:rPr>
              <a:t>HERE IS THE ERROR</a:t>
            </a:r>
          </a:p>
        </p:txBody>
      </p:sp>
      <p:sp>
        <p:nvSpPr>
          <p:cNvPr id="28676" name="Slide Number Placeholder 3">
            <a:extLst>
              <a:ext uri="{FF2B5EF4-FFF2-40B4-BE49-F238E27FC236}">
                <a16:creationId xmlns:a16="http://schemas.microsoft.com/office/drawing/2014/main" id="{19CD374B-8618-41A8-A4E8-AC946FD8CF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945A12A-6413-4BBF-BBDF-00EA9975E5C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1B5A4FA-4901-4B31-AF8F-772665828A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EDF1ADAE-A40A-44E8-A274-A8226FC625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30724" name="Slide Number Placeholder 3">
            <a:extLst>
              <a:ext uri="{FF2B5EF4-FFF2-40B4-BE49-F238E27FC236}">
                <a16:creationId xmlns:a16="http://schemas.microsoft.com/office/drawing/2014/main" id="{A848E930-D607-4992-BCB4-B47632E81F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BAB1029-3A6A-4BB4-AFF6-873B938F21E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3537C7D-30C6-4A51-AB89-0265264ECD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D8D22B52-D10D-4C8A-8C9D-2935512511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32772" name="Slide Number Placeholder 3">
            <a:extLst>
              <a:ext uri="{FF2B5EF4-FFF2-40B4-BE49-F238E27FC236}">
                <a16:creationId xmlns:a16="http://schemas.microsoft.com/office/drawing/2014/main" id="{9C3D2A3C-D82C-421C-B732-3BAFDB9AEE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25D9B22-12FB-409B-8F89-E54E115F76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A410CC31-BC1D-4A2F-A7B0-C944ECE802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BBACAA16-5714-4CE6-8824-1C4A909E1C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38916" name="Slide Number Placeholder 3">
            <a:extLst>
              <a:ext uri="{FF2B5EF4-FFF2-40B4-BE49-F238E27FC236}">
                <a16:creationId xmlns:a16="http://schemas.microsoft.com/office/drawing/2014/main" id="{EF3E38E5-B493-4AD8-9256-E237F14872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74F5E1D-580D-42B5-A6AC-58A2BBBE90E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0394D4C-B7E2-483E-A95B-8719ED238E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3A98E027-C354-48FC-BC9C-685D429849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24580" name="Slide Number Placeholder 3">
            <a:extLst>
              <a:ext uri="{FF2B5EF4-FFF2-40B4-BE49-F238E27FC236}">
                <a16:creationId xmlns:a16="http://schemas.microsoft.com/office/drawing/2014/main" id="{4AD16CB3-FAE4-4F19-9D06-8477EDBBD8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80A60B4-5F31-4E53-86FE-3879198F84D7}"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4581" name="Date Placeholder 4">
            <a:extLst>
              <a:ext uri="{FF2B5EF4-FFF2-40B4-BE49-F238E27FC236}">
                <a16:creationId xmlns:a16="http://schemas.microsoft.com/office/drawing/2014/main" id="{68F7ACA2-A518-4DD5-826E-2E2CE2204C9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27E9501F-D787-47EB-A4F8-47C79962B69B}"/>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F1A436F5-F635-483C-8DC2-47CBFE1C85F0}"/>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CDD7163-B5EF-4132-87E0-58877FC103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1353B3B4-E671-4C19-8CE9-2BFD79905B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40964" name="Slide Number Placeholder 3">
            <a:extLst>
              <a:ext uri="{FF2B5EF4-FFF2-40B4-BE49-F238E27FC236}">
                <a16:creationId xmlns:a16="http://schemas.microsoft.com/office/drawing/2014/main" id="{5664DA0E-B99D-4893-AAA9-98855F897F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E3D7B0B-DFEB-4E95-87C4-C1F91A5C29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4C3055D-3CBD-46B0-BD37-090E167B4E1C}"/>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B79F24C6-C1DF-44C7-B52B-B8D74110639C}"/>
              </a:ext>
            </a:extLst>
          </p:cNvPr>
          <p:cNvSpPr>
            <a:spLocks noGrp="1" noChangeArrowheads="1"/>
          </p:cNvSpPr>
          <p:nvPr>
            <p:ph type="body" idx="1"/>
          </p:nvPr>
        </p:nvSpPr>
        <p:spPr>
          <a:noFill/>
        </p:spPr>
        <p:txBody>
          <a:bodyPr/>
          <a:lstStyle/>
          <a:p>
            <a:endParaRPr lang="en-US" altLang="en-US"/>
          </a:p>
        </p:txBody>
      </p:sp>
      <p:sp>
        <p:nvSpPr>
          <p:cNvPr id="11268" name="Header Placeholder 4">
            <a:extLst>
              <a:ext uri="{FF2B5EF4-FFF2-40B4-BE49-F238E27FC236}">
                <a16:creationId xmlns:a16="http://schemas.microsoft.com/office/drawing/2014/main" id="{97D92EBF-448C-43E4-BAA3-7B30E78EBD95}"/>
              </a:ext>
            </a:extLst>
          </p:cNvPr>
          <p:cNvSpPr>
            <a:spLocks noGrp="1"/>
          </p:cNvSpPr>
          <p:nvPr>
            <p:ph type="hdr" sz="quarter"/>
          </p:nvPr>
        </p:nvSpPr>
        <p:spPr>
          <a:noFill/>
        </p:spPr>
        <p:txBody>
          <a:bodyPr/>
          <a:lstStyle>
            <a:lvl1pPr defTabSz="950913">
              <a:defRPr>
                <a:solidFill>
                  <a:schemeClr val="tx1"/>
                </a:solidFill>
                <a:latin typeface="Arial" panose="020B0604020202020204" pitchFamily="34" charset="0"/>
                <a:ea typeface="ＭＳ Ｐゴシック" panose="020B0600070205080204" pitchFamily="34" charset="-128"/>
              </a:defRPr>
            </a:lvl1pPr>
            <a:lvl2pPr marL="742950" indent="-285750" defTabSz="950913">
              <a:defRPr>
                <a:solidFill>
                  <a:schemeClr val="tx1"/>
                </a:solidFill>
                <a:latin typeface="Arial" panose="020B0604020202020204" pitchFamily="34" charset="0"/>
                <a:ea typeface="ＭＳ Ｐゴシック" panose="020B0600070205080204" pitchFamily="34" charset="-128"/>
              </a:defRPr>
            </a:lvl2pPr>
            <a:lvl3pPr marL="1143000" indent="-228600" defTabSz="950913">
              <a:defRPr>
                <a:solidFill>
                  <a:schemeClr val="tx1"/>
                </a:solidFill>
                <a:latin typeface="Arial" panose="020B0604020202020204" pitchFamily="34" charset="0"/>
                <a:ea typeface="ＭＳ Ｐゴシック" panose="020B0600070205080204" pitchFamily="34" charset="-128"/>
              </a:defRPr>
            </a:lvl3pPr>
            <a:lvl4pPr marL="1600200" indent="-228600" defTabSz="950913">
              <a:defRPr>
                <a:solidFill>
                  <a:schemeClr val="tx1"/>
                </a:solidFill>
                <a:latin typeface="Arial" panose="020B0604020202020204" pitchFamily="34" charset="0"/>
                <a:ea typeface="ＭＳ Ｐゴシック" panose="020B0600070205080204" pitchFamily="34" charset="-128"/>
              </a:defRPr>
            </a:lvl4pPr>
            <a:lvl5pPr marL="2057400" indent="-228600" defTabSz="950913">
              <a:defRPr>
                <a:solidFill>
                  <a:schemeClr val="tx1"/>
                </a:solidFill>
                <a:latin typeface="Arial" panose="020B0604020202020204" pitchFamily="34" charset="0"/>
                <a:ea typeface="ＭＳ Ｐゴシック" panose="020B0600070205080204" pitchFamily="34" charset="-128"/>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50913" rtl="0" eaLnBrk="1" fontAlgn="base" latinLnBrk="0" hangingPunct="1">
              <a:lnSpc>
                <a:spcPct val="100000"/>
              </a:lnSpc>
              <a:spcBef>
                <a:spcPct val="0"/>
              </a:spcBef>
              <a:spcAft>
                <a:spcPct val="0"/>
              </a:spcAft>
              <a:buClrTx/>
              <a:buSzTx/>
              <a:buFontTx/>
              <a:buNone/>
              <a:tabLst/>
              <a:defRPr/>
            </a:pPr>
            <a:r>
              <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NDR Seminar - Haigh Hall</a:t>
            </a:r>
          </a:p>
        </p:txBody>
      </p:sp>
      <p:sp>
        <p:nvSpPr>
          <p:cNvPr id="11269" name="Date Placeholder 5">
            <a:extLst>
              <a:ext uri="{FF2B5EF4-FFF2-40B4-BE49-F238E27FC236}">
                <a16:creationId xmlns:a16="http://schemas.microsoft.com/office/drawing/2014/main" id="{C15B2342-2A62-470E-99E0-AA3AE971BFFB}"/>
              </a:ext>
            </a:extLst>
          </p:cNvPr>
          <p:cNvSpPr>
            <a:spLocks noGrp="1"/>
          </p:cNvSpPr>
          <p:nvPr>
            <p:ph type="dt" sz="quarter" idx="1"/>
          </p:nvPr>
        </p:nvSpPr>
        <p:spPr>
          <a:noFill/>
        </p:spPr>
        <p:txBody>
          <a:bodyPr/>
          <a:lstStyle>
            <a:lvl1pPr defTabSz="950913">
              <a:defRPr>
                <a:solidFill>
                  <a:schemeClr val="tx1"/>
                </a:solidFill>
                <a:latin typeface="Arial" panose="020B0604020202020204" pitchFamily="34" charset="0"/>
                <a:ea typeface="ＭＳ Ｐゴシック" panose="020B0600070205080204" pitchFamily="34" charset="-128"/>
              </a:defRPr>
            </a:lvl1pPr>
            <a:lvl2pPr marL="742950" indent="-285750" defTabSz="950913">
              <a:defRPr>
                <a:solidFill>
                  <a:schemeClr val="tx1"/>
                </a:solidFill>
                <a:latin typeface="Arial" panose="020B0604020202020204" pitchFamily="34" charset="0"/>
                <a:ea typeface="ＭＳ Ｐゴシック" panose="020B0600070205080204" pitchFamily="34" charset="-128"/>
              </a:defRPr>
            </a:lvl2pPr>
            <a:lvl3pPr marL="1143000" indent="-228600" defTabSz="950913">
              <a:defRPr>
                <a:solidFill>
                  <a:schemeClr val="tx1"/>
                </a:solidFill>
                <a:latin typeface="Arial" panose="020B0604020202020204" pitchFamily="34" charset="0"/>
                <a:ea typeface="ＭＳ Ｐゴシック" panose="020B0600070205080204" pitchFamily="34" charset="-128"/>
              </a:defRPr>
            </a:lvl3pPr>
            <a:lvl4pPr marL="1600200" indent="-228600" defTabSz="950913">
              <a:defRPr>
                <a:solidFill>
                  <a:schemeClr val="tx1"/>
                </a:solidFill>
                <a:latin typeface="Arial" panose="020B0604020202020204" pitchFamily="34" charset="0"/>
                <a:ea typeface="ＭＳ Ｐゴシック" panose="020B0600070205080204" pitchFamily="34" charset="-128"/>
              </a:defRPr>
            </a:lvl4pPr>
            <a:lvl5pPr marL="2057400" indent="-228600" defTabSz="950913">
              <a:defRPr>
                <a:solidFill>
                  <a:schemeClr val="tx1"/>
                </a:solidFill>
                <a:latin typeface="Arial" panose="020B0604020202020204" pitchFamily="34" charset="0"/>
                <a:ea typeface="ＭＳ Ｐゴシック" panose="020B0600070205080204" pitchFamily="34" charset="-128"/>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r>
              <a:rPr kumimoji="0" lang="en-US"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19/01/2012</a:t>
            </a:r>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8356E68-F3AF-4899-BD31-FAD096F671A2}"/>
              </a:ext>
            </a:extLst>
          </p:cNvPr>
          <p:cNvSpPr>
            <a:spLocks noGrp="1" noChangeArrowheads="1"/>
          </p:cNvSpPr>
          <p:nvPr>
            <p:ph type="sldNum" sz="quarter" idx="5"/>
          </p:nvPr>
        </p:nvSpPr>
        <p:spPr>
          <a:noFill/>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D27EB1BA-2838-4A73-AF5E-2F5FAC757EB7}" type="slidenum">
              <a:rPr kumimoji="0" lang="en-GB" altLang="en-US" sz="1000" b="0" i="1"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94</a:t>
            </a:fld>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315" name="Rectangle 7">
            <a:extLst>
              <a:ext uri="{FF2B5EF4-FFF2-40B4-BE49-F238E27FC236}">
                <a16:creationId xmlns:a16="http://schemas.microsoft.com/office/drawing/2014/main" id="{17604812-4D64-46ED-AD26-00DF26D86F9A}"/>
              </a:ext>
            </a:extLst>
          </p:cNvPr>
          <p:cNvSpPr txBox="1">
            <a:spLocks noGrp="1" noChangeArrowheads="1"/>
          </p:cNvSpPr>
          <p:nvPr/>
        </p:nvSpPr>
        <p:spPr bwMode="auto">
          <a:xfrm>
            <a:off x="3860800" y="944562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4" tIns="0" rIns="19814" bIns="0" anchor="b"/>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0CADDBC0-7B12-403A-85B7-F89B88035DF1}" type="slidenum">
              <a:rPr kumimoji="0" lang="en-GB"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pPr marL="0" marR="0" lvl="0" indent="0" algn="r" defTabSz="950913" rtl="0" eaLnBrk="0" fontAlgn="base" latinLnBrk="0" hangingPunct="0">
                <a:lnSpc>
                  <a:spcPct val="100000"/>
                </a:lnSpc>
                <a:spcBef>
                  <a:spcPct val="0"/>
                </a:spcBef>
                <a:spcAft>
                  <a:spcPct val="0"/>
                </a:spcAft>
                <a:buClrTx/>
                <a:buSzTx/>
                <a:buFontTx/>
                <a:buNone/>
                <a:tabLst/>
                <a:defRPr/>
              </a:pPr>
              <a:t>94</a:t>
            </a:fld>
            <a:endParaRPr kumimoji="0" lang="en-GB" altLang="en-US" sz="1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3316" name="Rectangle 2">
            <a:extLst>
              <a:ext uri="{FF2B5EF4-FFF2-40B4-BE49-F238E27FC236}">
                <a16:creationId xmlns:a16="http://schemas.microsoft.com/office/drawing/2014/main" id="{E3F372A3-2190-4B0B-8F02-F70850FDA1C9}"/>
              </a:ext>
            </a:extLst>
          </p:cNvPr>
          <p:cNvSpPr>
            <a:spLocks noGrp="1" noRot="1" noChangeAspect="1" noChangeArrowheads="1" noTextEdit="1"/>
          </p:cNvSpPr>
          <p:nvPr>
            <p:ph type="sldImg"/>
          </p:nvPr>
        </p:nvSpPr>
        <p:spPr>
          <a:ln/>
        </p:spPr>
      </p:sp>
      <p:sp>
        <p:nvSpPr>
          <p:cNvPr id="13317" name="Rectangle 3">
            <a:extLst>
              <a:ext uri="{FF2B5EF4-FFF2-40B4-BE49-F238E27FC236}">
                <a16:creationId xmlns:a16="http://schemas.microsoft.com/office/drawing/2014/main" id="{EC194619-8301-496E-ADAA-766D19344A90}"/>
              </a:ext>
            </a:extLst>
          </p:cNvPr>
          <p:cNvSpPr>
            <a:spLocks noGrp="1" noChangeArrowheads="1"/>
          </p:cNvSpPr>
          <p:nvPr>
            <p:ph type="body" idx="1"/>
          </p:nvPr>
        </p:nvSpPr>
        <p:spPr>
          <a:xfrm>
            <a:off x="908050" y="4724400"/>
            <a:ext cx="4994275" cy="4471988"/>
          </a:xfrm>
          <a:noFill/>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3F9AA7C8-2AA1-4CBE-957F-6BA406A5F3FA}"/>
              </a:ext>
            </a:extLst>
          </p:cNvPr>
          <p:cNvSpPr>
            <a:spLocks noGrp="1" noChangeArrowheads="1"/>
          </p:cNvSpPr>
          <p:nvPr>
            <p:ph type="sldNum" sz="quarter" idx="5"/>
          </p:nvPr>
        </p:nvSpPr>
        <p:spPr>
          <a:noFill/>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937A3CE2-F313-4376-BC1D-462DB83791FF}" type="slidenum">
              <a:rPr kumimoji="0" lang="en-GB" altLang="en-US" sz="1000" b="0" i="1"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95</a:t>
            </a:fld>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3" name="Rectangle 7">
            <a:extLst>
              <a:ext uri="{FF2B5EF4-FFF2-40B4-BE49-F238E27FC236}">
                <a16:creationId xmlns:a16="http://schemas.microsoft.com/office/drawing/2014/main" id="{656CD720-89A9-439A-BD67-57DAE37F427B}"/>
              </a:ext>
            </a:extLst>
          </p:cNvPr>
          <p:cNvSpPr txBox="1">
            <a:spLocks noGrp="1" noChangeArrowheads="1"/>
          </p:cNvSpPr>
          <p:nvPr/>
        </p:nvSpPr>
        <p:spPr bwMode="auto">
          <a:xfrm>
            <a:off x="3860800" y="944562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4" tIns="0" rIns="19814" bIns="0" anchor="b"/>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876EF3A9-3936-4624-9862-EFFA1CE29E04}" type="slidenum">
              <a:rPr kumimoji="0" lang="en-GB"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pPr marL="0" marR="0" lvl="0" indent="0" algn="r" defTabSz="950913" rtl="0" eaLnBrk="0" fontAlgn="base" latinLnBrk="0" hangingPunct="0">
                <a:lnSpc>
                  <a:spcPct val="100000"/>
                </a:lnSpc>
                <a:spcBef>
                  <a:spcPct val="0"/>
                </a:spcBef>
                <a:spcAft>
                  <a:spcPct val="0"/>
                </a:spcAft>
                <a:buClrTx/>
                <a:buSzTx/>
                <a:buFontTx/>
                <a:buNone/>
                <a:tabLst/>
                <a:defRPr/>
              </a:pPr>
              <a:t>95</a:t>
            </a:fld>
            <a:endParaRPr kumimoji="0" lang="en-GB" altLang="en-US" sz="1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5364" name="Rectangle 2">
            <a:extLst>
              <a:ext uri="{FF2B5EF4-FFF2-40B4-BE49-F238E27FC236}">
                <a16:creationId xmlns:a16="http://schemas.microsoft.com/office/drawing/2014/main" id="{3E47C6DC-AC2E-45BA-9B30-270BCF90E45C}"/>
              </a:ext>
            </a:extLst>
          </p:cNvPr>
          <p:cNvSpPr>
            <a:spLocks noGrp="1" noRot="1" noChangeAspect="1" noChangeArrowheads="1" noTextEdit="1"/>
          </p:cNvSpPr>
          <p:nvPr>
            <p:ph type="sldImg"/>
          </p:nvPr>
        </p:nvSpPr>
        <p:spPr>
          <a:ln/>
        </p:spPr>
      </p:sp>
      <p:sp>
        <p:nvSpPr>
          <p:cNvPr id="15365" name="Rectangle 3">
            <a:extLst>
              <a:ext uri="{FF2B5EF4-FFF2-40B4-BE49-F238E27FC236}">
                <a16:creationId xmlns:a16="http://schemas.microsoft.com/office/drawing/2014/main" id="{18AE193F-4074-4A50-9FA5-5C40AADD7005}"/>
              </a:ext>
            </a:extLst>
          </p:cNvPr>
          <p:cNvSpPr>
            <a:spLocks noGrp="1" noChangeArrowheads="1"/>
          </p:cNvSpPr>
          <p:nvPr>
            <p:ph type="body" idx="1"/>
          </p:nvPr>
        </p:nvSpPr>
        <p:spPr>
          <a:xfrm>
            <a:off x="908050" y="4724400"/>
            <a:ext cx="4994275" cy="4471988"/>
          </a:xfrm>
          <a:noFill/>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F593D0B4-4E36-4F04-B074-07D3661424BB}"/>
              </a:ext>
            </a:extLst>
          </p:cNvPr>
          <p:cNvSpPr>
            <a:spLocks noGrp="1" noChangeArrowheads="1"/>
          </p:cNvSpPr>
          <p:nvPr>
            <p:ph type="sldNum" sz="quarter" idx="5"/>
          </p:nvPr>
        </p:nvSpPr>
        <p:spPr>
          <a:noFill/>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965A949A-5099-4997-AAE2-A4590C85B7EA}" type="slidenum">
              <a:rPr kumimoji="0" lang="en-GB" altLang="en-US" sz="1000" b="0" i="1"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98</a:t>
            </a:fld>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459" name="Rectangle 7">
            <a:extLst>
              <a:ext uri="{FF2B5EF4-FFF2-40B4-BE49-F238E27FC236}">
                <a16:creationId xmlns:a16="http://schemas.microsoft.com/office/drawing/2014/main" id="{A057B8B8-118A-40A8-B219-03BD664F9FED}"/>
              </a:ext>
            </a:extLst>
          </p:cNvPr>
          <p:cNvSpPr txBox="1">
            <a:spLocks noGrp="1" noChangeArrowheads="1"/>
          </p:cNvSpPr>
          <p:nvPr/>
        </p:nvSpPr>
        <p:spPr bwMode="auto">
          <a:xfrm>
            <a:off x="3860800" y="944562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4" tIns="0" rIns="19814" bIns="0" anchor="b"/>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34601E57-44F0-47D3-8B0F-B89066A9ECFE}" type="slidenum">
              <a:rPr kumimoji="0" lang="en-GB" altLang="en-US" sz="1000" b="0" i="1" u="none" strike="noStrike" kern="1200" cap="none" spc="0" normalizeH="0" baseline="0" noProof="0" smtClean="0">
                <a:ln>
                  <a:noFill/>
                </a:ln>
                <a:solidFill>
                  <a:srgbClr val="1F497D"/>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pPr marL="0" marR="0" lvl="0" indent="0" algn="r" defTabSz="950913" rtl="0" eaLnBrk="0" fontAlgn="base" latinLnBrk="0" hangingPunct="0">
                <a:lnSpc>
                  <a:spcPct val="100000"/>
                </a:lnSpc>
                <a:spcBef>
                  <a:spcPct val="0"/>
                </a:spcBef>
                <a:spcAft>
                  <a:spcPct val="0"/>
                </a:spcAft>
                <a:buClrTx/>
                <a:buSzTx/>
                <a:buFontTx/>
                <a:buNone/>
                <a:tabLst/>
                <a:defRPr/>
              </a:pPr>
              <a:t>98</a:t>
            </a:fld>
            <a:endParaRPr kumimoji="0" lang="en-GB" altLang="en-US" sz="1000" b="0" i="1" u="none" strike="noStrike" kern="1200" cap="none" spc="0" normalizeH="0" baseline="0" noProof="0">
              <a:ln>
                <a:noFill/>
              </a:ln>
              <a:solidFill>
                <a:srgbClr val="1F497D"/>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9460" name="Rectangle 2">
            <a:extLst>
              <a:ext uri="{FF2B5EF4-FFF2-40B4-BE49-F238E27FC236}">
                <a16:creationId xmlns:a16="http://schemas.microsoft.com/office/drawing/2014/main" id="{2BA8FD28-5EC6-4ABF-85E1-EE70F3E50E83}"/>
              </a:ext>
            </a:extLst>
          </p:cNvPr>
          <p:cNvSpPr>
            <a:spLocks noGrp="1" noRot="1" noChangeAspect="1" noChangeArrowheads="1" noTextEdit="1"/>
          </p:cNvSpPr>
          <p:nvPr>
            <p:ph type="sldImg"/>
          </p:nvPr>
        </p:nvSpPr>
        <p:spPr>
          <a:ln/>
        </p:spPr>
      </p:sp>
      <p:sp>
        <p:nvSpPr>
          <p:cNvPr id="19461" name="Rectangle 3">
            <a:extLst>
              <a:ext uri="{FF2B5EF4-FFF2-40B4-BE49-F238E27FC236}">
                <a16:creationId xmlns:a16="http://schemas.microsoft.com/office/drawing/2014/main" id="{42D8A72D-FF94-43B7-8289-A3F3CDB5264D}"/>
              </a:ext>
            </a:extLst>
          </p:cNvPr>
          <p:cNvSpPr>
            <a:spLocks noGrp="1" noChangeArrowheads="1"/>
          </p:cNvSpPr>
          <p:nvPr>
            <p:ph type="body" idx="1"/>
          </p:nvPr>
        </p:nvSpPr>
        <p:spPr>
          <a:xfrm>
            <a:off x="908050" y="4724400"/>
            <a:ext cx="4994275" cy="4471988"/>
          </a:xfrm>
          <a:noFill/>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E42A95DB-943A-4636-B40C-0F8D0E9C3C27}"/>
              </a:ext>
            </a:extLst>
          </p:cNvPr>
          <p:cNvSpPr>
            <a:spLocks noGrp="1" noChangeArrowheads="1"/>
          </p:cNvSpPr>
          <p:nvPr>
            <p:ph type="sldNum" sz="quarter" idx="5"/>
          </p:nvPr>
        </p:nvSpPr>
        <p:spPr>
          <a:noFill/>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EE20BC00-09DE-42C2-8EB7-75E7DD79A93A}" type="slidenum">
              <a:rPr kumimoji="0" lang="en-GB" altLang="en-US" sz="1000" b="0" i="1"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105</a:t>
            </a:fld>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1" name="Rectangle 7">
            <a:extLst>
              <a:ext uri="{FF2B5EF4-FFF2-40B4-BE49-F238E27FC236}">
                <a16:creationId xmlns:a16="http://schemas.microsoft.com/office/drawing/2014/main" id="{0C9B092B-DD37-4C6E-84E2-C290EC8F9D08}"/>
              </a:ext>
            </a:extLst>
          </p:cNvPr>
          <p:cNvSpPr txBox="1">
            <a:spLocks noGrp="1" noChangeArrowheads="1"/>
          </p:cNvSpPr>
          <p:nvPr/>
        </p:nvSpPr>
        <p:spPr bwMode="auto">
          <a:xfrm>
            <a:off x="3860800" y="944562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4" tIns="0" rIns="19814" bIns="0" anchor="b"/>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0AAAFF64-3FAD-4F5C-BAB1-AB0EB3614C20}" type="slidenum">
              <a:rPr kumimoji="0" lang="en-GB"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pPr marL="0" marR="0" lvl="0" indent="0" algn="r" defTabSz="950913" rtl="0" eaLnBrk="0" fontAlgn="base" latinLnBrk="0" hangingPunct="0">
                <a:lnSpc>
                  <a:spcPct val="100000"/>
                </a:lnSpc>
                <a:spcBef>
                  <a:spcPct val="0"/>
                </a:spcBef>
                <a:spcAft>
                  <a:spcPct val="0"/>
                </a:spcAft>
                <a:buClrTx/>
                <a:buSzTx/>
                <a:buFontTx/>
                <a:buNone/>
                <a:tabLst/>
                <a:defRPr/>
              </a:pPr>
              <a:t>105</a:t>
            </a:fld>
            <a:endParaRPr kumimoji="0" lang="en-GB" altLang="en-US" sz="1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7652" name="Rectangle 2">
            <a:extLst>
              <a:ext uri="{FF2B5EF4-FFF2-40B4-BE49-F238E27FC236}">
                <a16:creationId xmlns:a16="http://schemas.microsoft.com/office/drawing/2014/main" id="{F11AF156-065E-4F02-B0F7-4BC324DFF327}"/>
              </a:ext>
            </a:extLst>
          </p:cNvPr>
          <p:cNvSpPr>
            <a:spLocks noGrp="1" noRot="1" noChangeAspect="1" noChangeArrowheads="1" noTextEdit="1"/>
          </p:cNvSpPr>
          <p:nvPr>
            <p:ph type="sldImg"/>
          </p:nvPr>
        </p:nvSpPr>
        <p:spPr>
          <a:ln/>
        </p:spPr>
      </p:sp>
      <p:sp>
        <p:nvSpPr>
          <p:cNvPr id="27653" name="Rectangle 3">
            <a:extLst>
              <a:ext uri="{FF2B5EF4-FFF2-40B4-BE49-F238E27FC236}">
                <a16:creationId xmlns:a16="http://schemas.microsoft.com/office/drawing/2014/main" id="{C6946E68-63FC-4B65-A8F2-B316436C4A9A}"/>
              </a:ext>
            </a:extLst>
          </p:cNvPr>
          <p:cNvSpPr>
            <a:spLocks noGrp="1" noChangeArrowheads="1"/>
          </p:cNvSpPr>
          <p:nvPr>
            <p:ph type="body" idx="1"/>
          </p:nvPr>
        </p:nvSpPr>
        <p:spPr>
          <a:xfrm>
            <a:off x="908050" y="4724400"/>
            <a:ext cx="4994275" cy="4471988"/>
          </a:xfrm>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3C8E2650-6D27-4285-BB95-01C028E0E72F}"/>
              </a:ext>
            </a:extLst>
          </p:cNvPr>
          <p:cNvSpPr>
            <a:spLocks noGrp="1" noChangeArrowheads="1"/>
          </p:cNvSpPr>
          <p:nvPr>
            <p:ph type="sldNum" sz="quarter" idx="5"/>
          </p:nvPr>
        </p:nvSpPr>
        <p:spPr>
          <a:noFill/>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777B7898-7C09-471A-943A-27D8382D1FB1}" type="slidenum">
              <a:rPr kumimoji="0" lang="en-GB" altLang="en-US" sz="1000" b="0" i="1"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107</a:t>
            </a:fld>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23" name="Rectangle 7">
            <a:extLst>
              <a:ext uri="{FF2B5EF4-FFF2-40B4-BE49-F238E27FC236}">
                <a16:creationId xmlns:a16="http://schemas.microsoft.com/office/drawing/2014/main" id="{581D983B-5110-4D3D-8AC0-B8CC7B38366E}"/>
              </a:ext>
            </a:extLst>
          </p:cNvPr>
          <p:cNvSpPr txBox="1">
            <a:spLocks noGrp="1" noChangeArrowheads="1"/>
          </p:cNvSpPr>
          <p:nvPr/>
        </p:nvSpPr>
        <p:spPr bwMode="auto">
          <a:xfrm>
            <a:off x="3860800" y="944562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4" tIns="0" rIns="19814" bIns="0" anchor="b"/>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1610D110-2752-44CF-88ED-8C72C99D2C4A}" type="slidenum">
              <a:rPr kumimoji="0" lang="en-GB"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pPr marL="0" marR="0" lvl="0" indent="0" algn="r" defTabSz="950913" rtl="0" eaLnBrk="0" fontAlgn="base" latinLnBrk="0" hangingPunct="0">
                <a:lnSpc>
                  <a:spcPct val="100000"/>
                </a:lnSpc>
                <a:spcBef>
                  <a:spcPct val="0"/>
                </a:spcBef>
                <a:spcAft>
                  <a:spcPct val="0"/>
                </a:spcAft>
                <a:buClrTx/>
                <a:buSzTx/>
                <a:buFontTx/>
                <a:buNone/>
                <a:tabLst/>
                <a:defRPr/>
              </a:pPr>
              <a:t>107</a:t>
            </a:fld>
            <a:endParaRPr kumimoji="0" lang="en-GB" altLang="en-US" sz="1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30724" name="Rectangle 2">
            <a:extLst>
              <a:ext uri="{FF2B5EF4-FFF2-40B4-BE49-F238E27FC236}">
                <a16:creationId xmlns:a16="http://schemas.microsoft.com/office/drawing/2014/main" id="{8EB897FE-8E4A-47DF-B9F7-366A038C3F05}"/>
              </a:ext>
            </a:extLst>
          </p:cNvPr>
          <p:cNvSpPr>
            <a:spLocks noGrp="1" noRot="1" noChangeAspect="1" noChangeArrowheads="1" noTextEdit="1"/>
          </p:cNvSpPr>
          <p:nvPr>
            <p:ph type="sldImg"/>
          </p:nvPr>
        </p:nvSpPr>
        <p:spPr>
          <a:ln/>
        </p:spPr>
      </p:sp>
      <p:sp>
        <p:nvSpPr>
          <p:cNvPr id="30725" name="Rectangle 3">
            <a:extLst>
              <a:ext uri="{FF2B5EF4-FFF2-40B4-BE49-F238E27FC236}">
                <a16:creationId xmlns:a16="http://schemas.microsoft.com/office/drawing/2014/main" id="{35B01459-4CD1-405F-BABC-FCB191E7D169}"/>
              </a:ext>
            </a:extLst>
          </p:cNvPr>
          <p:cNvSpPr>
            <a:spLocks noGrp="1" noChangeArrowheads="1"/>
          </p:cNvSpPr>
          <p:nvPr>
            <p:ph type="body" idx="1"/>
          </p:nvPr>
        </p:nvSpPr>
        <p:spPr>
          <a:xfrm>
            <a:off x="908050" y="4724400"/>
            <a:ext cx="4994275" cy="4471988"/>
          </a:xfrm>
          <a:noFill/>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D2BAF554-5EA0-4BDE-A1F2-28E34607B77B}"/>
              </a:ext>
            </a:extLst>
          </p:cNvPr>
          <p:cNvSpPr>
            <a:spLocks noGrp="1" noChangeArrowheads="1"/>
          </p:cNvSpPr>
          <p:nvPr>
            <p:ph type="sldNum" sz="quarter" idx="5"/>
          </p:nvPr>
        </p:nvSpPr>
        <p:spPr>
          <a:noFill/>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C1297E9C-FFF8-4899-9834-6181FEF2906A}" type="slidenum">
              <a:rPr kumimoji="0" lang="en-GB" altLang="en-US" sz="1000" b="0" i="1"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109</a:t>
            </a:fld>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7">
            <a:extLst>
              <a:ext uri="{FF2B5EF4-FFF2-40B4-BE49-F238E27FC236}">
                <a16:creationId xmlns:a16="http://schemas.microsoft.com/office/drawing/2014/main" id="{13A5E46A-5344-4C80-8C3B-F2715716C279}"/>
              </a:ext>
            </a:extLst>
          </p:cNvPr>
          <p:cNvSpPr txBox="1">
            <a:spLocks noGrp="1" noChangeArrowheads="1"/>
          </p:cNvSpPr>
          <p:nvPr/>
        </p:nvSpPr>
        <p:spPr bwMode="auto">
          <a:xfrm>
            <a:off x="3860800" y="944562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4" tIns="0" rIns="19814" bIns="0" anchor="b"/>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53C7B771-805A-4B55-8400-8DE9274B19E9}" type="slidenum">
              <a:rPr kumimoji="0" lang="en-GB"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pPr marL="0" marR="0" lvl="0" indent="0" algn="r" defTabSz="950913" rtl="0" eaLnBrk="0" fontAlgn="base" latinLnBrk="0" hangingPunct="0">
                <a:lnSpc>
                  <a:spcPct val="100000"/>
                </a:lnSpc>
                <a:spcBef>
                  <a:spcPct val="0"/>
                </a:spcBef>
                <a:spcAft>
                  <a:spcPct val="0"/>
                </a:spcAft>
                <a:buClrTx/>
                <a:buSzTx/>
                <a:buFontTx/>
                <a:buNone/>
                <a:tabLst/>
                <a:defRPr/>
              </a:pPr>
              <a:t>109</a:t>
            </a:fld>
            <a:endParaRPr kumimoji="0" lang="en-GB" altLang="en-US" sz="1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33796" name="Rectangle 2">
            <a:extLst>
              <a:ext uri="{FF2B5EF4-FFF2-40B4-BE49-F238E27FC236}">
                <a16:creationId xmlns:a16="http://schemas.microsoft.com/office/drawing/2014/main" id="{588B1AF3-3036-4CFF-A3D2-D83437A28EB8}"/>
              </a:ext>
            </a:extLst>
          </p:cNvPr>
          <p:cNvSpPr>
            <a:spLocks noGrp="1" noRot="1" noChangeAspect="1" noChangeArrowheads="1" noTextEdit="1"/>
          </p:cNvSpPr>
          <p:nvPr>
            <p:ph type="sldImg"/>
          </p:nvPr>
        </p:nvSpPr>
        <p:spPr>
          <a:ln/>
        </p:spPr>
      </p:sp>
      <p:sp>
        <p:nvSpPr>
          <p:cNvPr id="33797" name="Rectangle 3">
            <a:extLst>
              <a:ext uri="{FF2B5EF4-FFF2-40B4-BE49-F238E27FC236}">
                <a16:creationId xmlns:a16="http://schemas.microsoft.com/office/drawing/2014/main" id="{073F6371-0FDC-456F-BF70-B1820AF69AA1}"/>
              </a:ext>
            </a:extLst>
          </p:cNvPr>
          <p:cNvSpPr>
            <a:spLocks noGrp="1" noChangeArrowheads="1"/>
          </p:cNvSpPr>
          <p:nvPr>
            <p:ph type="body" idx="1"/>
          </p:nvPr>
        </p:nvSpPr>
        <p:spPr>
          <a:xfrm>
            <a:off x="908050" y="4724400"/>
            <a:ext cx="4994275" cy="4471988"/>
          </a:xfrm>
          <a:noFill/>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5D7BD5CD-BAA4-4A85-87EF-E78DF6707725}"/>
              </a:ext>
            </a:extLst>
          </p:cNvPr>
          <p:cNvSpPr>
            <a:spLocks noGrp="1" noChangeArrowheads="1"/>
          </p:cNvSpPr>
          <p:nvPr>
            <p:ph type="sldNum" sz="quarter" idx="5"/>
          </p:nvPr>
        </p:nvSpPr>
        <p:spPr>
          <a:noFill/>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FA17069A-F374-4B65-B692-AD93C1C2165D}" type="slidenum">
              <a:rPr kumimoji="0" lang="en-GB" altLang="en-US" sz="1000" b="0" i="1"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110</a:t>
            </a:fld>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7">
            <a:extLst>
              <a:ext uri="{FF2B5EF4-FFF2-40B4-BE49-F238E27FC236}">
                <a16:creationId xmlns:a16="http://schemas.microsoft.com/office/drawing/2014/main" id="{25F4E1A9-969C-4B7A-A7E0-08E07C1DF85E}"/>
              </a:ext>
            </a:extLst>
          </p:cNvPr>
          <p:cNvSpPr txBox="1">
            <a:spLocks noGrp="1" noChangeArrowheads="1"/>
          </p:cNvSpPr>
          <p:nvPr/>
        </p:nvSpPr>
        <p:spPr bwMode="auto">
          <a:xfrm>
            <a:off x="3860800" y="944562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4" tIns="0" rIns="19814" bIns="0" anchor="b"/>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820B3E35-9040-4219-9963-F3EC735F3162}" type="slidenum">
              <a:rPr kumimoji="0" lang="en-GB"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pPr marL="0" marR="0" lvl="0" indent="0" algn="r" defTabSz="950913" rtl="0" eaLnBrk="0" fontAlgn="base" latinLnBrk="0" hangingPunct="0">
                <a:lnSpc>
                  <a:spcPct val="100000"/>
                </a:lnSpc>
                <a:spcBef>
                  <a:spcPct val="0"/>
                </a:spcBef>
                <a:spcAft>
                  <a:spcPct val="0"/>
                </a:spcAft>
                <a:buClrTx/>
                <a:buSzTx/>
                <a:buFontTx/>
                <a:buNone/>
                <a:tabLst/>
                <a:defRPr/>
              </a:pPr>
              <a:t>110</a:t>
            </a:fld>
            <a:endParaRPr kumimoji="0" lang="en-GB" altLang="en-US" sz="1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35844" name="Rectangle 2">
            <a:extLst>
              <a:ext uri="{FF2B5EF4-FFF2-40B4-BE49-F238E27FC236}">
                <a16:creationId xmlns:a16="http://schemas.microsoft.com/office/drawing/2014/main" id="{2415A677-3DE5-43A5-8389-9956C3E79487}"/>
              </a:ext>
            </a:extLst>
          </p:cNvPr>
          <p:cNvSpPr>
            <a:spLocks noGrp="1" noRot="1" noChangeAspect="1" noChangeArrowheads="1" noTextEdit="1"/>
          </p:cNvSpPr>
          <p:nvPr>
            <p:ph type="sldImg"/>
          </p:nvPr>
        </p:nvSpPr>
        <p:spPr>
          <a:ln/>
        </p:spPr>
      </p:sp>
      <p:sp>
        <p:nvSpPr>
          <p:cNvPr id="35845" name="Rectangle 3">
            <a:extLst>
              <a:ext uri="{FF2B5EF4-FFF2-40B4-BE49-F238E27FC236}">
                <a16:creationId xmlns:a16="http://schemas.microsoft.com/office/drawing/2014/main" id="{73714311-35CC-4779-906C-323B49BC519B}"/>
              </a:ext>
            </a:extLst>
          </p:cNvPr>
          <p:cNvSpPr>
            <a:spLocks noGrp="1" noChangeArrowheads="1"/>
          </p:cNvSpPr>
          <p:nvPr>
            <p:ph type="body" idx="1"/>
          </p:nvPr>
        </p:nvSpPr>
        <p:spPr>
          <a:xfrm>
            <a:off x="908050" y="4724400"/>
            <a:ext cx="4994275" cy="4471988"/>
          </a:xfrm>
          <a:noFill/>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8BDE6EC-0DED-4D8C-86EF-12D3E577AEA4}"/>
              </a:ext>
            </a:extLst>
          </p:cNvPr>
          <p:cNvSpPr>
            <a:spLocks noGrp="1" noChangeArrowheads="1"/>
          </p:cNvSpPr>
          <p:nvPr>
            <p:ph type="sldNum" sz="quarter" idx="5"/>
          </p:nvPr>
        </p:nvSpPr>
        <p:spPr>
          <a:noFill/>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245D6EEC-C572-497C-AF66-7FB6E07B9F35}" type="slidenum">
              <a:rPr kumimoji="0" lang="en-GB" altLang="en-US" sz="1000" b="0" i="1"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111</a:t>
            </a:fld>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891" name="Rectangle 7">
            <a:extLst>
              <a:ext uri="{FF2B5EF4-FFF2-40B4-BE49-F238E27FC236}">
                <a16:creationId xmlns:a16="http://schemas.microsoft.com/office/drawing/2014/main" id="{4DCB9088-C7C8-478A-BF7C-3706CEA2BC51}"/>
              </a:ext>
            </a:extLst>
          </p:cNvPr>
          <p:cNvSpPr txBox="1">
            <a:spLocks noGrp="1" noChangeArrowheads="1"/>
          </p:cNvSpPr>
          <p:nvPr/>
        </p:nvSpPr>
        <p:spPr bwMode="auto">
          <a:xfrm>
            <a:off x="3860800" y="944562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4" tIns="0" rIns="19814" bIns="0" anchor="b"/>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F9366B5F-F616-4477-9C6C-D16C03BBF6E9}" type="slidenum">
              <a:rPr kumimoji="0" lang="en-GB"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pPr marL="0" marR="0" lvl="0" indent="0" algn="r" defTabSz="950913" rtl="0" eaLnBrk="0" fontAlgn="base" latinLnBrk="0" hangingPunct="0">
                <a:lnSpc>
                  <a:spcPct val="100000"/>
                </a:lnSpc>
                <a:spcBef>
                  <a:spcPct val="0"/>
                </a:spcBef>
                <a:spcAft>
                  <a:spcPct val="0"/>
                </a:spcAft>
                <a:buClrTx/>
                <a:buSzTx/>
                <a:buFontTx/>
                <a:buNone/>
                <a:tabLst/>
                <a:defRPr/>
              </a:pPr>
              <a:t>111</a:t>
            </a:fld>
            <a:endParaRPr kumimoji="0" lang="en-GB" altLang="en-US" sz="1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37892" name="Rectangle 2">
            <a:extLst>
              <a:ext uri="{FF2B5EF4-FFF2-40B4-BE49-F238E27FC236}">
                <a16:creationId xmlns:a16="http://schemas.microsoft.com/office/drawing/2014/main" id="{BCC569D8-A91F-466E-9792-24EABF0B3F69}"/>
              </a:ext>
            </a:extLst>
          </p:cNvPr>
          <p:cNvSpPr>
            <a:spLocks noGrp="1" noRot="1" noChangeAspect="1" noChangeArrowheads="1" noTextEdit="1"/>
          </p:cNvSpPr>
          <p:nvPr>
            <p:ph type="sldImg"/>
          </p:nvPr>
        </p:nvSpPr>
        <p:spPr>
          <a:ln/>
        </p:spPr>
      </p:sp>
      <p:sp>
        <p:nvSpPr>
          <p:cNvPr id="37893" name="Rectangle 3">
            <a:extLst>
              <a:ext uri="{FF2B5EF4-FFF2-40B4-BE49-F238E27FC236}">
                <a16:creationId xmlns:a16="http://schemas.microsoft.com/office/drawing/2014/main" id="{3A2F60E4-8F2A-403A-A325-CCF46C23642B}"/>
              </a:ext>
            </a:extLst>
          </p:cNvPr>
          <p:cNvSpPr>
            <a:spLocks noGrp="1" noChangeArrowheads="1"/>
          </p:cNvSpPr>
          <p:nvPr>
            <p:ph type="body" idx="1"/>
          </p:nvPr>
        </p:nvSpPr>
        <p:spPr>
          <a:xfrm>
            <a:off x="908050" y="4724400"/>
            <a:ext cx="4994275" cy="4471988"/>
          </a:xfrm>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98267E80-0F46-4FFC-8928-E5913298A1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767700C-9D82-411B-A3BC-22A1F510BB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26628" name="Slide Number Placeholder 3">
            <a:extLst>
              <a:ext uri="{FF2B5EF4-FFF2-40B4-BE49-F238E27FC236}">
                <a16:creationId xmlns:a16="http://schemas.microsoft.com/office/drawing/2014/main" id="{DAFCFB35-CD7E-45F6-AF28-2A1241A398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7FBE271-9142-4D88-BC8D-7036EEECE014}"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Date Placeholder 4">
            <a:extLst>
              <a:ext uri="{FF2B5EF4-FFF2-40B4-BE49-F238E27FC236}">
                <a16:creationId xmlns:a16="http://schemas.microsoft.com/office/drawing/2014/main" id="{AAA777BA-F7ED-4FC5-9BE0-6A57BBCD77D6}"/>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 name="Footer Placeholder 5">
            <a:extLst>
              <a:ext uri="{FF2B5EF4-FFF2-40B4-BE49-F238E27FC236}">
                <a16:creationId xmlns:a16="http://schemas.microsoft.com/office/drawing/2014/main" id="{A830CACE-2644-42D5-84D4-5071555D26CB}"/>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8F6959B2-15DB-41AD-B3C4-0206EE925F40}"/>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4451A8DA-4E35-414E-BCCD-81E13BF3516D}"/>
              </a:ext>
            </a:extLst>
          </p:cNvPr>
          <p:cNvSpPr>
            <a:spLocks noGrp="1" noChangeArrowheads="1"/>
          </p:cNvSpPr>
          <p:nvPr>
            <p:ph type="sldNum" sz="quarter" idx="5"/>
          </p:nvPr>
        </p:nvSpPr>
        <p:spPr>
          <a:noFill/>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89E9421C-2B7C-40F1-988C-CA901BF79D35}" type="slidenum">
              <a:rPr kumimoji="0" lang="en-GB" altLang="en-US" sz="1000" b="0" i="1"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112</a:t>
            </a:fld>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939" name="Rectangle 7">
            <a:extLst>
              <a:ext uri="{FF2B5EF4-FFF2-40B4-BE49-F238E27FC236}">
                <a16:creationId xmlns:a16="http://schemas.microsoft.com/office/drawing/2014/main" id="{D37FBF04-67FB-4936-98EA-F4E0341B4F62}"/>
              </a:ext>
            </a:extLst>
          </p:cNvPr>
          <p:cNvSpPr txBox="1">
            <a:spLocks noGrp="1" noChangeArrowheads="1"/>
          </p:cNvSpPr>
          <p:nvPr/>
        </p:nvSpPr>
        <p:spPr bwMode="auto">
          <a:xfrm>
            <a:off x="3860800" y="944562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4" tIns="0" rIns="19814" bIns="0" anchor="b"/>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4F524886-4C7E-4CEF-9059-865E4A103476}" type="slidenum">
              <a:rPr kumimoji="0" lang="en-GB"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pPr marL="0" marR="0" lvl="0" indent="0" algn="r" defTabSz="950913" rtl="0" eaLnBrk="0" fontAlgn="base" latinLnBrk="0" hangingPunct="0">
                <a:lnSpc>
                  <a:spcPct val="100000"/>
                </a:lnSpc>
                <a:spcBef>
                  <a:spcPct val="0"/>
                </a:spcBef>
                <a:spcAft>
                  <a:spcPct val="0"/>
                </a:spcAft>
                <a:buClrTx/>
                <a:buSzTx/>
                <a:buFontTx/>
                <a:buNone/>
                <a:tabLst/>
                <a:defRPr/>
              </a:pPr>
              <a:t>112</a:t>
            </a:fld>
            <a:endParaRPr kumimoji="0" lang="en-GB" altLang="en-US" sz="1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39940" name="Rectangle 2">
            <a:extLst>
              <a:ext uri="{FF2B5EF4-FFF2-40B4-BE49-F238E27FC236}">
                <a16:creationId xmlns:a16="http://schemas.microsoft.com/office/drawing/2014/main" id="{F4306DA6-63C1-4478-A005-04C4BECC772C}"/>
              </a:ext>
            </a:extLst>
          </p:cNvPr>
          <p:cNvSpPr>
            <a:spLocks noGrp="1" noRot="1" noChangeAspect="1" noChangeArrowheads="1" noTextEdit="1"/>
          </p:cNvSpPr>
          <p:nvPr>
            <p:ph type="sldImg"/>
          </p:nvPr>
        </p:nvSpPr>
        <p:spPr>
          <a:ln/>
        </p:spPr>
      </p:sp>
      <p:sp>
        <p:nvSpPr>
          <p:cNvPr id="39941" name="Rectangle 3">
            <a:extLst>
              <a:ext uri="{FF2B5EF4-FFF2-40B4-BE49-F238E27FC236}">
                <a16:creationId xmlns:a16="http://schemas.microsoft.com/office/drawing/2014/main" id="{3DED21B7-05C7-406D-8A79-75EA2A4F8642}"/>
              </a:ext>
            </a:extLst>
          </p:cNvPr>
          <p:cNvSpPr>
            <a:spLocks noGrp="1" noChangeArrowheads="1"/>
          </p:cNvSpPr>
          <p:nvPr>
            <p:ph type="body" idx="1"/>
          </p:nvPr>
        </p:nvSpPr>
        <p:spPr>
          <a:xfrm>
            <a:off x="908050" y="4724400"/>
            <a:ext cx="4994275" cy="4471988"/>
          </a:xfrm>
          <a:noFill/>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B94890C6-6456-4DED-AE30-16E13F273736}"/>
              </a:ext>
            </a:extLst>
          </p:cNvPr>
          <p:cNvSpPr>
            <a:spLocks noGrp="1" noChangeArrowheads="1"/>
          </p:cNvSpPr>
          <p:nvPr>
            <p:ph type="sldNum" sz="quarter" idx="5"/>
          </p:nvPr>
        </p:nvSpPr>
        <p:spPr>
          <a:noFill/>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1A1797E8-9DD5-4C5A-B794-C845B7D8D9F7}" type="slidenum">
              <a:rPr kumimoji="0" lang="en-GB" altLang="en-US" sz="1000" b="0" i="1"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113</a:t>
            </a:fld>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7">
            <a:extLst>
              <a:ext uri="{FF2B5EF4-FFF2-40B4-BE49-F238E27FC236}">
                <a16:creationId xmlns:a16="http://schemas.microsoft.com/office/drawing/2014/main" id="{80B2A722-0A71-4AA2-9A00-FEDCB1221920}"/>
              </a:ext>
            </a:extLst>
          </p:cNvPr>
          <p:cNvSpPr txBox="1">
            <a:spLocks noGrp="1" noChangeArrowheads="1"/>
          </p:cNvSpPr>
          <p:nvPr/>
        </p:nvSpPr>
        <p:spPr bwMode="auto">
          <a:xfrm>
            <a:off x="3860800" y="944562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4" tIns="0" rIns="19814" bIns="0" anchor="b"/>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D3AB476F-8136-496E-9862-C24BEA61FED4}" type="slidenum">
              <a:rPr kumimoji="0" lang="en-GB"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pPr marL="0" marR="0" lvl="0" indent="0" algn="r" defTabSz="950913" rtl="0" eaLnBrk="0" fontAlgn="base" latinLnBrk="0" hangingPunct="0">
                <a:lnSpc>
                  <a:spcPct val="100000"/>
                </a:lnSpc>
                <a:spcBef>
                  <a:spcPct val="0"/>
                </a:spcBef>
                <a:spcAft>
                  <a:spcPct val="0"/>
                </a:spcAft>
                <a:buClrTx/>
                <a:buSzTx/>
                <a:buFontTx/>
                <a:buNone/>
                <a:tabLst/>
                <a:defRPr/>
              </a:pPr>
              <a:t>113</a:t>
            </a:fld>
            <a:endParaRPr kumimoji="0" lang="en-GB" altLang="en-US" sz="1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1988" name="Rectangle 2">
            <a:extLst>
              <a:ext uri="{FF2B5EF4-FFF2-40B4-BE49-F238E27FC236}">
                <a16:creationId xmlns:a16="http://schemas.microsoft.com/office/drawing/2014/main" id="{55632F28-CA5A-4C30-BB0A-DA12E0790C9B}"/>
              </a:ext>
            </a:extLst>
          </p:cNvPr>
          <p:cNvSpPr>
            <a:spLocks noGrp="1" noRot="1" noChangeAspect="1" noChangeArrowheads="1" noTextEdit="1"/>
          </p:cNvSpPr>
          <p:nvPr>
            <p:ph type="sldImg"/>
          </p:nvPr>
        </p:nvSpPr>
        <p:spPr>
          <a:ln/>
        </p:spPr>
      </p:sp>
      <p:sp>
        <p:nvSpPr>
          <p:cNvPr id="41989" name="Rectangle 3">
            <a:extLst>
              <a:ext uri="{FF2B5EF4-FFF2-40B4-BE49-F238E27FC236}">
                <a16:creationId xmlns:a16="http://schemas.microsoft.com/office/drawing/2014/main" id="{6CA6E047-155B-4B1A-8C5A-7ED8C80E536C}"/>
              </a:ext>
            </a:extLst>
          </p:cNvPr>
          <p:cNvSpPr>
            <a:spLocks noGrp="1" noChangeArrowheads="1"/>
          </p:cNvSpPr>
          <p:nvPr>
            <p:ph type="body" idx="1"/>
          </p:nvPr>
        </p:nvSpPr>
        <p:spPr>
          <a:xfrm>
            <a:off x="908050" y="4724400"/>
            <a:ext cx="4994275" cy="4471988"/>
          </a:xfrm>
          <a:noFill/>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E884119E-9725-4600-B312-6F7F09E487A9}"/>
              </a:ext>
            </a:extLst>
          </p:cNvPr>
          <p:cNvSpPr>
            <a:spLocks noGrp="1" noChangeArrowheads="1"/>
          </p:cNvSpPr>
          <p:nvPr>
            <p:ph type="sldNum" sz="quarter" idx="5"/>
          </p:nvPr>
        </p:nvSpPr>
        <p:spPr>
          <a:noFill/>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8F7764F1-037A-4776-BC1F-2A4F26A2832B}" type="slidenum">
              <a:rPr kumimoji="0" lang="en-GB" altLang="en-US" sz="1000" b="0" i="1"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115</a:t>
            </a:fld>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059" name="Rectangle 7">
            <a:extLst>
              <a:ext uri="{FF2B5EF4-FFF2-40B4-BE49-F238E27FC236}">
                <a16:creationId xmlns:a16="http://schemas.microsoft.com/office/drawing/2014/main" id="{DC6ACD03-80B2-4167-8773-33C6876E1E0F}"/>
              </a:ext>
            </a:extLst>
          </p:cNvPr>
          <p:cNvSpPr txBox="1">
            <a:spLocks noGrp="1" noChangeArrowheads="1"/>
          </p:cNvSpPr>
          <p:nvPr/>
        </p:nvSpPr>
        <p:spPr bwMode="auto">
          <a:xfrm>
            <a:off x="3860800" y="944562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4" tIns="0" rIns="19814" bIns="0" anchor="b"/>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EABE118A-EE4A-4B70-BAE2-F9E43EF7979A}" type="slidenum">
              <a:rPr kumimoji="0" lang="en-GB"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pPr marL="0" marR="0" lvl="0" indent="0" algn="r" defTabSz="950913" rtl="0" eaLnBrk="0" fontAlgn="base" latinLnBrk="0" hangingPunct="0">
                <a:lnSpc>
                  <a:spcPct val="100000"/>
                </a:lnSpc>
                <a:spcBef>
                  <a:spcPct val="0"/>
                </a:spcBef>
                <a:spcAft>
                  <a:spcPct val="0"/>
                </a:spcAft>
                <a:buClrTx/>
                <a:buSzTx/>
                <a:buFontTx/>
                <a:buNone/>
                <a:tabLst/>
                <a:defRPr/>
              </a:pPr>
              <a:t>115</a:t>
            </a:fld>
            <a:endParaRPr kumimoji="0" lang="en-GB" altLang="en-US" sz="1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5060" name="Rectangle 2">
            <a:extLst>
              <a:ext uri="{FF2B5EF4-FFF2-40B4-BE49-F238E27FC236}">
                <a16:creationId xmlns:a16="http://schemas.microsoft.com/office/drawing/2014/main" id="{48E7A5D3-30F0-4D4A-A467-9D3BDB4AB609}"/>
              </a:ext>
            </a:extLst>
          </p:cNvPr>
          <p:cNvSpPr>
            <a:spLocks noGrp="1" noRot="1" noChangeAspect="1" noChangeArrowheads="1" noTextEdit="1"/>
          </p:cNvSpPr>
          <p:nvPr>
            <p:ph type="sldImg"/>
          </p:nvPr>
        </p:nvSpPr>
        <p:spPr>
          <a:ln/>
        </p:spPr>
      </p:sp>
      <p:sp>
        <p:nvSpPr>
          <p:cNvPr id="45061" name="Rectangle 3">
            <a:extLst>
              <a:ext uri="{FF2B5EF4-FFF2-40B4-BE49-F238E27FC236}">
                <a16:creationId xmlns:a16="http://schemas.microsoft.com/office/drawing/2014/main" id="{C82D9F61-8BA8-453E-8BA9-E4233FE3EFBC}"/>
              </a:ext>
            </a:extLst>
          </p:cNvPr>
          <p:cNvSpPr>
            <a:spLocks noGrp="1" noChangeArrowheads="1"/>
          </p:cNvSpPr>
          <p:nvPr>
            <p:ph type="body" idx="1"/>
          </p:nvPr>
        </p:nvSpPr>
        <p:spPr>
          <a:xfrm>
            <a:off x="908050" y="4724400"/>
            <a:ext cx="4994275" cy="4471988"/>
          </a:xfrm>
          <a:noFill/>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4A525D5D-5341-4CE4-8CA5-D9C96D1776C1}"/>
              </a:ext>
            </a:extLst>
          </p:cNvPr>
          <p:cNvSpPr>
            <a:spLocks noGrp="1" noChangeArrowheads="1"/>
          </p:cNvSpPr>
          <p:nvPr>
            <p:ph type="sldNum" sz="quarter" idx="5"/>
          </p:nvPr>
        </p:nvSpPr>
        <p:spPr>
          <a:noFill/>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651518EA-6B45-46B7-A62B-D35EFF3FBB7E}" type="slidenum">
              <a:rPr kumimoji="0" lang="en-GB" altLang="en-US" sz="1000" b="0" i="1"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117</a:t>
            </a:fld>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8131" name="Rectangle 7">
            <a:extLst>
              <a:ext uri="{FF2B5EF4-FFF2-40B4-BE49-F238E27FC236}">
                <a16:creationId xmlns:a16="http://schemas.microsoft.com/office/drawing/2014/main" id="{1C25725A-7225-4852-9631-0713A0A91091}"/>
              </a:ext>
            </a:extLst>
          </p:cNvPr>
          <p:cNvSpPr txBox="1">
            <a:spLocks noGrp="1" noChangeArrowheads="1"/>
          </p:cNvSpPr>
          <p:nvPr/>
        </p:nvSpPr>
        <p:spPr bwMode="auto">
          <a:xfrm>
            <a:off x="3860800" y="944562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4" tIns="0" rIns="19814" bIns="0" anchor="b"/>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15043C64-9911-47CC-8A29-7259A06321AB}" type="slidenum">
              <a:rPr kumimoji="0" lang="en-GB"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pPr marL="0" marR="0" lvl="0" indent="0" algn="r" defTabSz="950913" rtl="0" eaLnBrk="0" fontAlgn="base" latinLnBrk="0" hangingPunct="0">
                <a:lnSpc>
                  <a:spcPct val="100000"/>
                </a:lnSpc>
                <a:spcBef>
                  <a:spcPct val="0"/>
                </a:spcBef>
                <a:spcAft>
                  <a:spcPct val="0"/>
                </a:spcAft>
                <a:buClrTx/>
                <a:buSzTx/>
                <a:buFontTx/>
                <a:buNone/>
                <a:tabLst/>
                <a:defRPr/>
              </a:pPr>
              <a:t>117</a:t>
            </a:fld>
            <a:endParaRPr kumimoji="0" lang="en-GB" altLang="en-US" sz="1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8132" name="Rectangle 2">
            <a:extLst>
              <a:ext uri="{FF2B5EF4-FFF2-40B4-BE49-F238E27FC236}">
                <a16:creationId xmlns:a16="http://schemas.microsoft.com/office/drawing/2014/main" id="{3995A045-170E-445F-9A6E-95F73EFE7D41}"/>
              </a:ext>
            </a:extLst>
          </p:cNvPr>
          <p:cNvSpPr>
            <a:spLocks noGrp="1" noRot="1" noChangeAspect="1" noChangeArrowheads="1" noTextEdit="1"/>
          </p:cNvSpPr>
          <p:nvPr>
            <p:ph type="sldImg"/>
          </p:nvPr>
        </p:nvSpPr>
        <p:spPr>
          <a:ln/>
        </p:spPr>
      </p:sp>
      <p:sp>
        <p:nvSpPr>
          <p:cNvPr id="48133" name="Rectangle 3">
            <a:extLst>
              <a:ext uri="{FF2B5EF4-FFF2-40B4-BE49-F238E27FC236}">
                <a16:creationId xmlns:a16="http://schemas.microsoft.com/office/drawing/2014/main" id="{5BB907EE-3F4C-4A34-A189-085093C4798E}"/>
              </a:ext>
            </a:extLst>
          </p:cNvPr>
          <p:cNvSpPr>
            <a:spLocks noGrp="1" noChangeArrowheads="1"/>
          </p:cNvSpPr>
          <p:nvPr>
            <p:ph type="body" idx="1"/>
          </p:nvPr>
        </p:nvSpPr>
        <p:spPr>
          <a:xfrm>
            <a:off x="908050" y="4724400"/>
            <a:ext cx="4994275" cy="4471988"/>
          </a:xfrm>
          <a:noFill/>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2C0CB583-A5D7-4E93-84E3-7196B1FF8F8C}"/>
              </a:ext>
            </a:extLst>
          </p:cNvPr>
          <p:cNvSpPr>
            <a:spLocks noGrp="1" noChangeArrowheads="1"/>
          </p:cNvSpPr>
          <p:nvPr>
            <p:ph type="sldNum" sz="quarter" idx="5"/>
          </p:nvPr>
        </p:nvSpPr>
        <p:spPr>
          <a:noFill/>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60862F9E-B959-47F0-843C-DEBCD4E6AA36}" type="slidenum">
              <a:rPr kumimoji="0" lang="en-GB" altLang="en-US" sz="1000" b="0" i="1"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118</a:t>
            </a:fld>
            <a:endParaRPr kumimoji="0" lang="en-GB" altLang="en-US"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0179" name="Rectangle 7">
            <a:extLst>
              <a:ext uri="{FF2B5EF4-FFF2-40B4-BE49-F238E27FC236}">
                <a16:creationId xmlns:a16="http://schemas.microsoft.com/office/drawing/2014/main" id="{ACD988E2-402D-41E2-941D-4B2738D4A9F3}"/>
              </a:ext>
            </a:extLst>
          </p:cNvPr>
          <p:cNvSpPr txBox="1">
            <a:spLocks noGrp="1" noChangeArrowheads="1"/>
          </p:cNvSpPr>
          <p:nvPr/>
        </p:nvSpPr>
        <p:spPr bwMode="auto">
          <a:xfrm>
            <a:off x="3860800" y="9445625"/>
            <a:ext cx="2949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4" tIns="0" rIns="19814" bIns="0" anchor="b"/>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0" fontAlgn="base" latinLnBrk="0" hangingPunct="0">
              <a:lnSpc>
                <a:spcPct val="100000"/>
              </a:lnSpc>
              <a:spcBef>
                <a:spcPct val="0"/>
              </a:spcBef>
              <a:spcAft>
                <a:spcPct val="0"/>
              </a:spcAft>
              <a:buClrTx/>
              <a:buSzTx/>
              <a:buFontTx/>
              <a:buNone/>
              <a:tabLst/>
              <a:defRPr/>
            </a:pPr>
            <a:fld id="{85AB6183-BA38-4357-9122-DAA771FCE39C}" type="slidenum">
              <a:rPr kumimoji="0" lang="en-GB"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pPr marL="0" marR="0" lvl="0" indent="0" algn="r" defTabSz="950913" rtl="0" eaLnBrk="0" fontAlgn="base" latinLnBrk="0" hangingPunct="0">
                <a:lnSpc>
                  <a:spcPct val="100000"/>
                </a:lnSpc>
                <a:spcBef>
                  <a:spcPct val="0"/>
                </a:spcBef>
                <a:spcAft>
                  <a:spcPct val="0"/>
                </a:spcAft>
                <a:buClrTx/>
                <a:buSzTx/>
                <a:buFontTx/>
                <a:buNone/>
                <a:tabLst/>
                <a:defRPr/>
              </a:pPr>
              <a:t>118</a:t>
            </a:fld>
            <a:endParaRPr kumimoji="0" lang="en-GB" altLang="en-US" sz="1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0180" name="Rectangle 2">
            <a:extLst>
              <a:ext uri="{FF2B5EF4-FFF2-40B4-BE49-F238E27FC236}">
                <a16:creationId xmlns:a16="http://schemas.microsoft.com/office/drawing/2014/main" id="{0FE1F75A-6990-4FF1-ABC6-432FBF125B1A}"/>
              </a:ext>
            </a:extLst>
          </p:cNvPr>
          <p:cNvSpPr>
            <a:spLocks noGrp="1" noRot="1" noChangeAspect="1" noChangeArrowheads="1" noTextEdit="1"/>
          </p:cNvSpPr>
          <p:nvPr>
            <p:ph type="sldImg"/>
          </p:nvPr>
        </p:nvSpPr>
        <p:spPr>
          <a:ln/>
        </p:spPr>
      </p:sp>
      <p:sp>
        <p:nvSpPr>
          <p:cNvPr id="50181" name="Rectangle 3">
            <a:extLst>
              <a:ext uri="{FF2B5EF4-FFF2-40B4-BE49-F238E27FC236}">
                <a16:creationId xmlns:a16="http://schemas.microsoft.com/office/drawing/2014/main" id="{750F0E13-BF94-4E0A-A465-2A0A1891A72C}"/>
              </a:ext>
            </a:extLst>
          </p:cNvPr>
          <p:cNvSpPr>
            <a:spLocks noGrp="1" noChangeArrowheads="1"/>
          </p:cNvSpPr>
          <p:nvPr>
            <p:ph type="body" idx="1"/>
          </p:nvPr>
        </p:nvSpPr>
        <p:spPr>
          <a:xfrm>
            <a:off x="908050" y="4724400"/>
            <a:ext cx="4994275" cy="4471988"/>
          </a:xfrm>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573F47E-AEBB-40A4-A6D8-152EB8D0FB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EFA6BBFB-1584-4279-AD58-6A5C57D1D2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28676" name="Slide Number Placeholder 3">
            <a:extLst>
              <a:ext uri="{FF2B5EF4-FFF2-40B4-BE49-F238E27FC236}">
                <a16:creationId xmlns:a16="http://schemas.microsoft.com/office/drawing/2014/main" id="{76EEF208-938E-4081-85C0-9CE8814366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A74850D-FBCE-4BA9-9388-45D7B89397A1}"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8677" name="Date Placeholder 4">
            <a:extLst>
              <a:ext uri="{FF2B5EF4-FFF2-40B4-BE49-F238E27FC236}">
                <a16:creationId xmlns:a16="http://schemas.microsoft.com/office/drawing/2014/main" id="{EBF61DFF-070E-408A-8FE3-6EF7B665DA2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5B2DC757-3FDB-4AB7-91A3-130F0CB925BA}"/>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95649E45-EDE5-4FF1-9703-3EE002FB80ED}"/>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E93ECF2-1031-4C85-9667-2A2E4455C7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FC244AC9-D55C-455F-8F44-0C2197731E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30724" name="Slide Number Placeholder 3">
            <a:extLst>
              <a:ext uri="{FF2B5EF4-FFF2-40B4-BE49-F238E27FC236}">
                <a16:creationId xmlns:a16="http://schemas.microsoft.com/office/drawing/2014/main" id="{83DEAB50-F84E-4F52-AD81-931D71BAFA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D35B595-E3E6-4CFA-B38B-50D5BF6E38F7}"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30725" name="Date Placeholder 4">
            <a:extLst>
              <a:ext uri="{FF2B5EF4-FFF2-40B4-BE49-F238E27FC236}">
                <a16:creationId xmlns:a16="http://schemas.microsoft.com/office/drawing/2014/main" id="{97A152B6-B0DC-4BD7-A033-C0D87D818F31}"/>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AF401D74-1899-4A23-BD7E-FA8DAC633872}"/>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B3B3F99D-81E2-4226-AC94-0533E8090C25}"/>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B36D698C-9458-401B-ABEC-E2E56D2152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37B19B7A-154C-4CB1-AE92-972B2F82F5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32772" name="Slide Number Placeholder 3">
            <a:extLst>
              <a:ext uri="{FF2B5EF4-FFF2-40B4-BE49-F238E27FC236}">
                <a16:creationId xmlns:a16="http://schemas.microsoft.com/office/drawing/2014/main" id="{49989F0B-F627-4279-96C9-D35578E84F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C1B922F-BB97-4DBE-B2C7-E013E58BA127}"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32773" name="Date Placeholder 4">
            <a:extLst>
              <a:ext uri="{FF2B5EF4-FFF2-40B4-BE49-F238E27FC236}">
                <a16:creationId xmlns:a16="http://schemas.microsoft.com/office/drawing/2014/main" id="{FF7ACC7E-06FF-43E3-A297-434E72E84B6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F144BF86-312A-40B8-9508-E27626C83A20}"/>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E4136C3B-079E-4D95-A1BF-6415E5D07281}"/>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6CCAC4E8-41EC-4EDD-A51F-77C888B912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7FF0E16B-06F3-4FD3-A635-2E3BE8664F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ea typeface="ＭＳ Ｐゴシック" panose="020B0600070205080204" pitchFamily="34" charset="-128"/>
            </a:endParaRPr>
          </a:p>
        </p:txBody>
      </p:sp>
      <p:sp>
        <p:nvSpPr>
          <p:cNvPr id="34820" name="Slide Number Placeholder 3">
            <a:extLst>
              <a:ext uri="{FF2B5EF4-FFF2-40B4-BE49-F238E27FC236}">
                <a16:creationId xmlns:a16="http://schemas.microsoft.com/office/drawing/2014/main" id="{A54195DD-1EED-438A-9CE8-65E9047F49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99D75C7-46DF-4205-A475-40FAA0C4F7A7}"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34821" name="Date Placeholder 4">
            <a:extLst>
              <a:ext uri="{FF2B5EF4-FFF2-40B4-BE49-F238E27FC236}">
                <a16:creationId xmlns:a16="http://schemas.microsoft.com/office/drawing/2014/main" id="{BD668EDF-97C2-4816-B08A-263513596D9E}"/>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31/01/2018</a:t>
            </a: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6629" name="Footer Placeholder 5">
            <a:extLst>
              <a:ext uri="{FF2B5EF4-FFF2-40B4-BE49-F238E27FC236}">
                <a16:creationId xmlns:a16="http://schemas.microsoft.com/office/drawing/2014/main" id="{B6C617C9-46EC-4A53-8676-7424E12DDD1B}"/>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IRRV Lancashire &amp; Cheshire Association</a:t>
            </a:r>
          </a:p>
        </p:txBody>
      </p:sp>
      <p:sp>
        <p:nvSpPr>
          <p:cNvPr id="26630" name="Header Placeholder 6">
            <a:extLst>
              <a:ext uri="{FF2B5EF4-FFF2-40B4-BE49-F238E27FC236}">
                <a16:creationId xmlns:a16="http://schemas.microsoft.com/office/drawing/2014/main" id="{582A0EF1-C4D8-431A-AC15-A789F1B5069C}"/>
              </a:ext>
            </a:extLst>
          </p:cNvPr>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Principles of Rateable Occupation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111331-153D-42AB-9D4F-E402E7D11F63}"/>
              </a:ext>
            </a:extLst>
          </p:cNvPr>
          <p:cNvSpPr>
            <a:spLocks noGrp="1"/>
          </p:cNvSpPr>
          <p:nvPr>
            <p:ph type="dt" sz="half" idx="10"/>
          </p:nvPr>
        </p:nvSpPr>
        <p:spPr>
          <a:xfrm>
            <a:off x="609600" y="6356351"/>
            <a:ext cx="2844800" cy="366183"/>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1" charset="0"/>
                <a:ea typeface="ＭＳ Ｐゴシック" pitchFamily="-1" charset="-128"/>
              </a:defRPr>
            </a:lvl1pPr>
          </a:lstStyle>
          <a:p>
            <a:pPr>
              <a:defRPr/>
            </a:pPr>
            <a:fld id="{0A8371BA-7F28-43C4-AB10-082384269853}" type="datetime1">
              <a:rPr lang="en-US"/>
              <a:pPr>
                <a:defRPr/>
              </a:pPr>
              <a:t>6/11/2019</a:t>
            </a:fld>
            <a:endParaRPr lang="en-US"/>
          </a:p>
        </p:txBody>
      </p:sp>
      <p:sp>
        <p:nvSpPr>
          <p:cNvPr id="3" name="Footer Placeholder 4">
            <a:extLst>
              <a:ext uri="{FF2B5EF4-FFF2-40B4-BE49-F238E27FC236}">
                <a16:creationId xmlns:a16="http://schemas.microsoft.com/office/drawing/2014/main" id="{5801831D-77A9-4570-917C-54C72B45971E}"/>
              </a:ext>
            </a:extLst>
          </p:cNvPr>
          <p:cNvSpPr>
            <a:spLocks noGrp="1"/>
          </p:cNvSpPr>
          <p:nvPr>
            <p:ph type="ftr" sz="quarter" idx="11"/>
          </p:nvPr>
        </p:nvSpPr>
        <p:spPr>
          <a:xfrm>
            <a:off x="4165600" y="6356351"/>
            <a:ext cx="3860800" cy="366183"/>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4" name="Slide Number Placeholder 5">
            <a:extLst>
              <a:ext uri="{FF2B5EF4-FFF2-40B4-BE49-F238E27FC236}">
                <a16:creationId xmlns:a16="http://schemas.microsoft.com/office/drawing/2014/main" id="{FE1600DA-E106-4FDE-9ECD-BC276AF1BAED}"/>
              </a:ext>
            </a:extLst>
          </p:cNvPr>
          <p:cNvSpPr>
            <a:spLocks noGrp="1"/>
          </p:cNvSpPr>
          <p:nvPr>
            <p:ph type="sldNum" sz="quarter" idx="12"/>
          </p:nvPr>
        </p:nvSpPr>
        <p:spPr>
          <a:xfrm>
            <a:off x="8737600" y="6356351"/>
            <a:ext cx="2844800" cy="366183"/>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42FD2AFE-3AA0-42E6-BB5C-3039ED9798BF}" type="slidenum">
              <a:rPr lang="en-US" altLang="en-US"/>
              <a:pPr>
                <a:defRPr/>
              </a:pPr>
              <a:t>‹#›</a:t>
            </a:fld>
            <a:endParaRPr lang="en-US" altLang="en-US"/>
          </a:p>
        </p:txBody>
      </p:sp>
    </p:spTree>
    <p:extLst>
      <p:ext uri="{BB962C8B-B14F-4D97-AF65-F5344CB8AC3E}">
        <p14:creationId xmlns:p14="http://schemas.microsoft.com/office/powerpoint/2010/main" val="808245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6B90A4B-FE27-43DD-B915-FC01674EC4FE}"/>
              </a:ext>
            </a:extLst>
          </p:cNvPr>
          <p:cNvSpPr>
            <a:spLocks noGrp="1"/>
          </p:cNvSpPr>
          <p:nvPr>
            <p:ph type="dt" sz="half" idx="10"/>
          </p:nvPr>
        </p:nvSpPr>
        <p:spPr>
          <a:xfrm>
            <a:off x="0" y="0"/>
            <a:ext cx="0" cy="0"/>
          </a:xfrm>
        </p:spPr>
        <p:txBody>
          <a:bodyPr/>
          <a:lstStyle>
            <a:lvl1pPr>
              <a:defRPr/>
            </a:lvl1pPr>
          </a:lstStyle>
          <a:p>
            <a:pPr>
              <a:defRPr/>
            </a:pPr>
            <a:fld id="{229BC027-EAD8-4262-916F-98F71B6563F7}" type="datetimeFigureOut">
              <a:rPr lang="en-GB"/>
              <a:pPr>
                <a:defRPr/>
              </a:pPr>
              <a:t>11/06/2019</a:t>
            </a:fld>
            <a:endParaRPr lang="en-GB"/>
          </a:p>
        </p:txBody>
      </p:sp>
      <p:sp>
        <p:nvSpPr>
          <p:cNvPr id="5" name="Footer Placeholder 4">
            <a:extLst>
              <a:ext uri="{FF2B5EF4-FFF2-40B4-BE49-F238E27FC236}">
                <a16:creationId xmlns:a16="http://schemas.microsoft.com/office/drawing/2014/main" id="{339FB1E2-A7B4-40EE-B0DB-59D9B80E37ED}"/>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5CED41-B4D6-440B-AAF0-12035F8170CF}"/>
              </a:ext>
            </a:extLst>
          </p:cNvPr>
          <p:cNvSpPr>
            <a:spLocks noGrp="1"/>
          </p:cNvSpPr>
          <p:nvPr>
            <p:ph type="sldNum" sz="quarter" idx="12"/>
          </p:nvPr>
        </p:nvSpPr>
        <p:spPr>
          <a:xfrm>
            <a:off x="10951633" y="5867400"/>
            <a:ext cx="552451" cy="366184"/>
          </a:xfrm>
        </p:spPr>
        <p:txBody>
          <a:bodyPr/>
          <a:lstStyle>
            <a:lvl1pPr>
              <a:defRPr/>
            </a:lvl1pPr>
          </a:lstStyle>
          <a:p>
            <a:pPr>
              <a:defRPr/>
            </a:pPr>
            <a:fld id="{D2A62042-2FEF-4E8F-ABEA-DBC69D48C41D}" type="slidenum">
              <a:rPr lang="en-GB"/>
              <a:pPr>
                <a:defRPr/>
              </a:pPr>
              <a:t>‹#›</a:t>
            </a:fld>
            <a:endParaRPr lang="en-GB"/>
          </a:p>
        </p:txBody>
      </p:sp>
    </p:spTree>
    <p:extLst>
      <p:ext uri="{BB962C8B-B14F-4D97-AF65-F5344CB8AC3E}">
        <p14:creationId xmlns:p14="http://schemas.microsoft.com/office/powerpoint/2010/main" val="64525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DC6FAA7-7E15-4219-9174-C26A5A0A1370}"/>
              </a:ext>
            </a:extLst>
          </p:cNvPr>
          <p:cNvSpPr>
            <a:spLocks noGrp="1"/>
          </p:cNvSpPr>
          <p:nvPr>
            <p:ph type="dt" sz="half" idx="10"/>
          </p:nvPr>
        </p:nvSpPr>
        <p:spPr>
          <a:xfrm>
            <a:off x="609600" y="6356351"/>
            <a:ext cx="2844800" cy="366713"/>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1" charset="0"/>
                <a:ea typeface="ＭＳ Ｐゴシック" pitchFamily="-1" charset="-128"/>
              </a:defRPr>
            </a:lvl1pPr>
          </a:lstStyle>
          <a:p>
            <a:pPr>
              <a:defRPr/>
            </a:pPr>
            <a:endParaRPr lang="en-US"/>
          </a:p>
        </p:txBody>
      </p:sp>
      <p:sp>
        <p:nvSpPr>
          <p:cNvPr id="3" name="Footer Placeholder 4">
            <a:extLst>
              <a:ext uri="{FF2B5EF4-FFF2-40B4-BE49-F238E27FC236}">
                <a16:creationId xmlns:a16="http://schemas.microsoft.com/office/drawing/2014/main" id="{B5373FD7-9FF3-4936-889B-08B7120F0762}"/>
              </a:ext>
            </a:extLst>
          </p:cNvPr>
          <p:cNvSpPr>
            <a:spLocks noGrp="1"/>
          </p:cNvSpPr>
          <p:nvPr>
            <p:ph type="ftr" sz="quarter" idx="11"/>
          </p:nvPr>
        </p:nvSpPr>
        <p:spPr>
          <a:xfrm>
            <a:off x="4165600" y="6356351"/>
            <a:ext cx="3860800" cy="366713"/>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4" name="Slide Number Placeholder 5">
            <a:extLst>
              <a:ext uri="{FF2B5EF4-FFF2-40B4-BE49-F238E27FC236}">
                <a16:creationId xmlns:a16="http://schemas.microsoft.com/office/drawing/2014/main" id="{C5ED73F3-62CF-463A-B9AB-4E55BAA4BD69}"/>
              </a:ext>
            </a:extLst>
          </p:cNvPr>
          <p:cNvSpPr>
            <a:spLocks noGrp="1"/>
          </p:cNvSpPr>
          <p:nvPr>
            <p:ph type="sldNum" sz="quarter" idx="12"/>
          </p:nvPr>
        </p:nvSpPr>
        <p:spPr>
          <a:xfrm>
            <a:off x="8737600" y="6356351"/>
            <a:ext cx="2844800" cy="366713"/>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pPr>
              <a:defRPr/>
            </a:pPr>
            <a:fld id="{423A759A-31E5-4F5E-B896-9FFD412B3DBB}" type="slidenum">
              <a:rPr lang="en-US" altLang="en-US"/>
              <a:pPr>
                <a:defRPr/>
              </a:pPr>
              <a:t>‹#›</a:t>
            </a:fld>
            <a:endParaRPr lang="en-US" altLang="en-US"/>
          </a:p>
        </p:txBody>
      </p:sp>
    </p:spTree>
    <p:extLst>
      <p:ext uri="{BB962C8B-B14F-4D97-AF65-F5344CB8AC3E}">
        <p14:creationId xmlns:p14="http://schemas.microsoft.com/office/powerpoint/2010/main" val="3989196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8400C2DE-2319-46C8-A7BF-3BBC18C30B6A}"/>
              </a:ext>
            </a:extLst>
          </p:cNvPr>
          <p:cNvSpPr>
            <a:spLocks noGrp="1" noChangeArrowheads="1"/>
          </p:cNvSpPr>
          <p:nvPr>
            <p:ph type="dt" sz="half" idx="10"/>
          </p:nvPr>
        </p:nvSpPr>
        <p:spPr>
          <a:xfrm>
            <a:off x="0" y="0"/>
            <a:ext cx="0" cy="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BDB3DF-3B0C-44EE-BB33-2CB80C52B895}"/>
              </a:ext>
            </a:extLst>
          </p:cNvPr>
          <p:cNvSpPr>
            <a:spLocks noGrp="1" noChangeArrowheads="1"/>
          </p:cNvSpPr>
          <p:nvPr>
            <p:ph type="ftr" sz="quarter" idx="11"/>
          </p:nvPr>
        </p:nvSpPr>
        <p:spPr>
          <a:xfrm>
            <a:off x="0" y="0"/>
            <a:ext cx="0" cy="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0D8A32-5F27-446D-B4BC-2DF52D08AEF2}"/>
              </a:ext>
            </a:extLst>
          </p:cNvPr>
          <p:cNvSpPr>
            <a:spLocks noGrp="1" noChangeArrowheads="1"/>
          </p:cNvSpPr>
          <p:nvPr>
            <p:ph type="sldNum" sz="quarter" idx="12"/>
          </p:nvPr>
        </p:nvSpPr>
        <p:spPr>
          <a:xfrm>
            <a:off x="0" y="0"/>
            <a:ext cx="0" cy="0"/>
          </a:xfrm>
        </p:spPr>
        <p:txBody>
          <a:bodyPr/>
          <a:lstStyle>
            <a:lvl1pPr>
              <a:defRPr/>
            </a:lvl1pPr>
          </a:lstStyle>
          <a:p>
            <a:pPr>
              <a:defRPr/>
            </a:pPr>
            <a:fld id="{31FFFEBE-E6D8-4E28-8B8E-55F5C417CBA1}" type="slidenum">
              <a:rPr lang="en-US" altLang="en-US"/>
              <a:pPr>
                <a:defRPr/>
              </a:pPr>
              <a:t>‹#›</a:t>
            </a:fld>
            <a:endParaRPr lang="en-US" altLang="en-US"/>
          </a:p>
        </p:txBody>
      </p:sp>
    </p:spTree>
    <p:extLst>
      <p:ext uri="{BB962C8B-B14F-4D97-AF65-F5344CB8AC3E}">
        <p14:creationId xmlns:p14="http://schemas.microsoft.com/office/powerpoint/2010/main" val="3478824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F0A8A9-4312-456D-873D-8779E260152B}"/>
              </a:ext>
            </a:extLst>
          </p:cNvPr>
          <p:cNvSpPr>
            <a:spLocks noGrp="1" noChangeArrowheads="1"/>
          </p:cNvSpPr>
          <p:nvPr>
            <p:ph type="dt" sz="half" idx="10"/>
          </p:nvPr>
        </p:nvSpPr>
        <p:spPr>
          <a:xfrm>
            <a:off x="0" y="0"/>
            <a:ext cx="0" cy="0"/>
          </a:xfrm>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B7D8A1C-911A-466F-8389-9E84F7B6502C}"/>
              </a:ext>
            </a:extLst>
          </p:cNvPr>
          <p:cNvSpPr>
            <a:spLocks noGrp="1" noChangeArrowheads="1"/>
          </p:cNvSpPr>
          <p:nvPr>
            <p:ph type="ftr" sz="quarter" idx="11"/>
          </p:nvPr>
        </p:nvSpPr>
        <p:spPr>
          <a:xfrm>
            <a:off x="0" y="0"/>
            <a:ext cx="0" cy="0"/>
          </a:xfrm>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D9F3D11-C6B7-49D1-BE72-86F4DB96B44C}"/>
              </a:ext>
            </a:extLst>
          </p:cNvPr>
          <p:cNvSpPr>
            <a:spLocks noGrp="1" noChangeArrowheads="1"/>
          </p:cNvSpPr>
          <p:nvPr>
            <p:ph type="sldNum" sz="quarter" idx="12"/>
          </p:nvPr>
        </p:nvSpPr>
        <p:spPr>
          <a:xfrm>
            <a:off x="0" y="0"/>
            <a:ext cx="0" cy="0"/>
          </a:xfrm>
        </p:spPr>
        <p:txBody>
          <a:bodyPr/>
          <a:lstStyle>
            <a:lvl1pPr>
              <a:defRPr/>
            </a:lvl1pPr>
          </a:lstStyle>
          <a:p>
            <a:pPr>
              <a:defRPr/>
            </a:pPr>
            <a:fld id="{958057AA-5015-4063-9109-48A82C3DA88B}" type="slidenum">
              <a:rPr lang="en-US" altLang="en-US"/>
              <a:pPr>
                <a:defRPr/>
              </a:pPr>
              <a:t>‹#›</a:t>
            </a:fld>
            <a:endParaRPr lang="en-US" altLang="en-US"/>
          </a:p>
        </p:txBody>
      </p:sp>
    </p:spTree>
    <p:extLst>
      <p:ext uri="{BB962C8B-B14F-4D97-AF65-F5344CB8AC3E}">
        <p14:creationId xmlns:p14="http://schemas.microsoft.com/office/powerpoint/2010/main" val="397658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6B90A4B-FE27-43DD-B915-FC01674EC4FE}"/>
              </a:ext>
            </a:extLst>
          </p:cNvPr>
          <p:cNvSpPr>
            <a:spLocks noGrp="1"/>
          </p:cNvSpPr>
          <p:nvPr>
            <p:ph type="dt" sz="half" idx="10"/>
          </p:nvPr>
        </p:nvSpPr>
        <p:spPr>
          <a:xfrm>
            <a:off x="0" y="0"/>
            <a:ext cx="0" cy="0"/>
          </a:xfrm>
        </p:spPr>
        <p:txBody>
          <a:bodyPr/>
          <a:lstStyle>
            <a:lvl1pPr>
              <a:defRPr/>
            </a:lvl1pPr>
          </a:lstStyle>
          <a:p>
            <a:pPr>
              <a:defRPr/>
            </a:pPr>
            <a:fld id="{229BC027-EAD8-4262-916F-98F71B6563F7}" type="datetimeFigureOut">
              <a:rPr lang="en-GB"/>
              <a:pPr>
                <a:defRPr/>
              </a:pPr>
              <a:t>11/06/2019</a:t>
            </a:fld>
            <a:endParaRPr lang="en-GB"/>
          </a:p>
        </p:txBody>
      </p:sp>
      <p:sp>
        <p:nvSpPr>
          <p:cNvPr id="5" name="Footer Placeholder 4">
            <a:extLst>
              <a:ext uri="{FF2B5EF4-FFF2-40B4-BE49-F238E27FC236}">
                <a16:creationId xmlns:a16="http://schemas.microsoft.com/office/drawing/2014/main" id="{339FB1E2-A7B4-40EE-B0DB-59D9B80E37ED}"/>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5CED41-B4D6-440B-AAF0-12035F8170CF}"/>
              </a:ext>
            </a:extLst>
          </p:cNvPr>
          <p:cNvSpPr>
            <a:spLocks noGrp="1"/>
          </p:cNvSpPr>
          <p:nvPr>
            <p:ph type="sldNum" sz="quarter" idx="12"/>
          </p:nvPr>
        </p:nvSpPr>
        <p:spPr>
          <a:xfrm>
            <a:off x="10951633" y="5867400"/>
            <a:ext cx="552451" cy="366184"/>
          </a:xfrm>
        </p:spPr>
        <p:txBody>
          <a:bodyPr/>
          <a:lstStyle>
            <a:lvl1pPr>
              <a:defRPr/>
            </a:lvl1pPr>
          </a:lstStyle>
          <a:p>
            <a:pPr>
              <a:defRPr/>
            </a:pPr>
            <a:fld id="{D2A62042-2FEF-4E8F-ABEA-DBC69D48C41D}" type="slidenum">
              <a:rPr lang="en-GB"/>
              <a:pPr>
                <a:defRPr/>
              </a:pPr>
              <a:t>‹#›</a:t>
            </a:fld>
            <a:endParaRPr lang="en-GB"/>
          </a:p>
        </p:txBody>
      </p:sp>
    </p:spTree>
    <p:extLst>
      <p:ext uri="{BB962C8B-B14F-4D97-AF65-F5344CB8AC3E}">
        <p14:creationId xmlns:p14="http://schemas.microsoft.com/office/powerpoint/2010/main" val="1244270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EB1C616-860E-4CCF-975A-8A57A344ACCA}"/>
              </a:ext>
            </a:extLst>
          </p:cNvPr>
          <p:cNvSpPr>
            <a:spLocks noGrp="1"/>
          </p:cNvSpPr>
          <p:nvPr>
            <p:ph type="dt" sz="half" idx="10"/>
          </p:nvPr>
        </p:nvSpPr>
        <p:spPr>
          <a:xfrm>
            <a:off x="609600" y="6356351"/>
            <a:ext cx="2844800" cy="366183"/>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1" charset="0"/>
                <a:ea typeface="ＭＳ Ｐゴシック" pitchFamily="-1" charset="-128"/>
              </a:defRPr>
            </a:lvl1pPr>
          </a:lstStyle>
          <a:p>
            <a:pPr>
              <a:defRPr/>
            </a:pPr>
            <a:fld id="{2E34CD10-B220-4E34-94AD-029246F24FA5}" type="datetime1">
              <a:rPr lang="en-US"/>
              <a:pPr>
                <a:defRPr/>
              </a:pPr>
              <a:t>6/11/2019</a:t>
            </a:fld>
            <a:endParaRPr lang="en-US"/>
          </a:p>
        </p:txBody>
      </p:sp>
      <p:sp>
        <p:nvSpPr>
          <p:cNvPr id="3" name="Footer Placeholder 4">
            <a:extLst>
              <a:ext uri="{FF2B5EF4-FFF2-40B4-BE49-F238E27FC236}">
                <a16:creationId xmlns:a16="http://schemas.microsoft.com/office/drawing/2014/main" id="{056C21C1-2417-4C6B-A4EE-6A437C8EE4FB}"/>
              </a:ext>
            </a:extLst>
          </p:cNvPr>
          <p:cNvSpPr>
            <a:spLocks noGrp="1"/>
          </p:cNvSpPr>
          <p:nvPr>
            <p:ph type="ftr" sz="quarter" idx="11"/>
          </p:nvPr>
        </p:nvSpPr>
        <p:spPr>
          <a:xfrm>
            <a:off x="4165600" y="6356351"/>
            <a:ext cx="3860800" cy="366183"/>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4" name="Slide Number Placeholder 5">
            <a:extLst>
              <a:ext uri="{FF2B5EF4-FFF2-40B4-BE49-F238E27FC236}">
                <a16:creationId xmlns:a16="http://schemas.microsoft.com/office/drawing/2014/main" id="{3021122F-8423-41A4-840A-BC5396AE9359}"/>
              </a:ext>
            </a:extLst>
          </p:cNvPr>
          <p:cNvSpPr>
            <a:spLocks noGrp="1"/>
          </p:cNvSpPr>
          <p:nvPr>
            <p:ph type="sldNum" sz="quarter" idx="12"/>
          </p:nvPr>
        </p:nvSpPr>
        <p:spPr>
          <a:xfrm>
            <a:off x="8737600" y="6356351"/>
            <a:ext cx="2844800" cy="366183"/>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1" charset="0"/>
              </a:defRPr>
            </a:lvl1pPr>
          </a:lstStyle>
          <a:p>
            <a:fld id="{562AF7BE-EAD5-46EA-8AB2-899A066148B9}" type="slidenum">
              <a:rPr lang="en-US" altLang="en-US"/>
              <a:pPr/>
              <a:t>‹#›</a:t>
            </a:fld>
            <a:endParaRPr lang="en-US" altLang="en-US"/>
          </a:p>
        </p:txBody>
      </p:sp>
    </p:spTree>
    <p:extLst>
      <p:ext uri="{BB962C8B-B14F-4D97-AF65-F5344CB8AC3E}">
        <p14:creationId xmlns:p14="http://schemas.microsoft.com/office/powerpoint/2010/main" val="1969112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Slide_Template.eps">
            <a:extLst>
              <a:ext uri="{FF2B5EF4-FFF2-40B4-BE49-F238E27FC236}">
                <a16:creationId xmlns:a16="http://schemas.microsoft.com/office/drawing/2014/main" id="{C6FFFD2D-23D6-46DB-9407-56490EB1239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648298"/>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pitchFamily="-65" charset="-128"/>
          <a:cs typeface="ＭＳ Ｐゴシック" pitchFamily="-65" charset="-128"/>
        </a:defRPr>
      </a:lvl1pPr>
      <a:lvl2pPr algn="ctr" defTabSz="609585" rtl="0" eaLnBrk="0" fontAlgn="base" hangingPunct="0">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2pPr>
      <a:lvl3pPr algn="ctr" defTabSz="609585" rtl="0" eaLnBrk="0" fontAlgn="base" hangingPunct="0">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3pPr>
      <a:lvl4pPr algn="ctr" defTabSz="609585" rtl="0" eaLnBrk="0" fontAlgn="base" hangingPunct="0">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4pPr>
      <a:lvl5pPr algn="ctr" defTabSz="609585" rtl="0" eaLnBrk="0" fontAlgn="base" hangingPunct="0">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5pPr>
      <a:lvl6pPr marL="609585" algn="ctr" defTabSz="609585" rtl="0" fontAlgn="base">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6pPr>
      <a:lvl7pPr marL="1219170" algn="ctr" defTabSz="609585" rtl="0" fontAlgn="base">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7pPr>
      <a:lvl8pPr marL="1828754" algn="ctr" defTabSz="609585" rtl="0" fontAlgn="base">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8pPr>
      <a:lvl9pPr marL="2438339" algn="ctr" defTabSz="609585" rtl="0" fontAlgn="base">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pitchFamily="-65" charset="-128"/>
          <a:cs typeface="ＭＳ Ｐゴシック" pitchFamily="-65" charset="-128"/>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pitchFamily="-65"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pitchFamily="-65"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pitchFamily="-65"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descr="Slide_Template.eps">
            <a:extLst>
              <a:ext uri="{FF2B5EF4-FFF2-40B4-BE49-F238E27FC236}">
                <a16:creationId xmlns:a16="http://schemas.microsoft.com/office/drawing/2014/main" id="{FAFA3B1F-AF3C-41FB-AFA2-AD4E7C0754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42970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9" r:id="rId4"/>
  </p:sldLayoutIdLst>
  <p:txStyles>
    <p:titleStyle>
      <a:lvl1pPr algn="ctr" defTabSz="457200" rtl="0" fontAlgn="base">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Slide_Template.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536095"/>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pitchFamily="-65" charset="-128"/>
          <a:cs typeface="ＭＳ Ｐゴシック" pitchFamily="-65" charset="-128"/>
        </a:defRPr>
      </a:lvl1pPr>
      <a:lvl2pPr algn="ctr" defTabSz="609585" rtl="0" eaLnBrk="0" fontAlgn="base" hangingPunct="0">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2pPr>
      <a:lvl3pPr algn="ctr" defTabSz="609585" rtl="0" eaLnBrk="0" fontAlgn="base" hangingPunct="0">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3pPr>
      <a:lvl4pPr algn="ctr" defTabSz="609585" rtl="0" eaLnBrk="0" fontAlgn="base" hangingPunct="0">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4pPr>
      <a:lvl5pPr algn="ctr" defTabSz="609585" rtl="0" eaLnBrk="0" fontAlgn="base" hangingPunct="0">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5pPr>
      <a:lvl6pPr marL="609585" algn="ctr" defTabSz="609585" rtl="0" fontAlgn="base">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6pPr>
      <a:lvl7pPr marL="1219170" algn="ctr" defTabSz="609585" rtl="0" fontAlgn="base">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7pPr>
      <a:lvl8pPr marL="1828754" algn="ctr" defTabSz="609585" rtl="0" fontAlgn="base">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8pPr>
      <a:lvl9pPr marL="2438339" algn="ctr" defTabSz="609585" rtl="0" fontAlgn="base">
        <a:spcBef>
          <a:spcPct val="0"/>
        </a:spcBef>
        <a:spcAft>
          <a:spcPct val="0"/>
        </a:spcAft>
        <a:defRPr sz="5867">
          <a:solidFill>
            <a:schemeClr val="tx1"/>
          </a:solidFill>
          <a:latin typeface="Calibri" pitchFamily="-65" charset="0"/>
          <a:ea typeface="ＭＳ Ｐゴシック" pitchFamily="-65" charset="-128"/>
          <a:cs typeface="ＭＳ Ｐゴシック" pitchFamily="-65" charset="-128"/>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pitchFamily="-65" charset="-128"/>
          <a:cs typeface="ＭＳ Ｐゴシック" pitchFamily="-65" charset="-128"/>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pitchFamily="-65" charset="-128"/>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pitchFamily="-65" charset="-128"/>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pitchFamily="-65"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hyperlink" Target="https://www.gov.uk/make-court-claim-for-money/court-fees"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justice.gov.uk/courts/procedure-rules/civil/rules" TargetMode="Externa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14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hyperlink" Target="mailto:pk@jacobsenforcement.com" TargetMode="Externa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14.pn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6.jpeg"/></Relationships>
</file>

<file path=ppt/slides/_rels/slide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9.jpeg"/></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a:extLst>
              <a:ext uri="{FF2B5EF4-FFF2-40B4-BE49-F238E27FC236}">
                <a16:creationId xmlns:a16="http://schemas.microsoft.com/office/drawing/2014/main" id="{F1637F39-0FB8-4E28-B62B-450F664476C1}"/>
              </a:ext>
            </a:extLst>
          </p:cNvPr>
          <p:cNvSpPr txBox="1">
            <a:spLocks noChangeArrowheads="1"/>
          </p:cNvSpPr>
          <p:nvPr/>
        </p:nvSpPr>
        <p:spPr bwMode="auto">
          <a:xfrm>
            <a:off x="715433" y="1356785"/>
            <a:ext cx="10941051"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altLang="en-US" sz="3733" b="1"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Introduction to Business Rates</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altLang="en-US" sz="3733" b="0" i="0" u="none" strike="noStrike" kern="1200" cap="none" spc="0" normalizeH="0" baseline="0" noProof="0" dirty="0">
              <a:ln>
                <a:noFill/>
              </a:ln>
              <a:solidFill>
                <a:prstClr val="black"/>
              </a:solidFill>
              <a:effectLst/>
              <a:uLnTx/>
              <a:uFillTx/>
              <a:latin typeface="DIN-Medium" pitchFamily="-1" charset="0"/>
              <a:ea typeface="ＭＳ Ｐゴシック" panose="020B0600070205080204" pitchFamily="34" charset="-128"/>
              <a:cs typeface="+mn-cs"/>
            </a:endParaRPr>
          </a:p>
        </p:txBody>
      </p:sp>
      <p:sp>
        <p:nvSpPr>
          <p:cNvPr id="2" name="Rectangle 1">
            <a:extLst>
              <a:ext uri="{FF2B5EF4-FFF2-40B4-BE49-F238E27FC236}">
                <a16:creationId xmlns:a16="http://schemas.microsoft.com/office/drawing/2014/main" id="{51059FCB-6EF1-4334-87B9-FB0F817B99E3}"/>
              </a:ext>
            </a:extLst>
          </p:cNvPr>
          <p:cNvSpPr/>
          <p:nvPr/>
        </p:nvSpPr>
        <p:spPr>
          <a:xfrm>
            <a:off x="3048000" y="2813051"/>
            <a:ext cx="6096000" cy="1734064"/>
          </a:xfrm>
          <a:prstGeom prst="rect">
            <a:avLst/>
          </a:prstGeom>
        </p:spPr>
        <p:txBody>
          <a:bodyPr>
            <a:spAutoFit/>
          </a:bodyPr>
          <a:lstStyle/>
          <a:p>
            <a:pPr marL="0" marR="0" lvl="0" indent="0" algn="r" defTabSz="609585" rtl="0" eaLnBrk="0" fontAlgn="auto" latinLnBrk="0" hangingPunct="0">
              <a:lnSpc>
                <a:spcPct val="100000"/>
              </a:lnSpc>
              <a:spcBef>
                <a:spcPct val="0"/>
              </a:spcBef>
              <a:spcAft>
                <a:spcPct val="0"/>
              </a:spcAft>
              <a:buClr>
                <a:srgbClr val="4F81BD">
                  <a:lumMod val="75000"/>
                </a:srgbClr>
              </a:buClr>
              <a:buSzTx/>
              <a:buFontTx/>
              <a:buNone/>
              <a:tabLst/>
              <a:defRPr/>
            </a:pPr>
            <a:r>
              <a:rPr lang="en-GB" sz="2667" b="1" dirty="0">
                <a:solidFill>
                  <a:prstClr val="black"/>
                </a:solidFill>
                <a:latin typeface="Calibri" panose="020F0502020204030204" pitchFamily="34" charset="0"/>
                <a:ea typeface="ＭＳ Ｐゴシック" panose="020B0600070205080204" pitchFamily="34" charset="-128"/>
              </a:rPr>
              <a:t>South </a:t>
            </a:r>
            <a:r>
              <a:rPr lang="en-GB" sz="2667" b="1" dirty="0" err="1">
                <a:solidFill>
                  <a:prstClr val="black"/>
                </a:solidFill>
                <a:latin typeface="Calibri" panose="020F0502020204030204" pitchFamily="34" charset="0"/>
                <a:ea typeface="ＭＳ Ｐゴシック" panose="020B0600070205080204" pitchFamily="34" charset="-128"/>
              </a:rPr>
              <a:t>Ribble</a:t>
            </a:r>
            <a:r>
              <a:rPr lang="en-GB" sz="2667" b="1" dirty="0">
                <a:solidFill>
                  <a:prstClr val="black"/>
                </a:solidFill>
                <a:latin typeface="Calibri" panose="020F0502020204030204" pitchFamily="34" charset="0"/>
                <a:ea typeface="ＭＳ Ｐゴシック" panose="020B0600070205080204" pitchFamily="34" charset="-128"/>
              </a:rPr>
              <a:t> Borough Council</a:t>
            </a:r>
            <a:endParaRPr kumimoji="0" lang="en-GB" sz="2667"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a:p>
            <a:pPr marL="0" marR="0" lvl="0" indent="0" algn="r" defTabSz="609585" rtl="0" eaLnBrk="0" fontAlgn="auto" latinLnBrk="0" hangingPunct="0">
              <a:lnSpc>
                <a:spcPct val="100000"/>
              </a:lnSpc>
              <a:spcBef>
                <a:spcPct val="0"/>
              </a:spcBef>
              <a:spcAft>
                <a:spcPct val="0"/>
              </a:spcAft>
              <a:buClr>
                <a:srgbClr val="4F81BD">
                  <a:lumMod val="75000"/>
                </a:srgbClr>
              </a:buClr>
              <a:buSzTx/>
              <a:buFontTx/>
              <a:buNone/>
              <a:tabLst/>
              <a:defRPr/>
            </a:pPr>
            <a:r>
              <a:rPr kumimoji="0" lang="en-GB" sz="2667"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11</a:t>
            </a:r>
            <a:r>
              <a:rPr kumimoji="0" lang="en-GB" sz="2667" b="1" i="0" u="none" strike="noStrike" kern="1200" cap="none" spc="0" normalizeH="0" baseline="3000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th</a:t>
            </a:r>
            <a:r>
              <a:rPr kumimoji="0" lang="en-GB" sz="2667"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June 2019</a:t>
            </a:r>
          </a:p>
          <a:p>
            <a:pPr marL="0" marR="0" lvl="0" indent="0" algn="r" defTabSz="609585" rtl="0" eaLnBrk="0" fontAlgn="auto" latinLnBrk="0" hangingPunct="0">
              <a:lnSpc>
                <a:spcPct val="100000"/>
              </a:lnSpc>
              <a:spcBef>
                <a:spcPct val="0"/>
              </a:spcBef>
              <a:spcAft>
                <a:spcPct val="0"/>
              </a:spcAft>
              <a:buClr>
                <a:srgbClr val="4F81BD">
                  <a:lumMod val="75000"/>
                </a:srgbClr>
              </a:buClr>
              <a:buSzTx/>
              <a:buFontTx/>
              <a:buNone/>
              <a:tabLst/>
              <a:defRPr/>
            </a:pPr>
            <a:endParaRPr kumimoji="0" lang="en-GB" sz="2667"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a:p>
            <a:pPr marL="0" marR="0" lvl="0" indent="0" algn="r" defTabSz="609585" rtl="0" eaLnBrk="0" fontAlgn="auto" latinLnBrk="0" hangingPunct="0">
              <a:lnSpc>
                <a:spcPct val="100000"/>
              </a:lnSpc>
              <a:spcBef>
                <a:spcPct val="0"/>
              </a:spcBef>
              <a:spcAft>
                <a:spcPct val="0"/>
              </a:spcAft>
              <a:buClr>
                <a:srgbClr val="4F81BD">
                  <a:lumMod val="75000"/>
                </a:srgbClr>
              </a:buClr>
              <a:buSzTx/>
              <a:buFontTx/>
              <a:buNone/>
              <a:tabLst/>
              <a:defRPr/>
            </a:pPr>
            <a:endParaRPr kumimoji="0" lang="en-GB" sz="2667"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94633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27758FFB-D37E-4128-B6CE-764149A951C8}"/>
              </a:ext>
            </a:extLst>
          </p:cNvPr>
          <p:cNvSpPr>
            <a:spLocks noGrp="1" noChangeArrowheads="1"/>
          </p:cNvSpPr>
          <p:nvPr>
            <p:ph type="title"/>
          </p:nvPr>
        </p:nvSpPr>
        <p:spPr bwMode="auto">
          <a:xfrm>
            <a:off x="1483785" y="264585"/>
            <a:ext cx="10020300" cy="749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600" b="1">
                <a:ea typeface="ＭＳ Ｐゴシック" panose="020B0600070205080204" pitchFamily="34" charset="-128"/>
                <a:cs typeface="Arial" panose="020B0604020202020204" pitchFamily="34" charset="0"/>
              </a:rPr>
              <a:t>Rateable occupation? 2</a:t>
            </a:r>
          </a:p>
        </p:txBody>
      </p:sp>
      <p:pic>
        <p:nvPicPr>
          <p:cNvPr id="6" name="Content Placeholder 5">
            <a:extLst>
              <a:ext uri="{FF2B5EF4-FFF2-40B4-BE49-F238E27FC236}">
                <a16:creationId xmlns:a16="http://schemas.microsoft.com/office/drawing/2014/main" id="{1092029E-5AF7-4901-9E84-265EEC56F171}"/>
              </a:ext>
            </a:extLst>
          </p:cNvPr>
          <p:cNvPicPr>
            <a:picLocks noGrp="1" noChangeAspect="1"/>
          </p:cNvPicPr>
          <p:nvPr>
            <p:ph idx="1"/>
          </p:nvPr>
        </p:nvPicPr>
        <p:blipFill>
          <a:blip r:embed="rId2"/>
          <a:stretch>
            <a:fillRect/>
          </a:stretch>
        </p:blipFill>
        <p:spPr/>
      </p:pic>
      <p:pic>
        <p:nvPicPr>
          <p:cNvPr id="19460" name="Picture 7">
            <a:extLst>
              <a:ext uri="{FF2B5EF4-FFF2-40B4-BE49-F238E27FC236}">
                <a16:creationId xmlns:a16="http://schemas.microsoft.com/office/drawing/2014/main" id="{A5132529-E92A-494B-B970-18876CFF0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1" y="1013885"/>
            <a:ext cx="10970683" cy="514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4C16540-DE49-49B5-91C9-06EC6716374E}"/>
              </a:ext>
            </a:extLst>
          </p:cNvPr>
          <p:cNvSpPr>
            <a:spLocks noGrp="1" noChangeArrowheads="1"/>
          </p:cNvSpPr>
          <p:nvPr>
            <p:ph type="title" idx="4294967295"/>
          </p:nvPr>
        </p:nvSpPr>
        <p:spPr bwMode="auto">
          <a:xfrm>
            <a:off x="1524000" y="274639"/>
            <a:ext cx="8229600" cy="777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GB" altLang="en-US">
                <a:ea typeface="ＭＳ Ｐゴシック" panose="020B0600070205080204" pitchFamily="34" charset="-128"/>
              </a:rPr>
              <a:t>Instalment Amounts</a:t>
            </a:r>
          </a:p>
        </p:txBody>
      </p:sp>
      <p:sp>
        <p:nvSpPr>
          <p:cNvPr id="21507" name="Rectangle 3">
            <a:extLst>
              <a:ext uri="{FF2B5EF4-FFF2-40B4-BE49-F238E27FC236}">
                <a16:creationId xmlns:a16="http://schemas.microsoft.com/office/drawing/2014/main" id="{29DC0B9B-99C6-4DCA-9F8E-551E2F0B83ED}"/>
              </a:ext>
            </a:extLst>
          </p:cNvPr>
          <p:cNvSpPr>
            <a:spLocks noGrp="1" noChangeArrowheads="1"/>
          </p:cNvSpPr>
          <p:nvPr>
            <p:ph type="body" idx="4294967295"/>
          </p:nvPr>
        </p:nvSpPr>
        <p:spPr bwMode="auto">
          <a:xfrm>
            <a:off x="1524000" y="1341439"/>
            <a:ext cx="8229600" cy="4605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tLang="en-US" sz="2200">
                <a:ea typeface="ＭＳ Ｐゴシック" panose="020B0600070205080204" pitchFamily="34" charset="-128"/>
              </a:rPr>
              <a:t>Divide amount payable by the number of  instalments and rounding to the nearest "£1"</a:t>
            </a:r>
          </a:p>
          <a:p>
            <a:pPr>
              <a:spcBef>
                <a:spcPct val="0"/>
              </a:spcBef>
            </a:pPr>
            <a:r>
              <a:rPr lang="en-GB" altLang="en-US" sz="2200">
                <a:ea typeface="ＭＳ Ｐゴシック" panose="020B0600070205080204" pitchFamily="34" charset="-128"/>
              </a:rPr>
              <a:t>If required, the </a:t>
            </a:r>
            <a:r>
              <a:rPr lang="en-GB" altLang="en-US" sz="2200" b="1">
                <a:ea typeface="ＭＳ Ｐゴシック" panose="020B0600070205080204" pitchFamily="34" charset="-128"/>
              </a:rPr>
              <a:t>FIRST</a:t>
            </a:r>
            <a:r>
              <a:rPr lang="en-GB" altLang="en-US" sz="2200">
                <a:ea typeface="ＭＳ Ｐゴシック" panose="020B0600070205080204" pitchFamily="34" charset="-128"/>
              </a:rPr>
              <a:t> instalment is adjusted so that the amount demanded equals the amount due </a:t>
            </a:r>
          </a:p>
          <a:p>
            <a:pPr>
              <a:spcBef>
                <a:spcPct val="0"/>
              </a:spcBef>
            </a:pPr>
            <a:r>
              <a:rPr lang="en-GB" altLang="en-US" sz="2200">
                <a:ea typeface="ＭＳ Ｐゴシック" panose="020B0600070205080204" pitchFamily="34" charset="-128"/>
              </a:rPr>
              <a:t>If the calculation results in amounts ending in "</a:t>
            </a:r>
            <a:r>
              <a:rPr lang="en-GB" altLang="en-US" sz="2200" b="1">
                <a:ea typeface="ＭＳ Ｐゴシック" panose="020B0600070205080204" pitchFamily="34" charset="-128"/>
              </a:rPr>
              <a:t>50p</a:t>
            </a:r>
            <a:r>
              <a:rPr lang="en-GB" altLang="en-US" sz="2200">
                <a:ea typeface="ＭＳ Ｐゴシック" panose="020B0600070205080204" pitchFamily="34" charset="-128"/>
              </a:rPr>
              <a:t>", all but </a:t>
            </a:r>
            <a:r>
              <a:rPr lang="en-GB" altLang="en-US" sz="2200" b="1">
                <a:ea typeface="ＭＳ Ｐゴシック" panose="020B0600070205080204" pitchFamily="34" charset="-128"/>
              </a:rPr>
              <a:t>ONE</a:t>
            </a:r>
            <a:r>
              <a:rPr lang="en-GB" altLang="en-US" sz="2200">
                <a:ea typeface="ＭＳ Ｐゴシック" panose="020B0600070205080204" pitchFamily="34" charset="-128"/>
              </a:rPr>
              <a:t> of the instalments could be rounded </a:t>
            </a:r>
            <a:r>
              <a:rPr lang="en-GB" altLang="en-US" sz="2200" b="1" u="sng">
                <a:ea typeface="ＭＳ Ｐゴシック" panose="020B0600070205080204" pitchFamily="34" charset="-128"/>
              </a:rPr>
              <a:t>UP</a:t>
            </a:r>
            <a:r>
              <a:rPr lang="en-GB" altLang="en-US" sz="2200">
                <a:ea typeface="ＭＳ Ｐゴシック" panose="020B0600070205080204" pitchFamily="34" charset="-128"/>
              </a:rPr>
              <a:t> in this instance.</a:t>
            </a:r>
          </a:p>
          <a:p>
            <a:pPr>
              <a:spcBef>
                <a:spcPct val="0"/>
              </a:spcBef>
            </a:pPr>
            <a:r>
              <a:rPr lang="en-GB" altLang="en-US" sz="2200">
                <a:ea typeface="ＭＳ Ｐゴシック" panose="020B0600070205080204" pitchFamily="34" charset="-128"/>
              </a:rPr>
              <a:t>Where instalments would be LESS</a:t>
            </a:r>
            <a:r>
              <a:rPr lang="en-GB" altLang="en-US" sz="2200" b="1">
                <a:ea typeface="ＭＳ Ｐゴシック" panose="020B0600070205080204" pitchFamily="34" charset="-128"/>
              </a:rPr>
              <a:t> </a:t>
            </a:r>
            <a:r>
              <a:rPr lang="en-GB" altLang="en-US" sz="2200">
                <a:ea typeface="ＭＳ Ｐゴシック" panose="020B0600070205080204" pitchFamily="34" charset="-128"/>
              </a:rPr>
              <a:t>than £50 and whole amount due LESS than £100 the BA may request payment in a single instalment</a:t>
            </a:r>
          </a:p>
          <a:p>
            <a:pPr>
              <a:spcBef>
                <a:spcPct val="0"/>
              </a:spcBef>
            </a:pPr>
            <a:r>
              <a:rPr lang="en-GB" altLang="en-US" sz="2200">
                <a:ea typeface="ＭＳ Ｐゴシック" panose="020B0600070205080204" pitchFamily="34" charset="-128"/>
              </a:rPr>
              <a:t>If instalment LESS that £50 but whole amount due MORE THAN £100 number of instalments = amount due divided by £50 (whole £50’s only).</a:t>
            </a:r>
          </a:p>
        </p:txBody>
      </p:sp>
      <p:sp>
        <p:nvSpPr>
          <p:cNvPr id="21508" name="Slide Number Placeholder 3">
            <a:extLst>
              <a:ext uri="{FF2B5EF4-FFF2-40B4-BE49-F238E27FC236}">
                <a16:creationId xmlns:a16="http://schemas.microsoft.com/office/drawing/2014/main" id="{AB85282E-25B1-4053-9AEA-B8007004052D}"/>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C26E0215-F688-4CCD-86FF-8F1B8C1AEFAB}" type="slidenum">
              <a:rPr lang="en-US" altLang="en-US" sz="2600" b="1">
                <a:solidFill>
                  <a:srgbClr val="FFFFFF"/>
                </a:solidFill>
                <a:cs typeface="Times New Roman" panose="02020603050405020304" pitchFamily="18" charset="0"/>
              </a:rPr>
              <a:pPr defTabSz="457200" fontAlgn="base">
                <a:spcBef>
                  <a:spcPct val="0"/>
                </a:spcBef>
                <a:spcAft>
                  <a:spcPct val="0"/>
                </a:spcAft>
              </a:pPr>
              <a:t>100</a:t>
            </a:fld>
            <a:endParaRPr lang="en-US" altLang="en-US" sz="2600" b="1">
              <a:solidFill>
                <a:srgbClr val="FFFFFF"/>
              </a:solidFill>
              <a:cs typeface="Times New Roman" panose="02020603050405020304" pitchFamily="18"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5BD2E49-3ADD-4771-AC73-CC24B4FDB7D2}"/>
              </a:ext>
            </a:extLst>
          </p:cNvPr>
          <p:cNvSpPr>
            <a:spLocks noGrp="1" noChangeArrowheads="1"/>
          </p:cNvSpPr>
          <p:nvPr>
            <p:ph type="title" idx="4294967295"/>
          </p:nvPr>
        </p:nvSpPr>
        <p:spPr bwMode="auto">
          <a:xfrm>
            <a:off x="1524000" y="274639"/>
            <a:ext cx="8229600" cy="777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GB" altLang="en-US">
                <a:ea typeface="ＭＳ Ｐゴシック" panose="020B0600070205080204" pitchFamily="34" charset="-128"/>
              </a:rPr>
              <a:t>Payment By Agreement</a:t>
            </a:r>
          </a:p>
        </p:txBody>
      </p:sp>
      <p:sp>
        <p:nvSpPr>
          <p:cNvPr id="22531" name="Rectangle 3">
            <a:extLst>
              <a:ext uri="{FF2B5EF4-FFF2-40B4-BE49-F238E27FC236}">
                <a16:creationId xmlns:a16="http://schemas.microsoft.com/office/drawing/2014/main" id="{1E617975-36FE-46C8-A0A1-D20DC85B94D2}"/>
              </a:ext>
            </a:extLst>
          </p:cNvPr>
          <p:cNvSpPr>
            <a:spLocks noGrp="1" noChangeArrowheads="1"/>
          </p:cNvSpPr>
          <p:nvPr>
            <p:ph type="body" idx="4294967295"/>
          </p:nvPr>
        </p:nvSpPr>
        <p:spPr bwMode="auto">
          <a:xfrm>
            <a:off x="1524000" y="1268413"/>
            <a:ext cx="8229600" cy="485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GB" altLang="en-US" sz="2400">
                <a:ea typeface="ＭＳ Ｐゴシック" panose="020B0600070205080204" pitchFamily="34" charset="-128"/>
              </a:rPr>
              <a:t>Regulation 7</a:t>
            </a:r>
          </a:p>
          <a:p>
            <a:pPr>
              <a:lnSpc>
                <a:spcPct val="80000"/>
              </a:lnSpc>
            </a:pPr>
            <a:r>
              <a:rPr lang="en-GB" altLang="en-US" sz="2400">
                <a:ea typeface="ＭＳ Ｐゴシック" panose="020B0600070205080204" pitchFamily="34" charset="-128"/>
              </a:rPr>
              <a:t>A BA can agree a different payment arrangement to those covered by statutory scheme e.g. by allowing yearly, half yearly, quarterly payments etc.   </a:t>
            </a:r>
          </a:p>
          <a:p>
            <a:pPr>
              <a:lnSpc>
                <a:spcPct val="80000"/>
              </a:lnSpc>
            </a:pPr>
            <a:r>
              <a:rPr lang="en-GB" altLang="en-US" sz="2400">
                <a:ea typeface="ＭＳ Ｐゴシック" panose="020B0600070205080204" pitchFamily="34" charset="-128"/>
              </a:rPr>
              <a:t>Details of the anticipated payments should be clearly detailed on the demand notice, or adjustment notice </a:t>
            </a:r>
            <a:r>
              <a:rPr lang="en-GB" altLang="en-US" sz="2400" i="1">
                <a:ea typeface="ＭＳ Ｐゴシック" panose="020B0600070205080204" pitchFamily="34" charset="-128"/>
              </a:rPr>
              <a:t>(whichever is applicable).</a:t>
            </a:r>
            <a:endParaRPr lang="en-GB" altLang="en-US" sz="2400">
              <a:ea typeface="ＭＳ Ｐゴシック" panose="020B0600070205080204" pitchFamily="34" charset="-128"/>
            </a:endParaRPr>
          </a:p>
          <a:p>
            <a:pPr>
              <a:lnSpc>
                <a:spcPct val="80000"/>
              </a:lnSpc>
            </a:pPr>
            <a:r>
              <a:rPr lang="en-GB" altLang="en-US" sz="2400">
                <a:ea typeface="ＭＳ Ｐゴシック" panose="020B0600070205080204" pitchFamily="34" charset="-128"/>
              </a:rPr>
              <a:t> Payment agreements are </a:t>
            </a:r>
            <a:r>
              <a:rPr lang="en-GB" altLang="en-US" sz="2400" b="1" u="sng">
                <a:ea typeface="ＭＳ Ｐゴシック" panose="020B0600070205080204" pitchFamily="34" charset="-128"/>
              </a:rPr>
              <a:t>NOT</a:t>
            </a:r>
            <a:r>
              <a:rPr lang="en-GB" altLang="en-US" sz="2400">
                <a:ea typeface="ＭＳ Ｐゴシック" panose="020B0600070205080204" pitchFamily="34" charset="-128"/>
              </a:rPr>
              <a:t> subject to the statutory enforcement procedures (</a:t>
            </a:r>
            <a:r>
              <a:rPr lang="en-GB" altLang="en-US" sz="2400" b="1">
                <a:ea typeface="ＭＳ Ｐゴシック" panose="020B0600070205080204" pitchFamily="34" charset="-128"/>
              </a:rPr>
              <a:t>Regulation 8 &amp; 11, C &amp; E Regulations 1989 S.I 1058).</a:t>
            </a:r>
            <a:r>
              <a:rPr lang="en-GB" altLang="en-US" sz="2400">
                <a:ea typeface="ＭＳ Ｐゴシック" panose="020B0600070205080204" pitchFamily="34" charset="-128"/>
              </a:rPr>
              <a:t>  </a:t>
            </a:r>
          </a:p>
          <a:p>
            <a:pPr>
              <a:lnSpc>
                <a:spcPct val="80000"/>
              </a:lnSpc>
            </a:pPr>
            <a:r>
              <a:rPr lang="en-GB" altLang="en-US" sz="2400">
                <a:ea typeface="ＭＳ Ｐゴシック" panose="020B0600070205080204" pitchFamily="34" charset="-128"/>
              </a:rPr>
              <a:t>They should also be advised of enforcement action that will be taken by the B.A in the event of non-payment.  </a:t>
            </a:r>
          </a:p>
        </p:txBody>
      </p:sp>
      <p:sp>
        <p:nvSpPr>
          <p:cNvPr id="22532" name="Slide Number Placeholder 3">
            <a:extLst>
              <a:ext uri="{FF2B5EF4-FFF2-40B4-BE49-F238E27FC236}">
                <a16:creationId xmlns:a16="http://schemas.microsoft.com/office/drawing/2014/main" id="{DADE5D1A-E03B-42CE-BD10-EC7FE738BF03}"/>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F1AD16A2-4FD9-4488-9210-571A428CA59B}" type="slidenum">
              <a:rPr lang="en-US" altLang="en-US" sz="2600" b="1">
                <a:solidFill>
                  <a:srgbClr val="FFFFFF"/>
                </a:solidFill>
                <a:cs typeface="Times New Roman" panose="02020603050405020304" pitchFamily="18" charset="0"/>
              </a:rPr>
              <a:pPr defTabSz="457200" fontAlgn="base">
                <a:spcBef>
                  <a:spcPct val="0"/>
                </a:spcBef>
                <a:spcAft>
                  <a:spcPct val="0"/>
                </a:spcAft>
              </a:pPr>
              <a:t>101</a:t>
            </a:fld>
            <a:endParaRPr lang="en-US" altLang="en-US" sz="2600" b="1">
              <a:solidFill>
                <a:srgbClr val="FFFFFF"/>
              </a:solidFill>
              <a:cs typeface="Times New Roman" panose="02020603050405020304" pitchFamily="18"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a:extLst>
              <a:ext uri="{FF2B5EF4-FFF2-40B4-BE49-F238E27FC236}">
                <a16:creationId xmlns:a16="http://schemas.microsoft.com/office/drawing/2014/main" id="{3CC0365F-D3D7-4148-BE29-D5364F1DA8A2}"/>
              </a:ext>
            </a:extLst>
          </p:cNvPr>
          <p:cNvSpPr>
            <a:spLocks noGrp="1"/>
          </p:cNvSpPr>
          <p:nvPr>
            <p:ph type="title" idx="4294967295"/>
          </p:nvPr>
        </p:nvSpPr>
        <p:spPr>
          <a:xfrm>
            <a:off x="1524000" y="274638"/>
            <a:ext cx="8229600" cy="633412"/>
          </a:xfrm>
          <a:prstGeom prst="rect">
            <a:avLst/>
          </a:prstGeom>
        </p:spPr>
        <p:txBody>
          <a:bodyPr anchor="b">
            <a:normAutofit fontScale="90000"/>
          </a:bodyPr>
          <a:lstStyle/>
          <a:p>
            <a:pPr>
              <a:defRPr/>
            </a:pPr>
            <a:r>
              <a:rPr lang="en-GB" altLang="en-US" dirty="0"/>
              <a:t>Joint &amp; Several Liability</a:t>
            </a:r>
            <a:endParaRPr lang="en-US" altLang="en-US" dirty="0"/>
          </a:p>
        </p:txBody>
      </p:sp>
      <p:sp>
        <p:nvSpPr>
          <p:cNvPr id="23555" name="Content Placeholder 2">
            <a:extLst>
              <a:ext uri="{FF2B5EF4-FFF2-40B4-BE49-F238E27FC236}">
                <a16:creationId xmlns:a16="http://schemas.microsoft.com/office/drawing/2014/main" id="{0C719E51-3E79-4A46-81FC-D66A51665B2F}"/>
              </a:ext>
            </a:extLst>
          </p:cNvPr>
          <p:cNvSpPr>
            <a:spLocks noGrp="1" noChangeArrowheads="1"/>
          </p:cNvSpPr>
          <p:nvPr>
            <p:ph idx="4294967295"/>
          </p:nvPr>
        </p:nvSpPr>
        <p:spPr bwMode="auto">
          <a:xfrm>
            <a:off x="1524000" y="1268413"/>
            <a:ext cx="8229600" cy="485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2400">
                <a:ea typeface="ＭＳ Ｐゴシック" panose="020B0600070205080204" pitchFamily="34" charset="-128"/>
              </a:rPr>
              <a:t>Exists where there is more than one owner or occupier of a hereditament</a:t>
            </a:r>
          </a:p>
          <a:p>
            <a:r>
              <a:rPr lang="en-GB" altLang="en-US" sz="2400">
                <a:ea typeface="ＭＳ Ｐゴシック" panose="020B0600070205080204" pitchFamily="34" charset="-128"/>
              </a:rPr>
              <a:t>Demand notice may be served severally to each of any of the owners/occupiers concerned; or</a:t>
            </a:r>
          </a:p>
          <a:p>
            <a:r>
              <a:rPr lang="en-GB" altLang="en-US" sz="2400">
                <a:ea typeface="ＭＳ Ｐゴシック" panose="020B0600070205080204" pitchFamily="34" charset="-128"/>
              </a:rPr>
              <a:t>Where owners/occupiers concerned are j/s liable as partners or trustees, jointly to the partnership or trust, a single notice can be given</a:t>
            </a:r>
          </a:p>
          <a:p>
            <a:r>
              <a:rPr lang="en-GB" altLang="en-US" sz="2400">
                <a:ea typeface="ＭＳ Ｐゴシック" panose="020B0600070205080204" pitchFamily="34" charset="-128"/>
              </a:rPr>
              <a:t>If notice is given “severally” the BA must notify that fact to each person</a:t>
            </a:r>
            <a:endParaRPr lang="en-US" altLang="en-US" sz="2400">
              <a:ea typeface="ＭＳ Ｐゴシック" panose="020B0600070205080204" pitchFamily="34" charset="-128"/>
            </a:endParaRPr>
          </a:p>
        </p:txBody>
      </p:sp>
      <p:sp>
        <p:nvSpPr>
          <p:cNvPr id="23556" name="Slide Number Placeholder 3">
            <a:extLst>
              <a:ext uri="{FF2B5EF4-FFF2-40B4-BE49-F238E27FC236}">
                <a16:creationId xmlns:a16="http://schemas.microsoft.com/office/drawing/2014/main" id="{A5E26EA2-DFF6-4D3D-8FAC-8F32ABA911CC}"/>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96E92121-3BCF-4323-BCAB-A0B8961C2D5C}" type="slidenum">
              <a:rPr lang="en-US" altLang="en-US" sz="2600" b="1">
                <a:solidFill>
                  <a:prstClr val="white"/>
                </a:solidFill>
                <a:cs typeface="Times New Roman" panose="02020603050405020304" pitchFamily="18" charset="0"/>
              </a:rPr>
              <a:pPr defTabSz="457200" fontAlgn="base">
                <a:spcBef>
                  <a:spcPct val="0"/>
                </a:spcBef>
                <a:spcAft>
                  <a:spcPct val="0"/>
                </a:spcAft>
              </a:pPr>
              <a:t>102</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624204B4-34D5-4DAB-97EE-0EE32E7DDE21}"/>
              </a:ext>
            </a:extLst>
          </p:cNvPr>
          <p:cNvSpPr>
            <a:spLocks noGrp="1" noChangeArrowheads="1"/>
          </p:cNvSpPr>
          <p:nvPr>
            <p:ph type="title" idx="4294967295"/>
          </p:nvPr>
        </p:nvSpPr>
        <p:spPr bwMode="auto">
          <a:xfrm>
            <a:off x="2438400" y="260351"/>
            <a:ext cx="8229600" cy="720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GB" altLang="en-US" sz="4000">
                <a:ea typeface="ＭＳ Ｐゴシック" panose="020B0600070205080204" pitchFamily="34" charset="-128"/>
              </a:rPr>
              <a:t>Changes in Liability</a:t>
            </a:r>
            <a:endParaRPr lang="en-US" altLang="en-US" sz="4000">
              <a:ea typeface="ＭＳ Ｐゴシック" panose="020B0600070205080204" pitchFamily="34" charset="-128"/>
            </a:endParaRPr>
          </a:p>
        </p:txBody>
      </p:sp>
      <p:sp>
        <p:nvSpPr>
          <p:cNvPr id="24579" name="Content Placeholder 2">
            <a:extLst>
              <a:ext uri="{FF2B5EF4-FFF2-40B4-BE49-F238E27FC236}">
                <a16:creationId xmlns:a16="http://schemas.microsoft.com/office/drawing/2014/main" id="{39484DCA-C835-4A75-A3BF-3A419AFCC1DF}"/>
              </a:ext>
            </a:extLst>
          </p:cNvPr>
          <p:cNvSpPr>
            <a:spLocks noGrp="1" noChangeArrowheads="1"/>
          </p:cNvSpPr>
          <p:nvPr>
            <p:ph idx="4294967295"/>
          </p:nvPr>
        </p:nvSpPr>
        <p:spPr bwMode="auto">
          <a:xfrm>
            <a:off x="2667000" y="1196976"/>
            <a:ext cx="8001000" cy="3592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2200">
                <a:ea typeface="ＭＳ Ｐゴシック" panose="020B0600070205080204" pitchFamily="34" charset="-128"/>
              </a:rPr>
              <a:t>Regulation 9</a:t>
            </a:r>
            <a:endParaRPr lang="en-US" altLang="en-US" sz="2200">
              <a:ea typeface="ＭＳ Ｐゴシック" panose="020B0600070205080204" pitchFamily="34" charset="-128"/>
            </a:endParaRPr>
          </a:p>
          <a:p>
            <a:r>
              <a:rPr lang="en-GB" altLang="en-US" sz="2200">
                <a:ea typeface="ＭＳ Ｐゴシック" panose="020B0600070205080204" pitchFamily="34" charset="-128"/>
              </a:rPr>
              <a:t>If liability ends during the year a further demand notice must be issued showing the actual charges due to the date of vacation</a:t>
            </a:r>
          </a:p>
          <a:p>
            <a:r>
              <a:rPr lang="en-GB" altLang="en-US" sz="2200">
                <a:ea typeface="ＭＳ Ｐゴシック" panose="020B0600070205080204" pitchFamily="34" charset="-128"/>
              </a:rPr>
              <a:t>Payable in full at least 14 days after issue of the notice.</a:t>
            </a:r>
            <a:r>
              <a:rPr lang="en-GB" altLang="en-US" sz="2200" b="1" i="1">
                <a:ea typeface="ＭＳ Ｐゴシック" panose="020B0600070205080204" pitchFamily="34" charset="-128"/>
              </a:rPr>
              <a:t> </a:t>
            </a:r>
          </a:p>
          <a:p>
            <a:r>
              <a:rPr lang="en-GB" altLang="en-US" sz="2200">
                <a:ea typeface="ＭＳ Ｐゴシック" panose="020B0600070205080204" pitchFamily="34" charset="-128"/>
              </a:rPr>
              <a:t>If demand notice is issued after the end of the year to which it relates, full payment of the amount outstanding </a:t>
            </a:r>
            <a:r>
              <a:rPr lang="en-GB" altLang="en-US" sz="2200" i="1">
                <a:ea typeface="ＭＳ Ｐゴシック" panose="020B0600070205080204" pitchFamily="34" charset="-128"/>
              </a:rPr>
              <a:t>(less any credits or reliefs)</a:t>
            </a:r>
            <a:r>
              <a:rPr lang="en-GB" altLang="en-US" sz="2200">
                <a:ea typeface="ＭＳ Ｐゴシック" panose="020B0600070205080204" pitchFamily="34" charset="-128"/>
              </a:rPr>
              <a:t> is due in full any time 14 days after the notice is issued.   </a:t>
            </a:r>
            <a:endParaRPr lang="en-US" altLang="en-US" sz="2200">
              <a:ea typeface="ＭＳ Ｐゴシック" panose="020B0600070205080204" pitchFamily="34" charset="-128"/>
            </a:endParaRPr>
          </a:p>
          <a:p>
            <a:r>
              <a:rPr lang="en-GB" altLang="en-US" sz="2200">
                <a:ea typeface="ＭＳ Ｐゴシック" panose="020B0600070205080204" pitchFamily="34" charset="-128"/>
              </a:rPr>
              <a:t>No right to withhold any payments due whilst awaiting an amendment to liability as a result of a change of circumstances.</a:t>
            </a:r>
          </a:p>
          <a:p>
            <a:r>
              <a:rPr lang="en-GB" altLang="en-US" sz="2200">
                <a:ea typeface="ＭＳ Ｐゴシック" panose="020B0600070205080204" pitchFamily="34" charset="-128"/>
              </a:rPr>
              <a:t>Any resulting overpayment must either be refunded to the ratepayer, if requested, or if no request made the BA may credit the monies against a subsequent liability</a:t>
            </a:r>
            <a:r>
              <a:rPr lang="en-GB" altLang="en-US" sz="2000" b="1" i="1">
                <a:ea typeface="ＭＳ Ｐゴシック" panose="020B0600070205080204" pitchFamily="34" charset="-128"/>
              </a:rPr>
              <a:t>. </a:t>
            </a:r>
            <a:endParaRPr lang="en-US" altLang="en-US" sz="2000">
              <a:ea typeface="ＭＳ Ｐゴシック" panose="020B0600070205080204" pitchFamily="34" charset="-128"/>
            </a:endParaRPr>
          </a:p>
        </p:txBody>
      </p:sp>
      <p:sp>
        <p:nvSpPr>
          <p:cNvPr id="24580" name="Slide Number Placeholder 3">
            <a:extLst>
              <a:ext uri="{FF2B5EF4-FFF2-40B4-BE49-F238E27FC236}">
                <a16:creationId xmlns:a16="http://schemas.microsoft.com/office/drawing/2014/main" id="{DF821817-85B4-4939-B113-9865B00E35DC}"/>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235DE019-6E52-4B1B-8FDF-FB98267DD164}" type="slidenum">
              <a:rPr lang="en-US" altLang="en-US" sz="2600" b="1">
                <a:solidFill>
                  <a:prstClr val="white"/>
                </a:solidFill>
                <a:cs typeface="Times New Roman" panose="02020603050405020304" pitchFamily="18" charset="0"/>
              </a:rPr>
              <a:pPr defTabSz="457200" fontAlgn="base">
                <a:spcBef>
                  <a:spcPct val="0"/>
                </a:spcBef>
                <a:spcAft>
                  <a:spcPct val="0"/>
                </a:spcAft>
              </a:pPr>
              <a:t>103</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59355B8B-3A03-4363-B8BD-C0ECFF566BE9}"/>
              </a:ext>
            </a:extLst>
          </p:cNvPr>
          <p:cNvSpPr>
            <a:spLocks noGrp="1" noChangeArrowheads="1"/>
          </p:cNvSpPr>
          <p:nvPr>
            <p:ph type="title" idx="4294967295"/>
          </p:nvPr>
        </p:nvSpPr>
        <p:spPr bwMode="auto">
          <a:xfrm>
            <a:off x="1524000" y="274639"/>
            <a:ext cx="8229600" cy="706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GB" altLang="en-US" sz="4000">
                <a:ea typeface="ＭＳ Ｐゴシック" panose="020B0600070205080204" pitchFamily="34" charset="-128"/>
              </a:rPr>
              <a:t>Adjustment Notices</a:t>
            </a:r>
            <a:endParaRPr lang="en-US" altLang="en-US" sz="4000">
              <a:ea typeface="ＭＳ Ｐゴシック" panose="020B0600070205080204" pitchFamily="34" charset="-128"/>
            </a:endParaRPr>
          </a:p>
        </p:txBody>
      </p:sp>
      <p:sp>
        <p:nvSpPr>
          <p:cNvPr id="224259" name="Content Placeholder 2">
            <a:extLst>
              <a:ext uri="{FF2B5EF4-FFF2-40B4-BE49-F238E27FC236}">
                <a16:creationId xmlns:a16="http://schemas.microsoft.com/office/drawing/2014/main" id="{45BB31AF-7513-4293-8CF0-A42A07AFD962}"/>
              </a:ext>
            </a:extLst>
          </p:cNvPr>
          <p:cNvSpPr>
            <a:spLocks noGrp="1"/>
          </p:cNvSpPr>
          <p:nvPr>
            <p:ph idx="4294967295"/>
          </p:nvPr>
        </p:nvSpPr>
        <p:spPr>
          <a:xfrm>
            <a:off x="2667000" y="1196976"/>
            <a:ext cx="8001000" cy="3592513"/>
          </a:xfrm>
          <a:prstGeom prst="rect">
            <a:avLst/>
          </a:prstGeom>
        </p:spPr>
        <p:txBody>
          <a:bodyPr>
            <a:normAutofit fontScale="25000" lnSpcReduction="20000"/>
          </a:bodyPr>
          <a:lstStyle/>
          <a:p>
            <a:pPr>
              <a:defRPr/>
            </a:pPr>
            <a:r>
              <a:rPr lang="en-GB" altLang="en-US" sz="8000" dirty="0"/>
              <a:t>Change of circumstance in the relevant year other than as a result of a vacation, the ratepayer will be notified of the amended estimated charge by the issue of an "ADJUSTMENT NOTICE“.   </a:t>
            </a:r>
            <a:endParaRPr lang="en-US" altLang="en-US" sz="8000" dirty="0"/>
          </a:p>
          <a:p>
            <a:pPr>
              <a:defRPr/>
            </a:pPr>
            <a:r>
              <a:rPr lang="en-GB" altLang="en-US" sz="8000" dirty="0"/>
              <a:t>Where adjustment changes amount payable, and there is still a right to instalments, the remaining instalments should be amended accordingly.   </a:t>
            </a:r>
            <a:endParaRPr lang="en-US" altLang="en-US" sz="8000" dirty="0"/>
          </a:p>
          <a:p>
            <a:pPr>
              <a:defRPr/>
            </a:pPr>
            <a:r>
              <a:rPr lang="en-GB" altLang="en-US" sz="8000" dirty="0"/>
              <a:t>Where no entitlement to instalments or only one instalment due and there is an </a:t>
            </a:r>
            <a:r>
              <a:rPr lang="en-GB" altLang="en-US" sz="8000" b="1" u="sng" dirty="0"/>
              <a:t>increase</a:t>
            </a:r>
            <a:r>
              <a:rPr lang="en-GB" altLang="en-US" sz="8000" dirty="0"/>
              <a:t> in monies due, the increase from the original sum can be demanded in full any time 14 days after the notice has been issued.</a:t>
            </a:r>
          </a:p>
          <a:p>
            <a:pPr>
              <a:defRPr/>
            </a:pPr>
            <a:r>
              <a:rPr lang="en-GB" altLang="en-US" sz="8000" dirty="0"/>
              <a:t>Where there is a </a:t>
            </a:r>
            <a:r>
              <a:rPr lang="en-GB" altLang="en-US" sz="8000" b="1" u="sng" dirty="0"/>
              <a:t>decrease</a:t>
            </a:r>
            <a:r>
              <a:rPr lang="en-GB" altLang="en-US" sz="8000" dirty="0"/>
              <a:t> the notice need only advise of the amended amount due immediately.    </a:t>
            </a:r>
            <a:endParaRPr lang="en-US" altLang="en-US" sz="8000" dirty="0"/>
          </a:p>
          <a:p>
            <a:pPr>
              <a:defRPr/>
            </a:pPr>
            <a:r>
              <a:rPr lang="en-GB" altLang="en-US" sz="8000" dirty="0"/>
              <a:t>Where adjustment results in an overpayment, a notice must be issued advising of the credit and it should either be refunded if requested by the ratepayer, or it can be offset against future liability.</a:t>
            </a:r>
            <a:endParaRPr lang="en-US" altLang="en-US" sz="8000" dirty="0"/>
          </a:p>
          <a:p>
            <a:pPr>
              <a:defRPr/>
            </a:pPr>
            <a:endParaRPr lang="en-US" altLang="en-US" sz="2000" dirty="0"/>
          </a:p>
        </p:txBody>
      </p:sp>
      <p:sp>
        <p:nvSpPr>
          <p:cNvPr id="25604" name="Slide Number Placeholder 3">
            <a:extLst>
              <a:ext uri="{FF2B5EF4-FFF2-40B4-BE49-F238E27FC236}">
                <a16:creationId xmlns:a16="http://schemas.microsoft.com/office/drawing/2014/main" id="{36CFD6A0-F735-4DDE-94EB-7962828144BC}"/>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633E288F-7F20-4B78-B80F-EACB6DB8143D}" type="slidenum">
              <a:rPr lang="en-US" altLang="en-US" sz="2600" b="1">
                <a:solidFill>
                  <a:prstClr val="white"/>
                </a:solidFill>
                <a:cs typeface="Times New Roman" panose="02020603050405020304" pitchFamily="18" charset="0"/>
              </a:rPr>
              <a:pPr defTabSz="457200" fontAlgn="base">
                <a:spcBef>
                  <a:spcPct val="0"/>
                </a:spcBef>
                <a:spcAft>
                  <a:spcPct val="0"/>
                </a:spcAft>
              </a:pPr>
              <a:t>104</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5CD8DC2E-B9F4-46EA-B89D-B71B0ED7DFB6}"/>
              </a:ext>
            </a:extLst>
          </p:cNvPr>
          <p:cNvSpPr>
            <a:spLocks noGrp="1" noChangeArrowheads="1"/>
          </p:cNvSpPr>
          <p:nvPr>
            <p:ph type="title" idx="4294967295"/>
          </p:nvPr>
        </p:nvSpPr>
        <p:spPr>
          <a:xfrm>
            <a:off x="1524000" y="274638"/>
            <a:ext cx="8229600" cy="633412"/>
          </a:xfrm>
          <a:prstGeom prst="rect">
            <a:avLst/>
          </a:prstGeom>
        </p:spPr>
        <p:txBody>
          <a:bodyPr anchor="b">
            <a:normAutofit fontScale="90000"/>
          </a:bodyPr>
          <a:lstStyle/>
          <a:p>
            <a:pPr>
              <a:defRPr/>
            </a:pPr>
            <a:r>
              <a:rPr lang="en-GB" altLang="en-US" dirty="0"/>
              <a:t>Contents of Demand Notices</a:t>
            </a:r>
          </a:p>
        </p:txBody>
      </p:sp>
      <p:sp>
        <p:nvSpPr>
          <p:cNvPr id="225283" name="Rectangle 3">
            <a:extLst>
              <a:ext uri="{FF2B5EF4-FFF2-40B4-BE49-F238E27FC236}">
                <a16:creationId xmlns:a16="http://schemas.microsoft.com/office/drawing/2014/main" id="{F4B3968A-7095-45D6-A0F3-FA85C804C6B7}"/>
              </a:ext>
            </a:extLst>
          </p:cNvPr>
          <p:cNvSpPr>
            <a:spLocks noGrp="1" noChangeArrowheads="1"/>
          </p:cNvSpPr>
          <p:nvPr>
            <p:ph type="body" idx="4294967295"/>
          </p:nvPr>
        </p:nvSpPr>
        <p:spPr>
          <a:xfrm>
            <a:off x="2667000" y="1125539"/>
            <a:ext cx="8001000" cy="4821237"/>
          </a:xfrm>
          <a:prstGeom prst="rect">
            <a:avLst/>
          </a:prstGeom>
        </p:spPr>
        <p:txBody>
          <a:bodyPr>
            <a:normAutofit fontScale="85000" lnSpcReduction="10000"/>
          </a:bodyPr>
          <a:lstStyle/>
          <a:p>
            <a:pPr>
              <a:lnSpc>
                <a:spcPct val="80000"/>
              </a:lnSpc>
              <a:buFontTx/>
              <a:buNone/>
              <a:defRPr/>
            </a:pPr>
            <a:r>
              <a:rPr lang="en-GB" altLang="en-US" sz="2200" b="1" dirty="0"/>
              <a:t>MUST INCLUDE:</a:t>
            </a:r>
            <a:endParaRPr lang="en-GB" altLang="en-US" sz="2200" dirty="0"/>
          </a:p>
          <a:p>
            <a:pPr>
              <a:lnSpc>
                <a:spcPct val="80000"/>
              </a:lnSpc>
              <a:buFontTx/>
              <a:buNone/>
              <a:defRPr/>
            </a:pPr>
            <a:r>
              <a:rPr lang="en-GB" altLang="en-US" sz="2200" dirty="0"/>
              <a:t>   </a:t>
            </a:r>
          </a:p>
          <a:p>
            <a:pPr>
              <a:lnSpc>
                <a:spcPct val="80000"/>
              </a:lnSpc>
              <a:defRPr/>
            </a:pPr>
            <a:r>
              <a:rPr lang="en-GB" altLang="en-US" sz="2400" dirty="0"/>
              <a:t>Address and description of the hereditament to which the notice relates</a:t>
            </a:r>
          </a:p>
          <a:p>
            <a:pPr>
              <a:lnSpc>
                <a:spcPct val="80000"/>
              </a:lnSpc>
              <a:buFontTx/>
              <a:buNone/>
              <a:defRPr/>
            </a:pPr>
            <a:r>
              <a:rPr lang="en-GB" altLang="en-US" sz="2400" dirty="0"/>
              <a:t>   </a:t>
            </a:r>
          </a:p>
          <a:p>
            <a:pPr>
              <a:lnSpc>
                <a:spcPct val="80000"/>
              </a:lnSpc>
              <a:defRPr/>
            </a:pPr>
            <a:r>
              <a:rPr lang="en-GB" altLang="en-US" sz="2400" dirty="0"/>
              <a:t>the rateable value of each hereditament.</a:t>
            </a:r>
          </a:p>
          <a:p>
            <a:pPr>
              <a:lnSpc>
                <a:spcPct val="80000"/>
              </a:lnSpc>
              <a:buFontTx/>
              <a:buNone/>
              <a:defRPr/>
            </a:pPr>
            <a:r>
              <a:rPr lang="en-GB" altLang="en-US" sz="2400" dirty="0"/>
              <a:t>   </a:t>
            </a:r>
          </a:p>
          <a:p>
            <a:pPr>
              <a:lnSpc>
                <a:spcPct val="80000"/>
              </a:lnSpc>
              <a:defRPr/>
            </a:pPr>
            <a:r>
              <a:rPr lang="en-GB" altLang="en-US" sz="2400" dirty="0"/>
              <a:t>the non domestic multipliers for the relevant year.</a:t>
            </a:r>
          </a:p>
          <a:p>
            <a:pPr>
              <a:lnSpc>
                <a:spcPct val="80000"/>
              </a:lnSpc>
              <a:buFontTx/>
              <a:buNone/>
              <a:defRPr/>
            </a:pPr>
            <a:r>
              <a:rPr lang="en-GB" altLang="en-US" sz="2400" dirty="0"/>
              <a:t>   </a:t>
            </a:r>
          </a:p>
          <a:p>
            <a:pPr>
              <a:lnSpc>
                <a:spcPct val="80000"/>
              </a:lnSpc>
              <a:defRPr/>
            </a:pPr>
            <a:r>
              <a:rPr lang="en-GB" altLang="en-US" sz="2400" dirty="0"/>
              <a:t>a statement of the type of charge levied </a:t>
            </a:r>
            <a:r>
              <a:rPr lang="en-GB" altLang="en-US" sz="2400" i="1" dirty="0"/>
              <a:t>(whether occupied or unoccupied).</a:t>
            </a:r>
          </a:p>
          <a:p>
            <a:pPr>
              <a:lnSpc>
                <a:spcPct val="80000"/>
              </a:lnSpc>
              <a:buFontTx/>
              <a:buNone/>
              <a:defRPr/>
            </a:pPr>
            <a:r>
              <a:rPr lang="en-GB" altLang="en-US" sz="2400" i="1" dirty="0"/>
              <a:t>   </a:t>
            </a:r>
            <a:endParaRPr lang="en-GB" altLang="en-US" sz="2400" dirty="0"/>
          </a:p>
          <a:p>
            <a:pPr>
              <a:lnSpc>
                <a:spcPct val="80000"/>
              </a:lnSpc>
              <a:defRPr/>
            </a:pPr>
            <a:r>
              <a:rPr lang="en-GB" altLang="en-US" sz="2400" dirty="0"/>
              <a:t>a statement of the days, if any, for which the ratepayer is eligible for any reliefs together with a statement of how the bill has been calculated.</a:t>
            </a:r>
          </a:p>
          <a:p>
            <a:pPr>
              <a:lnSpc>
                <a:spcPct val="80000"/>
              </a:lnSpc>
              <a:defRPr/>
            </a:pPr>
            <a:endParaRPr lang="en-GB" altLang="en-US" sz="2400" dirty="0"/>
          </a:p>
          <a:p>
            <a:pPr>
              <a:lnSpc>
                <a:spcPct val="80000"/>
              </a:lnSpc>
              <a:defRPr/>
            </a:pPr>
            <a:r>
              <a:rPr lang="en-GB" altLang="en-US" sz="2400" dirty="0"/>
              <a:t>Explanatory Notes must be provided online</a:t>
            </a:r>
          </a:p>
          <a:p>
            <a:pPr>
              <a:lnSpc>
                <a:spcPct val="80000"/>
              </a:lnSpc>
              <a:defRPr/>
            </a:pPr>
            <a:endParaRPr lang="en-GB" altLang="en-US" sz="2400" dirty="0"/>
          </a:p>
          <a:p>
            <a:pPr>
              <a:lnSpc>
                <a:spcPct val="80000"/>
              </a:lnSpc>
              <a:defRPr/>
            </a:pPr>
            <a:r>
              <a:rPr lang="en-GB" altLang="en-US" sz="2400" dirty="0"/>
              <a:t>Amounts due must still be paid even if demand notice invalid due to mistakenly missing any prescribed information</a:t>
            </a:r>
          </a:p>
        </p:txBody>
      </p:sp>
      <p:sp>
        <p:nvSpPr>
          <p:cNvPr id="26628" name="Slide Number Placeholder 3">
            <a:extLst>
              <a:ext uri="{FF2B5EF4-FFF2-40B4-BE49-F238E27FC236}">
                <a16:creationId xmlns:a16="http://schemas.microsoft.com/office/drawing/2014/main" id="{3B77F594-0AD6-41D3-AD93-3C59F3CEFBDA}"/>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C8CEFAED-8D5F-42A7-A734-DFD1023BBAC1}" type="slidenum">
              <a:rPr lang="en-US" altLang="en-US" sz="2600" b="1">
                <a:solidFill>
                  <a:prstClr val="white"/>
                </a:solidFill>
                <a:cs typeface="Times New Roman" panose="02020603050405020304" pitchFamily="18" charset="0"/>
              </a:rPr>
              <a:pPr defTabSz="457200" fontAlgn="base">
                <a:spcBef>
                  <a:spcPct val="0"/>
                </a:spcBef>
                <a:spcAft>
                  <a:spcPct val="0"/>
                </a:spcAft>
              </a:pPr>
              <a:t>105</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C6E274FC-DEFC-4387-B786-96B4C747C0B3}"/>
              </a:ext>
            </a:extLst>
          </p:cNvPr>
          <p:cNvSpPr>
            <a:spLocks noGrp="1" noChangeArrowheads="1"/>
          </p:cNvSpPr>
          <p:nvPr>
            <p:ph type="title" idx="4294967295"/>
          </p:nvPr>
        </p:nvSpPr>
        <p:spPr bwMode="auto">
          <a:xfrm>
            <a:off x="15240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GB" altLang="en-US" sz="2800" b="1">
                <a:ea typeface="ＭＳ Ｐゴシック" panose="020B0600070205080204" pitchFamily="34" charset="-128"/>
              </a:rPr>
              <a:t>Non-Domestic Rating (Electronic Communications) (England) Order 2012 (SI 25)</a:t>
            </a:r>
            <a:r>
              <a:rPr lang="en-GB" altLang="en-US" sz="2800">
                <a:ea typeface="ＭＳ Ｐゴシック" panose="020B0600070205080204" pitchFamily="34" charset="-128"/>
              </a:rPr>
              <a:t> </a:t>
            </a:r>
            <a:endParaRPr lang="en-US" altLang="en-US" sz="2800">
              <a:ea typeface="ＭＳ Ｐゴシック" panose="020B0600070205080204" pitchFamily="34" charset="-128"/>
            </a:endParaRPr>
          </a:p>
        </p:txBody>
      </p:sp>
      <p:sp>
        <p:nvSpPr>
          <p:cNvPr id="28675" name="Content Placeholder 2">
            <a:extLst>
              <a:ext uri="{FF2B5EF4-FFF2-40B4-BE49-F238E27FC236}">
                <a16:creationId xmlns:a16="http://schemas.microsoft.com/office/drawing/2014/main" id="{7EE77AF0-D8EF-4826-8CE6-87E8E700FD85}"/>
              </a:ext>
            </a:extLst>
          </p:cNvPr>
          <p:cNvSpPr>
            <a:spLocks noGrp="1" noChangeArrowheads="1"/>
          </p:cNvSpPr>
          <p:nvPr>
            <p:ph idx="4294967295"/>
          </p:nvPr>
        </p:nvSpPr>
        <p:spPr bwMode="auto">
          <a:xfrm>
            <a:off x="1524000" y="1600201"/>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2400">
                <a:ea typeface="ＭＳ Ｐゴシック" panose="020B0600070205080204" pitchFamily="34" charset="-128"/>
              </a:rPr>
              <a:t>The additional information will be treated as ‘supplied’ to a ratepayer where the billing authority makes that information available via a website and informs the ratepayers of how the information can be accessed i.e. in the explanatory notes which accompany bills;</a:t>
            </a:r>
          </a:p>
          <a:p>
            <a:r>
              <a:rPr lang="en-GB" altLang="en-US" sz="2400">
                <a:ea typeface="ＭＳ Ｐゴシック" panose="020B0600070205080204" pitchFamily="34" charset="-128"/>
              </a:rPr>
              <a:t>authorities that choose to supply the additional information in this way must inform ratepayers that they can request a hardcopy of this information and;</a:t>
            </a:r>
          </a:p>
          <a:p>
            <a:r>
              <a:rPr lang="en-GB" altLang="en-US" sz="2400">
                <a:ea typeface="ＭＳ Ｐゴシック" panose="020B0600070205080204" pitchFamily="34" charset="-128"/>
              </a:rPr>
              <a:t>must provide ratepayers with a hardcopy if so requested</a:t>
            </a:r>
            <a:endParaRPr lang="en-US" altLang="en-US" sz="2400">
              <a:ea typeface="ＭＳ Ｐゴシック" panose="020B0600070205080204" pitchFamily="34" charset="-128"/>
            </a:endParaRPr>
          </a:p>
        </p:txBody>
      </p:sp>
      <p:sp>
        <p:nvSpPr>
          <p:cNvPr id="28676" name="Slide Number Placeholder 3">
            <a:extLst>
              <a:ext uri="{FF2B5EF4-FFF2-40B4-BE49-F238E27FC236}">
                <a16:creationId xmlns:a16="http://schemas.microsoft.com/office/drawing/2014/main" id="{A0DFB079-F9F8-4387-83B1-7A422F0DD760}"/>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EF6706F6-B32B-4A24-B272-351B78FDEB61}" type="slidenum">
              <a:rPr lang="en-US" altLang="en-US" sz="2600" b="1">
                <a:solidFill>
                  <a:prstClr val="white"/>
                </a:solidFill>
                <a:cs typeface="Times New Roman" panose="02020603050405020304" pitchFamily="18" charset="0"/>
              </a:rPr>
              <a:pPr defTabSz="457200" fontAlgn="base">
                <a:spcBef>
                  <a:spcPct val="0"/>
                </a:spcBef>
                <a:spcAft>
                  <a:spcPct val="0"/>
                </a:spcAft>
              </a:pPr>
              <a:t>106</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0F249E26-56A9-4F18-81F9-943D490D3428}"/>
              </a:ext>
            </a:extLst>
          </p:cNvPr>
          <p:cNvSpPr>
            <a:spLocks noGrp="1" noChangeArrowheads="1"/>
          </p:cNvSpPr>
          <p:nvPr>
            <p:ph type="title" idx="4294967295"/>
          </p:nvPr>
        </p:nvSpPr>
        <p:spPr>
          <a:xfrm>
            <a:off x="1524000" y="274639"/>
            <a:ext cx="8229600" cy="706437"/>
          </a:xfrm>
          <a:prstGeom prst="rect">
            <a:avLst/>
          </a:prstGeom>
        </p:spPr>
        <p:txBody>
          <a:bodyPr anchor="b">
            <a:normAutofit fontScale="90000"/>
          </a:bodyPr>
          <a:lstStyle/>
          <a:p>
            <a:pPr>
              <a:defRPr/>
            </a:pPr>
            <a:r>
              <a:rPr lang="en-GB" altLang="en-US" dirty="0"/>
              <a:t>Service of Demand Notices</a:t>
            </a:r>
          </a:p>
        </p:txBody>
      </p:sp>
      <p:sp>
        <p:nvSpPr>
          <p:cNvPr id="231427" name="Rectangle 3">
            <a:extLst>
              <a:ext uri="{FF2B5EF4-FFF2-40B4-BE49-F238E27FC236}">
                <a16:creationId xmlns:a16="http://schemas.microsoft.com/office/drawing/2014/main" id="{1580AC40-59B0-4C44-8A55-7FA8E96AEFBB}"/>
              </a:ext>
            </a:extLst>
          </p:cNvPr>
          <p:cNvSpPr>
            <a:spLocks noGrp="1" noChangeArrowheads="1"/>
          </p:cNvSpPr>
          <p:nvPr>
            <p:ph type="body" idx="4294967295"/>
          </p:nvPr>
        </p:nvSpPr>
        <p:spPr>
          <a:xfrm>
            <a:off x="2881314" y="1052513"/>
            <a:ext cx="7786687" cy="4894262"/>
          </a:xfrm>
          <a:prstGeom prst="rect">
            <a:avLst/>
          </a:prstGeom>
        </p:spPr>
        <p:txBody>
          <a:bodyPr/>
          <a:lstStyle/>
          <a:p>
            <a:pPr marL="0" indent="0">
              <a:spcBef>
                <a:spcPts val="0"/>
              </a:spcBef>
              <a:buNone/>
              <a:defRPr/>
            </a:pPr>
            <a:r>
              <a:rPr lang="en-GB" altLang="en-US" sz="1800" dirty="0"/>
              <a:t>General Provisions - Section 233 of the Local Government Act 1972</a:t>
            </a:r>
          </a:p>
          <a:p>
            <a:pPr marL="0" indent="0">
              <a:spcBef>
                <a:spcPts val="0"/>
              </a:spcBef>
              <a:buNone/>
              <a:defRPr/>
            </a:pPr>
            <a:r>
              <a:rPr lang="en-GB" altLang="en-US" sz="1800" dirty="0"/>
              <a:t>Service may be effected by:</a:t>
            </a:r>
          </a:p>
          <a:p>
            <a:pPr>
              <a:spcBef>
                <a:spcPts val="0"/>
              </a:spcBef>
              <a:defRPr/>
            </a:pPr>
            <a:r>
              <a:rPr lang="en-GB" altLang="en-US" sz="1800" dirty="0"/>
              <a:t>Handing the document to the person;</a:t>
            </a:r>
          </a:p>
          <a:p>
            <a:pPr>
              <a:spcBef>
                <a:spcPts val="0"/>
              </a:spcBef>
              <a:defRPr/>
            </a:pPr>
            <a:r>
              <a:rPr lang="en-GB" altLang="en-US" sz="1800" dirty="0"/>
              <a:t>Leaving it at his proper address (person ‘s last known address or corporate body its registered or principal office)</a:t>
            </a:r>
          </a:p>
          <a:p>
            <a:pPr>
              <a:spcBef>
                <a:spcPts val="0"/>
              </a:spcBef>
              <a:defRPr/>
            </a:pPr>
            <a:r>
              <a:rPr lang="en-GB" altLang="en-US" sz="1800" dirty="0"/>
              <a:t>In the case of a corporate body, by giving it to, or serving it on, the secretary or clerk to that body or,</a:t>
            </a:r>
          </a:p>
          <a:p>
            <a:pPr>
              <a:spcBef>
                <a:spcPts val="0"/>
              </a:spcBef>
              <a:defRPr/>
            </a:pPr>
            <a:r>
              <a:rPr lang="en-GB" altLang="en-US" sz="1800" dirty="0"/>
              <a:t>In the case of a partnership, by giving it to, or serving it on, a partner or a person having control or management of the partnership business</a:t>
            </a:r>
          </a:p>
          <a:p>
            <a:pPr>
              <a:spcBef>
                <a:spcPts val="0"/>
              </a:spcBef>
              <a:defRPr/>
            </a:pPr>
            <a:r>
              <a:rPr lang="en-GB" altLang="en-US" sz="1800" dirty="0"/>
              <a:t>Section 7 of the Interpretation Act 1978 provides that </a:t>
            </a:r>
            <a:r>
              <a:rPr lang="en-GB" altLang="en-US" sz="1800" i="1" dirty="0"/>
              <a:t>"proof of service by post is deemed to be taken as proof of  delivery“. </a:t>
            </a:r>
            <a:r>
              <a:rPr lang="en-GB" altLang="en-US" sz="1800" u="sng" dirty="0"/>
              <a:t>Therefore a bill is taken to be issued when it is posted, not received</a:t>
            </a:r>
            <a:r>
              <a:rPr lang="en-GB" altLang="en-US" sz="1800" dirty="0"/>
              <a:t>.</a:t>
            </a:r>
          </a:p>
          <a:p>
            <a:pPr>
              <a:defRPr/>
            </a:pPr>
            <a:r>
              <a:rPr lang="en-GB" altLang="en-US" sz="1800" dirty="0"/>
              <a:t>High Court Practice Directive – 1</a:t>
            </a:r>
            <a:r>
              <a:rPr lang="en-GB" altLang="en-US" sz="1800" baseline="30000" dirty="0"/>
              <a:t>st</a:t>
            </a:r>
            <a:r>
              <a:rPr lang="en-GB" altLang="en-US" sz="1800" dirty="0"/>
              <a:t> class post deemed to be delivered on second working day after posting and 2</a:t>
            </a:r>
            <a:r>
              <a:rPr lang="en-GB" altLang="en-US" sz="1800" baseline="30000" dirty="0"/>
              <a:t>nd</a:t>
            </a:r>
            <a:r>
              <a:rPr lang="en-GB" altLang="en-US" sz="1800" dirty="0"/>
              <a:t> class fourth working day. Specifically relates to High Court documents but generally accepted for all.</a:t>
            </a:r>
          </a:p>
        </p:txBody>
      </p:sp>
      <p:sp>
        <p:nvSpPr>
          <p:cNvPr id="29700" name="Slide Number Placeholder 3">
            <a:extLst>
              <a:ext uri="{FF2B5EF4-FFF2-40B4-BE49-F238E27FC236}">
                <a16:creationId xmlns:a16="http://schemas.microsoft.com/office/drawing/2014/main" id="{D002A1B2-3F5F-4FC0-AE35-B1DC9E553EBE}"/>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560F116C-693D-4905-BF99-5591E51C2570}" type="slidenum">
              <a:rPr lang="en-US" altLang="en-US" sz="2600" b="1">
                <a:solidFill>
                  <a:prstClr val="white"/>
                </a:solidFill>
                <a:cs typeface="Times New Roman" panose="02020603050405020304" pitchFamily="18" charset="0"/>
              </a:rPr>
              <a:pPr defTabSz="457200" fontAlgn="base">
                <a:spcBef>
                  <a:spcPct val="0"/>
                </a:spcBef>
                <a:spcAft>
                  <a:spcPct val="0"/>
                </a:spcAft>
              </a:pPr>
              <a:t>107</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A10A1205-A7E2-4FC0-ADF9-6BC6EB999555}"/>
              </a:ext>
            </a:extLst>
          </p:cNvPr>
          <p:cNvSpPr>
            <a:spLocks noGrp="1" noChangeArrowheads="1"/>
          </p:cNvSpPr>
          <p:nvPr>
            <p:ph type="title" idx="4294967295"/>
          </p:nvPr>
        </p:nvSpPr>
        <p:spPr>
          <a:xfrm>
            <a:off x="1524000" y="274639"/>
            <a:ext cx="8229600" cy="777875"/>
          </a:xfrm>
          <a:prstGeom prst="rect">
            <a:avLst/>
          </a:prstGeom>
        </p:spPr>
        <p:txBody>
          <a:bodyPr anchor="b">
            <a:normAutofit fontScale="90000"/>
          </a:bodyPr>
          <a:lstStyle/>
          <a:p>
            <a:pPr>
              <a:defRPr/>
            </a:pPr>
            <a:r>
              <a:rPr lang="en-GB" altLang="en-US" sz="4000" dirty="0"/>
              <a:t>Service of Demand Notices Electronically</a:t>
            </a:r>
          </a:p>
        </p:txBody>
      </p:sp>
      <p:sp>
        <p:nvSpPr>
          <p:cNvPr id="31747" name="Rectangle 3">
            <a:extLst>
              <a:ext uri="{FF2B5EF4-FFF2-40B4-BE49-F238E27FC236}">
                <a16:creationId xmlns:a16="http://schemas.microsoft.com/office/drawing/2014/main" id="{5503A8F9-C004-401E-A05C-7134D67CBD51}"/>
              </a:ext>
            </a:extLst>
          </p:cNvPr>
          <p:cNvSpPr>
            <a:spLocks noGrp="1" noChangeArrowheads="1"/>
          </p:cNvSpPr>
          <p:nvPr>
            <p:ph type="body" idx="4294967295"/>
          </p:nvPr>
        </p:nvSpPr>
        <p:spPr bwMode="auto">
          <a:xfrm>
            <a:off x="2438400" y="1196976"/>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GB" altLang="en-US" sz="2200">
                <a:ea typeface="ＭＳ Ｐゴシック" panose="020B0600070205080204" pitchFamily="34" charset="-128"/>
              </a:rPr>
              <a:t>A demand notice may be served by electronic communication on a ratepayer who has agreed to accept electronic service</a:t>
            </a:r>
          </a:p>
          <a:p>
            <a:pPr>
              <a:lnSpc>
                <a:spcPct val="80000"/>
              </a:lnSpc>
            </a:pPr>
            <a:r>
              <a:rPr lang="en-GB" altLang="en-US" sz="2200">
                <a:ea typeface="ＭＳ Ｐゴシック" panose="020B0600070205080204" pitchFamily="34" charset="-128"/>
              </a:rPr>
              <a:t>By email</a:t>
            </a:r>
            <a:endParaRPr lang="en-GB" altLang="en-US" sz="2200" b="1">
              <a:ea typeface="ＭＳ Ｐゴシック" panose="020B0600070205080204" pitchFamily="34" charset="-128"/>
            </a:endParaRPr>
          </a:p>
          <a:p>
            <a:pPr>
              <a:lnSpc>
                <a:spcPct val="80000"/>
              </a:lnSpc>
            </a:pPr>
            <a:r>
              <a:rPr lang="en-GB" altLang="en-US" sz="2200">
                <a:ea typeface="ＭＳ Ｐゴシック" panose="020B0600070205080204" pitchFamily="34" charset="-128"/>
              </a:rPr>
              <a:t>Published on a website (if ratepayer notified it is there)</a:t>
            </a:r>
          </a:p>
          <a:p>
            <a:pPr>
              <a:lnSpc>
                <a:spcPct val="80000"/>
              </a:lnSpc>
            </a:pPr>
            <a:r>
              <a:rPr lang="en-GB" altLang="en-US" sz="2200">
                <a:ea typeface="ＭＳ Ｐゴシック" panose="020B0600070205080204" pitchFamily="34" charset="-128"/>
              </a:rPr>
              <a:t>Notices shall be treated as served on the second business day after it was sent by e-mail or notification of its publication was given</a:t>
            </a:r>
          </a:p>
          <a:p>
            <a:pPr>
              <a:lnSpc>
                <a:spcPct val="80000"/>
              </a:lnSpc>
            </a:pPr>
            <a:r>
              <a:rPr lang="en-GB" altLang="en-US" sz="2200">
                <a:ea typeface="ＭＳ Ｐゴシック" panose="020B0600070205080204" pitchFamily="34" charset="-128"/>
              </a:rPr>
              <a:t>A person may by notice in writing to the billing authority amend the address notifications are sent to or withdraw that notification to receive e-billing.</a:t>
            </a:r>
          </a:p>
          <a:p>
            <a:pPr>
              <a:lnSpc>
                <a:spcPct val="80000"/>
              </a:lnSpc>
            </a:pPr>
            <a:r>
              <a:rPr lang="en-GB" altLang="en-US" sz="2200">
                <a:ea typeface="ＭＳ Ｐゴシック" panose="020B0600070205080204" pitchFamily="34" charset="-128"/>
              </a:rPr>
              <a:t>The regs do not give a ratepayer</a:t>
            </a:r>
            <a:r>
              <a:rPr lang="en-GB" altLang="en-US" sz="2200" b="1">
                <a:ea typeface="ＭＳ Ｐゴシック" panose="020B0600070205080204" pitchFamily="34" charset="-128"/>
              </a:rPr>
              <a:t> </a:t>
            </a:r>
            <a:r>
              <a:rPr lang="en-GB" altLang="en-US" sz="2200">
                <a:ea typeface="ＭＳ Ｐゴシック" panose="020B0600070205080204" pitchFamily="34" charset="-128"/>
              </a:rPr>
              <a:t>the right to have their demand notice served electronically, nor compel</a:t>
            </a:r>
            <a:r>
              <a:rPr lang="en-GB" altLang="en-US" sz="2200" b="1">
                <a:ea typeface="ＭＳ Ｐゴシック" panose="020B0600070205080204" pitchFamily="34" charset="-128"/>
              </a:rPr>
              <a:t> </a:t>
            </a:r>
            <a:r>
              <a:rPr lang="en-GB" altLang="en-US" sz="2200">
                <a:ea typeface="ＭＳ Ｐゴシック" panose="020B0600070205080204" pitchFamily="34" charset="-128"/>
              </a:rPr>
              <a:t>local authorities to use this method of service. They enable the BA to use electronic delivery for service, if it wants to, where the taxpayer has agreed and provided an e-mail address for that purpose.</a:t>
            </a:r>
          </a:p>
        </p:txBody>
      </p:sp>
      <p:sp>
        <p:nvSpPr>
          <p:cNvPr id="31748" name="Slide Number Placeholder 3">
            <a:extLst>
              <a:ext uri="{FF2B5EF4-FFF2-40B4-BE49-F238E27FC236}">
                <a16:creationId xmlns:a16="http://schemas.microsoft.com/office/drawing/2014/main" id="{BAAF92CB-0EE2-416B-BCA9-1AC6DF3E1C38}"/>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88996B37-C553-4731-A8C0-FC40B6C2079A}" type="slidenum">
              <a:rPr lang="en-US" altLang="en-US" sz="2600" b="1">
                <a:solidFill>
                  <a:prstClr val="white"/>
                </a:solidFill>
                <a:cs typeface="Times New Roman" panose="02020603050405020304" pitchFamily="18" charset="0"/>
              </a:rPr>
              <a:pPr defTabSz="457200" fontAlgn="base">
                <a:spcBef>
                  <a:spcPct val="0"/>
                </a:spcBef>
                <a:spcAft>
                  <a:spcPct val="0"/>
                </a:spcAft>
              </a:pPr>
              <a:t>108</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877F95A2-2CAE-44DF-83C8-FB65D2F8DEEC}"/>
              </a:ext>
            </a:extLst>
          </p:cNvPr>
          <p:cNvSpPr>
            <a:spLocks noGrp="1" noChangeArrowheads="1"/>
          </p:cNvSpPr>
          <p:nvPr>
            <p:ph type="title" idx="4294967295"/>
          </p:nvPr>
        </p:nvSpPr>
        <p:spPr>
          <a:xfrm>
            <a:off x="1524000" y="274639"/>
            <a:ext cx="8229600" cy="706437"/>
          </a:xfrm>
          <a:prstGeom prst="rect">
            <a:avLst/>
          </a:prstGeom>
        </p:spPr>
        <p:txBody>
          <a:bodyPr anchor="b">
            <a:normAutofit fontScale="90000"/>
          </a:bodyPr>
          <a:lstStyle/>
          <a:p>
            <a:pPr>
              <a:defRPr/>
            </a:pPr>
            <a:r>
              <a:rPr lang="en-GB" altLang="en-US" dirty="0"/>
              <a:t>The Further Notice</a:t>
            </a:r>
          </a:p>
        </p:txBody>
      </p:sp>
      <p:sp>
        <p:nvSpPr>
          <p:cNvPr id="238595" name="Rectangle 3">
            <a:extLst>
              <a:ext uri="{FF2B5EF4-FFF2-40B4-BE49-F238E27FC236}">
                <a16:creationId xmlns:a16="http://schemas.microsoft.com/office/drawing/2014/main" id="{442686D1-95CE-4E22-8742-12E140D8BD24}"/>
              </a:ext>
            </a:extLst>
          </p:cNvPr>
          <p:cNvSpPr>
            <a:spLocks noGrp="1" noChangeArrowheads="1"/>
          </p:cNvSpPr>
          <p:nvPr>
            <p:ph type="body" idx="4294967295"/>
          </p:nvPr>
        </p:nvSpPr>
        <p:spPr>
          <a:xfrm>
            <a:off x="1524000" y="1196975"/>
            <a:ext cx="8229600" cy="4929188"/>
          </a:xfrm>
          <a:prstGeom prst="rect">
            <a:avLst/>
          </a:prstGeom>
        </p:spPr>
        <p:txBody>
          <a:bodyPr>
            <a:normAutofit/>
          </a:bodyPr>
          <a:lstStyle/>
          <a:p>
            <a:pPr marL="0" indent="0">
              <a:lnSpc>
                <a:spcPct val="80000"/>
              </a:lnSpc>
              <a:buNone/>
              <a:defRPr/>
            </a:pPr>
            <a:r>
              <a:rPr lang="en-GB" altLang="en-US" sz="2200" dirty="0"/>
              <a:t>Regulation 8 sets out the procedure to be followed when a liable person fails to make an instalment payment:</a:t>
            </a:r>
          </a:p>
          <a:p>
            <a:pPr marL="0" indent="0">
              <a:lnSpc>
                <a:spcPct val="80000"/>
              </a:lnSpc>
              <a:buNone/>
              <a:defRPr/>
            </a:pPr>
            <a:r>
              <a:rPr lang="en-GB" altLang="en-US" sz="2200" dirty="0"/>
              <a:t>   </a:t>
            </a:r>
          </a:p>
          <a:p>
            <a:pPr>
              <a:lnSpc>
                <a:spcPct val="80000"/>
              </a:lnSpc>
              <a:defRPr/>
            </a:pPr>
            <a:r>
              <a:rPr lang="en-GB" altLang="en-US" sz="2200" dirty="0"/>
              <a:t>The BA shall serve a </a:t>
            </a:r>
            <a:r>
              <a:rPr lang="en-GB" altLang="en-US" sz="2200" b="1" dirty="0"/>
              <a:t>“FURTHER NOTICE“ </a:t>
            </a:r>
            <a:r>
              <a:rPr lang="en-GB" altLang="en-US" sz="2200" dirty="0"/>
              <a:t>(reminder) stating the instalments to be paid on the liable person(s) any time after an instalment falls due   </a:t>
            </a:r>
          </a:p>
          <a:p>
            <a:pPr>
              <a:lnSpc>
                <a:spcPct val="90000"/>
              </a:lnSpc>
              <a:defRPr/>
            </a:pPr>
            <a:r>
              <a:rPr lang="en-GB" altLang="en-US" sz="2200" dirty="0"/>
              <a:t>The notice must state the aggregate amount of unpaid instalments</a:t>
            </a:r>
          </a:p>
          <a:p>
            <a:pPr>
              <a:lnSpc>
                <a:spcPct val="90000"/>
              </a:lnSpc>
              <a:defRPr/>
            </a:pPr>
            <a:r>
              <a:rPr lang="en-GB" altLang="en-US" sz="2200" dirty="0"/>
              <a:t>Arrears must be paid within 14 days </a:t>
            </a:r>
            <a:endParaRPr lang="en-US" altLang="en-US" sz="2200" dirty="0"/>
          </a:p>
          <a:p>
            <a:pPr>
              <a:lnSpc>
                <a:spcPct val="90000"/>
              </a:lnSpc>
              <a:defRPr/>
            </a:pPr>
            <a:r>
              <a:rPr lang="en-GB" altLang="en-US" sz="2200" dirty="0"/>
              <a:t>If the overdue instalments are paid the instalment scheme continues</a:t>
            </a:r>
          </a:p>
          <a:p>
            <a:pPr>
              <a:lnSpc>
                <a:spcPct val="90000"/>
              </a:lnSpc>
              <a:defRPr/>
            </a:pPr>
            <a:r>
              <a:rPr lang="en-GB" altLang="en-US" sz="2200" dirty="0"/>
              <a:t>If there is subsequent default a </a:t>
            </a:r>
            <a:r>
              <a:rPr lang="en-GB" altLang="en-US" sz="2200" b="1" dirty="0"/>
              <a:t>“REMINDER NOTICE” </a:t>
            </a:r>
            <a:r>
              <a:rPr lang="en-GB" altLang="en-US" sz="2200" dirty="0"/>
              <a:t>is issued under </a:t>
            </a:r>
            <a:r>
              <a:rPr lang="en-GB" altLang="en-US" sz="2200" b="1" dirty="0"/>
              <a:t>regulation 11 SI 1989/1058</a:t>
            </a:r>
            <a:r>
              <a:rPr lang="en-GB" altLang="en-US" sz="2200" dirty="0"/>
              <a:t> requesting payment in full of the estimated amount.</a:t>
            </a:r>
            <a:endParaRPr lang="en-US" altLang="en-US" sz="2200" dirty="0"/>
          </a:p>
          <a:p>
            <a:pPr>
              <a:lnSpc>
                <a:spcPct val="80000"/>
              </a:lnSpc>
              <a:defRPr/>
            </a:pPr>
            <a:endParaRPr lang="en-GB" altLang="en-US" sz="2000" dirty="0"/>
          </a:p>
        </p:txBody>
      </p:sp>
      <p:sp>
        <p:nvSpPr>
          <p:cNvPr id="32772" name="Slide Number Placeholder 3">
            <a:extLst>
              <a:ext uri="{FF2B5EF4-FFF2-40B4-BE49-F238E27FC236}">
                <a16:creationId xmlns:a16="http://schemas.microsoft.com/office/drawing/2014/main" id="{7A562A1B-D152-4AC1-917B-C36F5B4DF976}"/>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7358C9DF-01C8-4FAF-80AF-5BABB80E292D}" type="slidenum">
              <a:rPr lang="en-US" altLang="en-US" sz="2600" b="1">
                <a:solidFill>
                  <a:prstClr val="white"/>
                </a:solidFill>
                <a:cs typeface="Times New Roman" panose="02020603050405020304" pitchFamily="18" charset="0"/>
              </a:rPr>
              <a:pPr defTabSz="457200" fontAlgn="base">
                <a:spcBef>
                  <a:spcPct val="0"/>
                </a:spcBef>
                <a:spcAft>
                  <a:spcPct val="0"/>
                </a:spcAft>
              </a:pPr>
              <a:t>109</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0C186EA-3844-4599-9DCA-39937B67ABBF}"/>
              </a:ext>
            </a:extLst>
          </p:cNvPr>
          <p:cNvSpPr>
            <a:spLocks noGrp="1" noChangeArrowheads="1"/>
          </p:cNvSpPr>
          <p:nvPr>
            <p:ph type="title"/>
          </p:nvPr>
        </p:nvSpPr>
        <p:spPr bwMode="auto">
          <a:xfrm>
            <a:off x="1483785" y="264585"/>
            <a:ext cx="10020300" cy="749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600" b="1">
                <a:ea typeface="ＭＳ Ｐゴシック" panose="020B0600070205080204" pitchFamily="34" charset="-128"/>
                <a:cs typeface="Arial" panose="020B0604020202020204" pitchFamily="34" charset="0"/>
              </a:rPr>
              <a:t>Rateable occupation? 3</a:t>
            </a:r>
          </a:p>
        </p:txBody>
      </p:sp>
      <p:pic>
        <p:nvPicPr>
          <p:cNvPr id="20483" name="Picture 6" descr="5ED71C7717F511E086BF547779E22107">
            <a:extLst>
              <a:ext uri="{FF2B5EF4-FFF2-40B4-BE49-F238E27FC236}">
                <a16:creationId xmlns:a16="http://schemas.microsoft.com/office/drawing/2014/main" id="{07921FF9-CD68-40CE-BD5F-2C857849CA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0401" y="1219201"/>
            <a:ext cx="11190817" cy="4872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EEBD34CC-5E3F-499F-A9FB-084D9697CE18}"/>
              </a:ext>
            </a:extLst>
          </p:cNvPr>
          <p:cNvSpPr>
            <a:spLocks noGrp="1" noChangeArrowheads="1"/>
          </p:cNvSpPr>
          <p:nvPr>
            <p:ph type="title" idx="4294967295"/>
          </p:nvPr>
        </p:nvSpPr>
        <p:spPr>
          <a:xfrm>
            <a:off x="2667000" y="404813"/>
            <a:ext cx="8001000" cy="576262"/>
          </a:xfrm>
          <a:prstGeom prst="rect">
            <a:avLst/>
          </a:prstGeom>
        </p:spPr>
        <p:txBody>
          <a:bodyPr anchor="b">
            <a:normAutofit fontScale="90000"/>
          </a:bodyPr>
          <a:lstStyle/>
          <a:p>
            <a:pPr>
              <a:defRPr/>
            </a:pPr>
            <a:r>
              <a:rPr lang="en-GB" altLang="en-US" dirty="0"/>
              <a:t>The Reminder Notice</a:t>
            </a:r>
          </a:p>
        </p:txBody>
      </p:sp>
      <p:sp>
        <p:nvSpPr>
          <p:cNvPr id="239619" name="Rectangle 3">
            <a:extLst>
              <a:ext uri="{FF2B5EF4-FFF2-40B4-BE49-F238E27FC236}">
                <a16:creationId xmlns:a16="http://schemas.microsoft.com/office/drawing/2014/main" id="{F61CC7C8-E0C8-42AD-9C05-A0770F31B113}"/>
              </a:ext>
            </a:extLst>
          </p:cNvPr>
          <p:cNvSpPr>
            <a:spLocks noGrp="1" noChangeArrowheads="1"/>
          </p:cNvSpPr>
          <p:nvPr>
            <p:ph type="body" idx="4294967295"/>
          </p:nvPr>
        </p:nvSpPr>
        <p:spPr>
          <a:xfrm>
            <a:off x="2870200" y="981076"/>
            <a:ext cx="7797800" cy="4824413"/>
          </a:xfrm>
          <a:prstGeom prst="rect">
            <a:avLst/>
          </a:prstGeom>
        </p:spPr>
        <p:txBody>
          <a:bodyPr/>
          <a:lstStyle/>
          <a:p>
            <a:pPr marL="0" indent="0">
              <a:lnSpc>
                <a:spcPct val="80000"/>
              </a:lnSpc>
              <a:buNone/>
              <a:defRPr/>
            </a:pPr>
            <a:r>
              <a:rPr lang="en-GB" altLang="en-US" sz="2200" dirty="0"/>
              <a:t>Before applying for a Liability Order the BA must have issued a REMINDER NOTICE (final notice) stating the amount due.</a:t>
            </a:r>
          </a:p>
          <a:p>
            <a:pPr>
              <a:lnSpc>
                <a:spcPct val="80000"/>
              </a:lnSpc>
              <a:defRPr/>
            </a:pPr>
            <a:r>
              <a:rPr lang="en-GB" altLang="en-US" sz="2200" dirty="0"/>
              <a:t>No such notice is required if a FURTHER NOTICE has been issued in respect of the amount, which remains unpaid</a:t>
            </a:r>
          </a:p>
          <a:p>
            <a:pPr marL="0" indent="0">
              <a:lnSpc>
                <a:spcPct val="80000"/>
              </a:lnSpc>
              <a:buNone/>
              <a:defRPr/>
            </a:pPr>
            <a:endParaRPr lang="en-GB" altLang="en-US" sz="1000" dirty="0"/>
          </a:p>
          <a:p>
            <a:pPr marL="0" indent="0">
              <a:lnSpc>
                <a:spcPct val="80000"/>
              </a:lnSpc>
              <a:buNone/>
              <a:defRPr/>
            </a:pPr>
            <a:r>
              <a:rPr lang="en-GB" altLang="en-US" sz="2200" dirty="0"/>
              <a:t>So a reminder notice need only be served when:</a:t>
            </a:r>
          </a:p>
          <a:p>
            <a:pPr>
              <a:lnSpc>
                <a:spcPct val="80000"/>
              </a:lnSpc>
              <a:defRPr/>
            </a:pPr>
            <a:r>
              <a:rPr lang="en-GB" altLang="en-US" sz="2200" dirty="0"/>
              <a:t>There is no right to instalments; or</a:t>
            </a:r>
          </a:p>
          <a:p>
            <a:pPr>
              <a:lnSpc>
                <a:spcPct val="80000"/>
              </a:lnSpc>
              <a:defRPr/>
            </a:pPr>
            <a:r>
              <a:rPr lang="en-GB" altLang="en-US" sz="2200" dirty="0"/>
              <a:t>A further notice has been issued and this is the second occasion an instalment has not been paid; or</a:t>
            </a:r>
          </a:p>
          <a:p>
            <a:pPr>
              <a:lnSpc>
                <a:spcPct val="80000"/>
              </a:lnSpc>
              <a:defRPr/>
            </a:pPr>
            <a:r>
              <a:rPr lang="en-GB" altLang="en-US" sz="2200" dirty="0"/>
              <a:t>All instalments have fallen due</a:t>
            </a:r>
            <a:endParaRPr lang="en-US" altLang="en-US" sz="2200" dirty="0"/>
          </a:p>
          <a:p>
            <a:pPr marL="0" indent="0">
              <a:lnSpc>
                <a:spcPct val="90000"/>
              </a:lnSpc>
              <a:buNone/>
              <a:defRPr/>
            </a:pPr>
            <a:endParaRPr lang="en-GB" altLang="en-US" sz="1000" b="1" dirty="0"/>
          </a:p>
        </p:txBody>
      </p:sp>
      <p:sp>
        <p:nvSpPr>
          <p:cNvPr id="34820" name="Slide Number Placeholder 3">
            <a:extLst>
              <a:ext uri="{FF2B5EF4-FFF2-40B4-BE49-F238E27FC236}">
                <a16:creationId xmlns:a16="http://schemas.microsoft.com/office/drawing/2014/main" id="{17E0EC0E-0B0C-4FAA-84B5-1080037A168F}"/>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6F0F478A-4B23-4030-8EAE-EA8FFCFF6200}" type="slidenum">
              <a:rPr lang="en-US" altLang="en-US" sz="2600" b="1">
                <a:solidFill>
                  <a:prstClr val="white"/>
                </a:solidFill>
                <a:cs typeface="Times New Roman" panose="02020603050405020304" pitchFamily="18" charset="0"/>
              </a:rPr>
              <a:pPr defTabSz="457200" fontAlgn="base">
                <a:spcBef>
                  <a:spcPct val="0"/>
                </a:spcBef>
                <a:spcAft>
                  <a:spcPct val="0"/>
                </a:spcAft>
              </a:pPr>
              <a:t>110</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6DF24FDD-FB45-486E-A474-E5FBB4D69696}"/>
              </a:ext>
            </a:extLst>
          </p:cNvPr>
          <p:cNvSpPr>
            <a:spLocks noGrp="1" noChangeArrowheads="1"/>
          </p:cNvSpPr>
          <p:nvPr>
            <p:ph type="title" idx="4294967295"/>
          </p:nvPr>
        </p:nvSpPr>
        <p:spPr>
          <a:xfrm>
            <a:off x="1524000" y="441326"/>
            <a:ext cx="8229600" cy="684213"/>
          </a:xfrm>
          <a:prstGeom prst="rect">
            <a:avLst/>
          </a:prstGeom>
        </p:spPr>
        <p:txBody>
          <a:bodyPr anchor="b">
            <a:normAutofit fontScale="90000"/>
          </a:bodyPr>
          <a:lstStyle/>
          <a:p>
            <a:pPr>
              <a:defRPr/>
            </a:pPr>
            <a:r>
              <a:rPr lang="en-GB" altLang="en-US" dirty="0"/>
              <a:t>The Liability Order Complaint</a:t>
            </a:r>
          </a:p>
        </p:txBody>
      </p:sp>
      <p:sp>
        <p:nvSpPr>
          <p:cNvPr id="266243" name="Rectangle 3">
            <a:extLst>
              <a:ext uri="{FF2B5EF4-FFF2-40B4-BE49-F238E27FC236}">
                <a16:creationId xmlns:a16="http://schemas.microsoft.com/office/drawing/2014/main" id="{578699A6-B371-4B01-A291-17FFBBD62C81}"/>
              </a:ext>
            </a:extLst>
          </p:cNvPr>
          <p:cNvSpPr>
            <a:spLocks noGrp="1" noChangeArrowheads="1"/>
          </p:cNvSpPr>
          <p:nvPr>
            <p:ph type="body" idx="4294967295"/>
          </p:nvPr>
        </p:nvSpPr>
        <p:spPr>
          <a:xfrm>
            <a:off x="2438400" y="1196976"/>
            <a:ext cx="8229600" cy="5000625"/>
          </a:xfrm>
          <a:prstGeom prst="rect">
            <a:avLst/>
          </a:prstGeom>
        </p:spPr>
        <p:txBody>
          <a:bodyPr>
            <a:normAutofit/>
          </a:bodyPr>
          <a:lstStyle/>
          <a:p>
            <a:pPr marL="0" indent="0">
              <a:lnSpc>
                <a:spcPct val="80000"/>
              </a:lnSpc>
              <a:buNone/>
              <a:defRPr/>
            </a:pPr>
            <a:r>
              <a:rPr lang="en-GB" altLang="en-US" sz="2400" dirty="0"/>
              <a:t>Regulation 12</a:t>
            </a:r>
          </a:p>
          <a:p>
            <a:pPr>
              <a:lnSpc>
                <a:spcPct val="80000"/>
              </a:lnSpc>
              <a:defRPr/>
            </a:pPr>
            <a:r>
              <a:rPr lang="en-GB" altLang="en-US" sz="2400" dirty="0"/>
              <a:t>If further and/or reminder notice has been issued, and all or some of the account remains unpaid, a BA may apply to the magistrates court for a liability order.</a:t>
            </a:r>
          </a:p>
          <a:p>
            <a:pPr>
              <a:lnSpc>
                <a:spcPct val="80000"/>
              </a:lnSpc>
              <a:defRPr/>
            </a:pPr>
            <a:r>
              <a:rPr lang="en-GB" altLang="en-US" sz="2400" dirty="0"/>
              <a:t>Must be commenced within </a:t>
            </a:r>
            <a:r>
              <a:rPr lang="en-GB" altLang="en-US" sz="2400" b="1" u="sng" dirty="0"/>
              <a:t>6 YEARS</a:t>
            </a:r>
            <a:r>
              <a:rPr lang="en-GB" altLang="en-US" sz="2400" dirty="0"/>
              <a:t> of the date of the first instalment falling due.</a:t>
            </a:r>
          </a:p>
          <a:p>
            <a:pPr>
              <a:lnSpc>
                <a:spcPct val="80000"/>
              </a:lnSpc>
              <a:defRPr/>
            </a:pPr>
            <a:r>
              <a:rPr lang="en-GB" altLang="en-US" sz="2400" dirty="0"/>
              <a:t>Commenced by laying a complaint at the Magistrates Court identifying the debtor's name and address, the period of liability, and the estimated, or actual amount that is payable but which has not been paid.</a:t>
            </a:r>
          </a:p>
          <a:p>
            <a:pPr>
              <a:lnSpc>
                <a:spcPct val="80000"/>
              </a:lnSpc>
              <a:defRPr/>
            </a:pPr>
            <a:r>
              <a:rPr lang="en-GB" altLang="en-US" sz="2400" dirty="0"/>
              <a:t>Requests that a summons be issued requiring the debtors appearance at court to give good reason why a liability order should not be granted to the BA.</a:t>
            </a:r>
          </a:p>
          <a:p>
            <a:pPr>
              <a:lnSpc>
                <a:spcPct val="80000"/>
              </a:lnSpc>
              <a:defRPr/>
            </a:pPr>
            <a:r>
              <a:rPr lang="en-GB" altLang="en-US" sz="2400" dirty="0"/>
              <a:t>Summons must be served at least 14 days before the hearing</a:t>
            </a:r>
          </a:p>
        </p:txBody>
      </p:sp>
      <p:sp>
        <p:nvSpPr>
          <p:cNvPr id="36868" name="Slide Number Placeholder 3">
            <a:extLst>
              <a:ext uri="{FF2B5EF4-FFF2-40B4-BE49-F238E27FC236}">
                <a16:creationId xmlns:a16="http://schemas.microsoft.com/office/drawing/2014/main" id="{AC2E9775-4A8F-41DD-A1BC-248697443ED6}"/>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D1D742EB-74EF-4C35-BE2E-003127156165}" type="slidenum">
              <a:rPr lang="en-US" altLang="en-US" sz="2600" b="1">
                <a:solidFill>
                  <a:prstClr val="white"/>
                </a:solidFill>
                <a:cs typeface="Times New Roman" panose="02020603050405020304" pitchFamily="18" charset="0"/>
              </a:rPr>
              <a:pPr defTabSz="457200" fontAlgn="base">
                <a:spcBef>
                  <a:spcPct val="0"/>
                </a:spcBef>
                <a:spcAft>
                  <a:spcPct val="0"/>
                </a:spcAft>
              </a:pPr>
              <a:t>111</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CFC9BA7-5D65-4A35-B0AD-B39FAFF04D90}"/>
              </a:ext>
            </a:extLst>
          </p:cNvPr>
          <p:cNvSpPr>
            <a:spLocks noGrp="1" noChangeArrowheads="1"/>
          </p:cNvSpPr>
          <p:nvPr>
            <p:ph type="title" idx="4294967295"/>
          </p:nvPr>
        </p:nvSpPr>
        <p:spPr bwMode="auto">
          <a:xfrm>
            <a:off x="1524000" y="441325"/>
            <a:ext cx="82296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GB" altLang="en-US">
                <a:ea typeface="ＭＳ Ｐゴシック" panose="020B0600070205080204" pitchFamily="34" charset="-128"/>
              </a:rPr>
              <a:t>The Liability Order Complaint</a:t>
            </a:r>
          </a:p>
        </p:txBody>
      </p:sp>
      <p:sp>
        <p:nvSpPr>
          <p:cNvPr id="31747" name="Rectangle 3">
            <a:extLst>
              <a:ext uri="{FF2B5EF4-FFF2-40B4-BE49-F238E27FC236}">
                <a16:creationId xmlns:a16="http://schemas.microsoft.com/office/drawing/2014/main" id="{A05B43DA-2A45-41CF-BE4A-95CB0C06FE60}"/>
              </a:ext>
            </a:extLst>
          </p:cNvPr>
          <p:cNvSpPr>
            <a:spLocks noGrp="1" noChangeArrowheads="1"/>
          </p:cNvSpPr>
          <p:nvPr>
            <p:ph type="body" idx="4294967295"/>
          </p:nvPr>
        </p:nvSpPr>
        <p:spPr>
          <a:xfrm>
            <a:off x="1524000" y="1268414"/>
            <a:ext cx="8229600" cy="4784725"/>
          </a:xfrm>
          <a:prstGeom prst="rect">
            <a:avLst/>
          </a:prstGeom>
        </p:spPr>
        <p:txBody>
          <a:bodyPr/>
          <a:lstStyle/>
          <a:p>
            <a:pPr>
              <a:lnSpc>
                <a:spcPct val="80000"/>
              </a:lnSpc>
              <a:defRPr/>
            </a:pPr>
            <a:r>
              <a:rPr lang="en-GB" sz="2400" b="1" dirty="0"/>
              <a:t>The Court of Protection, Civil Proceedings and Magistrates’ Courts Fees (Amendment) Order 2018 </a:t>
            </a:r>
          </a:p>
          <a:p>
            <a:pPr>
              <a:lnSpc>
                <a:spcPct val="80000"/>
              </a:lnSpc>
              <a:defRPr/>
            </a:pPr>
            <a:r>
              <a:rPr lang="en-GB" altLang="en-US" sz="2400" dirty="0"/>
              <a:t>Came into effect from July 2018 and provided that the Magistrates Court can charge the B.A </a:t>
            </a:r>
            <a:r>
              <a:rPr lang="en-GB" altLang="en-US" sz="2400" b="1" u="sng" dirty="0"/>
              <a:t>a fee of </a:t>
            </a:r>
            <a:r>
              <a:rPr lang="en-GB" altLang="en-US" sz="2400" b="1" u="sng" dirty="0">
                <a:latin typeface="Times New Roman" panose="02020603050405020304" pitchFamily="18" charset="0"/>
              </a:rPr>
              <a:t>£0.50</a:t>
            </a:r>
            <a:r>
              <a:rPr lang="en-GB" altLang="en-US" sz="2400" dirty="0"/>
              <a:t> for each application placed before them requesting a  summons be issued.   </a:t>
            </a:r>
          </a:p>
          <a:p>
            <a:pPr>
              <a:lnSpc>
                <a:spcPct val="80000"/>
              </a:lnSpc>
              <a:defRPr/>
            </a:pPr>
            <a:r>
              <a:rPr lang="en-GB" altLang="en-US" sz="2400" dirty="0"/>
              <a:t>Once satisfied that a summons can be issued, it should be properly signed by a Justice of the Peace,  although </a:t>
            </a:r>
            <a:r>
              <a:rPr lang="en-GB" altLang="en-US" sz="2400" b="1" dirty="0"/>
              <a:t>Rule 3(3) of the Justices Clerks Rules 1970 S.I 231</a:t>
            </a:r>
            <a:r>
              <a:rPr lang="en-GB" altLang="en-US" sz="2400" dirty="0"/>
              <a:t> provides that any summons may also be signed by a magistrates clerk.   </a:t>
            </a:r>
          </a:p>
          <a:p>
            <a:pPr>
              <a:lnSpc>
                <a:spcPct val="80000"/>
              </a:lnSpc>
              <a:defRPr/>
            </a:pPr>
            <a:r>
              <a:rPr lang="en-GB" altLang="en-US" sz="2400" dirty="0"/>
              <a:t>The use of facsimile rubber stamps and digitised signatures is commonplace in most B.A's today and the validity of using them has been well tested in the higher courts, and has been deemed to be valid </a:t>
            </a:r>
            <a:r>
              <a:rPr lang="en-GB" altLang="en-US" sz="2400" b="1" dirty="0"/>
              <a:t>(R v Brentford Justices ex </a:t>
            </a:r>
            <a:r>
              <a:rPr lang="en-GB" altLang="en-US" sz="2400" b="1" dirty="0" err="1"/>
              <a:t>parte</a:t>
            </a:r>
            <a:r>
              <a:rPr lang="en-GB" altLang="en-US" sz="2400" b="1" dirty="0"/>
              <a:t> Catlin (1975)</a:t>
            </a:r>
          </a:p>
        </p:txBody>
      </p:sp>
      <p:sp>
        <p:nvSpPr>
          <p:cNvPr id="38916" name="Slide Number Placeholder 3">
            <a:extLst>
              <a:ext uri="{FF2B5EF4-FFF2-40B4-BE49-F238E27FC236}">
                <a16:creationId xmlns:a16="http://schemas.microsoft.com/office/drawing/2014/main" id="{4CDE8647-54D9-4ABA-85E9-77D31E5295B4}"/>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B9F4CF30-9701-4FC4-908C-D4D55FB83554}" type="slidenum">
              <a:rPr lang="en-US" altLang="en-US" sz="2600" b="1">
                <a:solidFill>
                  <a:prstClr val="white"/>
                </a:solidFill>
                <a:cs typeface="Times New Roman" panose="02020603050405020304" pitchFamily="18" charset="0"/>
              </a:rPr>
              <a:pPr defTabSz="457200" fontAlgn="base">
                <a:spcBef>
                  <a:spcPct val="0"/>
                </a:spcBef>
                <a:spcAft>
                  <a:spcPct val="0"/>
                </a:spcAft>
              </a:pPr>
              <a:t>112</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2F6A1310-17E5-4B61-85ED-B957411E49EA}"/>
              </a:ext>
            </a:extLst>
          </p:cNvPr>
          <p:cNvSpPr>
            <a:spLocks noGrp="1" noChangeArrowheads="1"/>
          </p:cNvSpPr>
          <p:nvPr>
            <p:ph type="title" idx="4294967295"/>
          </p:nvPr>
        </p:nvSpPr>
        <p:spPr>
          <a:xfrm>
            <a:off x="1524000" y="274639"/>
            <a:ext cx="8229600" cy="706437"/>
          </a:xfrm>
          <a:prstGeom prst="rect">
            <a:avLst/>
          </a:prstGeom>
        </p:spPr>
        <p:txBody>
          <a:bodyPr anchor="b">
            <a:normAutofit fontScale="90000"/>
          </a:bodyPr>
          <a:lstStyle/>
          <a:p>
            <a:pPr>
              <a:defRPr/>
            </a:pPr>
            <a:r>
              <a:rPr lang="en-GB" altLang="en-US" dirty="0"/>
              <a:t>The Summons</a:t>
            </a:r>
          </a:p>
        </p:txBody>
      </p:sp>
      <p:sp>
        <p:nvSpPr>
          <p:cNvPr id="268291" name="Rectangle 3">
            <a:extLst>
              <a:ext uri="{FF2B5EF4-FFF2-40B4-BE49-F238E27FC236}">
                <a16:creationId xmlns:a16="http://schemas.microsoft.com/office/drawing/2014/main" id="{4393A481-C839-4BB7-AD90-11AFBA975880}"/>
              </a:ext>
            </a:extLst>
          </p:cNvPr>
          <p:cNvSpPr>
            <a:spLocks noGrp="1" noChangeArrowheads="1"/>
          </p:cNvSpPr>
          <p:nvPr>
            <p:ph type="body" idx="4294967295"/>
          </p:nvPr>
        </p:nvSpPr>
        <p:spPr>
          <a:xfrm>
            <a:off x="1524000" y="1125539"/>
            <a:ext cx="8229600" cy="5000625"/>
          </a:xfrm>
          <a:prstGeom prst="rect">
            <a:avLst/>
          </a:prstGeom>
        </p:spPr>
        <p:txBody>
          <a:bodyPr>
            <a:normAutofit/>
          </a:bodyPr>
          <a:lstStyle/>
          <a:p>
            <a:pPr marL="0" indent="0">
              <a:lnSpc>
                <a:spcPct val="80000"/>
              </a:lnSpc>
              <a:buNone/>
              <a:defRPr/>
            </a:pPr>
            <a:r>
              <a:rPr lang="en-GB" altLang="en-US" sz="2200" dirty="0"/>
              <a:t>The form and content of the summons is not prescribed regulations, but its layout should be agreed with the Magistrates' court clerk.</a:t>
            </a:r>
          </a:p>
          <a:p>
            <a:pPr>
              <a:lnSpc>
                <a:spcPct val="80000"/>
              </a:lnSpc>
              <a:buFontTx/>
              <a:buNone/>
              <a:defRPr/>
            </a:pPr>
            <a:endParaRPr lang="en-GB" altLang="en-US" sz="2200" b="1" u="sng" dirty="0"/>
          </a:p>
          <a:p>
            <a:pPr>
              <a:lnSpc>
                <a:spcPct val="80000"/>
              </a:lnSpc>
              <a:buFontTx/>
              <a:buNone/>
              <a:defRPr/>
            </a:pPr>
            <a:r>
              <a:rPr lang="en-GB" altLang="en-US" sz="2200" b="1" u="sng" dirty="0"/>
              <a:t>Any summons should state:</a:t>
            </a:r>
            <a:r>
              <a:rPr lang="en-GB" altLang="en-US" sz="2200" b="1" dirty="0"/>
              <a:t>   </a:t>
            </a:r>
          </a:p>
          <a:p>
            <a:pPr>
              <a:lnSpc>
                <a:spcPct val="80000"/>
              </a:lnSpc>
              <a:defRPr/>
            </a:pPr>
            <a:r>
              <a:rPr lang="en-GB" altLang="en-US" sz="2200" dirty="0"/>
              <a:t>Ratepayer’s name (or all names for J &amp; S liability).</a:t>
            </a:r>
          </a:p>
          <a:p>
            <a:pPr>
              <a:lnSpc>
                <a:spcPct val="80000"/>
              </a:lnSpc>
              <a:defRPr/>
            </a:pPr>
            <a:r>
              <a:rPr lang="en-GB" altLang="en-US" sz="2200" dirty="0"/>
              <a:t>Address at which summons served.</a:t>
            </a:r>
          </a:p>
          <a:p>
            <a:pPr>
              <a:lnSpc>
                <a:spcPct val="80000"/>
              </a:lnSpc>
              <a:defRPr/>
            </a:pPr>
            <a:r>
              <a:rPr lang="en-GB" altLang="en-US" sz="2200" dirty="0"/>
              <a:t>Period of liability.</a:t>
            </a:r>
          </a:p>
          <a:p>
            <a:pPr>
              <a:lnSpc>
                <a:spcPct val="80000"/>
              </a:lnSpc>
              <a:defRPr/>
            </a:pPr>
            <a:r>
              <a:rPr lang="en-GB" altLang="en-US" sz="2200" dirty="0"/>
              <a:t>The address at which the liability has arisen if different from the one at which the summons served.</a:t>
            </a:r>
          </a:p>
          <a:p>
            <a:pPr>
              <a:lnSpc>
                <a:spcPct val="80000"/>
              </a:lnSpc>
              <a:defRPr/>
            </a:pPr>
            <a:r>
              <a:rPr lang="en-GB" altLang="en-US" sz="2200" dirty="0"/>
              <a:t>The address of the court.</a:t>
            </a:r>
          </a:p>
          <a:p>
            <a:pPr>
              <a:lnSpc>
                <a:spcPct val="80000"/>
              </a:lnSpc>
              <a:defRPr/>
            </a:pPr>
            <a:r>
              <a:rPr lang="en-GB" altLang="en-US" sz="2200" dirty="0"/>
              <a:t>Time and date of hearing.</a:t>
            </a:r>
          </a:p>
          <a:p>
            <a:pPr>
              <a:lnSpc>
                <a:spcPct val="80000"/>
              </a:lnSpc>
              <a:defRPr/>
            </a:pPr>
            <a:r>
              <a:rPr lang="en-GB" altLang="en-US" sz="2200" dirty="0"/>
              <a:t>Rate outstanding.</a:t>
            </a:r>
          </a:p>
          <a:p>
            <a:pPr>
              <a:lnSpc>
                <a:spcPct val="80000"/>
              </a:lnSpc>
              <a:defRPr/>
            </a:pPr>
            <a:r>
              <a:rPr lang="en-GB" altLang="en-US" sz="2200" dirty="0"/>
              <a:t>Costs.</a:t>
            </a:r>
          </a:p>
          <a:p>
            <a:pPr>
              <a:lnSpc>
                <a:spcPct val="80000"/>
              </a:lnSpc>
              <a:defRPr/>
            </a:pPr>
            <a:r>
              <a:rPr lang="en-GB" altLang="en-US" sz="2200" dirty="0"/>
              <a:t>Signature of the person receiving the complaint</a:t>
            </a:r>
          </a:p>
        </p:txBody>
      </p:sp>
      <p:sp>
        <p:nvSpPr>
          <p:cNvPr id="40964" name="Slide Number Placeholder 3">
            <a:extLst>
              <a:ext uri="{FF2B5EF4-FFF2-40B4-BE49-F238E27FC236}">
                <a16:creationId xmlns:a16="http://schemas.microsoft.com/office/drawing/2014/main" id="{FE2CCDC4-5223-45D5-8180-DB89B8144666}"/>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B2DD8EBC-66F6-4E00-A958-00CFFD82579C}" type="slidenum">
              <a:rPr lang="en-US" altLang="en-US" sz="2600" b="1">
                <a:solidFill>
                  <a:prstClr val="white"/>
                </a:solidFill>
                <a:cs typeface="Times New Roman" panose="02020603050405020304" pitchFamily="18" charset="0"/>
              </a:rPr>
              <a:pPr defTabSz="457200" fontAlgn="base">
                <a:spcBef>
                  <a:spcPct val="0"/>
                </a:spcBef>
                <a:spcAft>
                  <a:spcPct val="0"/>
                </a:spcAft>
              </a:pPr>
              <a:t>113</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3D75DC61-D15D-4A9E-BBAA-AF131F927961}"/>
              </a:ext>
            </a:extLst>
          </p:cNvPr>
          <p:cNvSpPr>
            <a:spLocks noGrp="1" noChangeArrowheads="1"/>
          </p:cNvSpPr>
          <p:nvPr>
            <p:ph type="title" idx="4294967295"/>
          </p:nvPr>
        </p:nvSpPr>
        <p:spPr bwMode="auto">
          <a:xfrm>
            <a:off x="2438400" y="0"/>
            <a:ext cx="8229600" cy="922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GB" altLang="en-US">
                <a:ea typeface="ＭＳ Ｐゴシック" panose="020B0600070205080204" pitchFamily="34" charset="-128"/>
              </a:rPr>
              <a:t>Service of the Summons</a:t>
            </a:r>
            <a:endParaRPr lang="en-US" altLang="en-US">
              <a:ea typeface="ＭＳ Ｐゴシック" panose="020B0600070205080204" pitchFamily="34" charset="-128"/>
            </a:endParaRPr>
          </a:p>
        </p:txBody>
      </p:sp>
      <p:sp>
        <p:nvSpPr>
          <p:cNvPr id="269315" name="Content Placeholder 2">
            <a:extLst>
              <a:ext uri="{FF2B5EF4-FFF2-40B4-BE49-F238E27FC236}">
                <a16:creationId xmlns:a16="http://schemas.microsoft.com/office/drawing/2014/main" id="{30E2C58F-D8F7-4499-A3EE-686D5229AB64}"/>
              </a:ext>
            </a:extLst>
          </p:cNvPr>
          <p:cNvSpPr>
            <a:spLocks noGrp="1"/>
          </p:cNvSpPr>
          <p:nvPr>
            <p:ph idx="4294967295"/>
          </p:nvPr>
        </p:nvSpPr>
        <p:spPr>
          <a:xfrm>
            <a:off x="1524000" y="836614"/>
            <a:ext cx="8001000" cy="5553075"/>
          </a:xfrm>
          <a:prstGeom prst="rect">
            <a:avLst/>
          </a:prstGeom>
        </p:spPr>
        <p:txBody>
          <a:bodyPr>
            <a:normAutofit fontScale="85000" lnSpcReduction="10000"/>
          </a:bodyPr>
          <a:lstStyle/>
          <a:p>
            <a:pPr marL="0" indent="0">
              <a:buNone/>
              <a:defRPr/>
            </a:pPr>
            <a:r>
              <a:rPr lang="en-GB" altLang="en-US" sz="2400" dirty="0"/>
              <a:t>Under </a:t>
            </a:r>
            <a:r>
              <a:rPr lang="en-GB" altLang="en-US" sz="2400" b="1" dirty="0"/>
              <a:t>Regulation 13 </a:t>
            </a:r>
            <a:r>
              <a:rPr lang="en-GB" altLang="en-US" sz="2400" dirty="0"/>
              <a:t>a summons may be served on a person by: </a:t>
            </a:r>
            <a:endParaRPr lang="en-US" altLang="en-US" sz="2400" dirty="0"/>
          </a:p>
          <a:p>
            <a:pPr>
              <a:defRPr/>
            </a:pPr>
            <a:r>
              <a:rPr lang="en-GB" altLang="en-US" sz="2400" dirty="0"/>
              <a:t>Delivering it in person. </a:t>
            </a:r>
            <a:endParaRPr lang="en-US" altLang="en-US" sz="2400" dirty="0"/>
          </a:p>
          <a:p>
            <a:pPr>
              <a:defRPr/>
            </a:pPr>
            <a:r>
              <a:rPr lang="en-GB" altLang="en-US" sz="2400" dirty="0"/>
              <a:t>Leaving it at his usual or last known place of abode, or if a company, at its registered office. </a:t>
            </a:r>
            <a:endParaRPr lang="en-US" altLang="en-US" sz="2400" dirty="0"/>
          </a:p>
          <a:p>
            <a:pPr>
              <a:defRPr/>
            </a:pPr>
            <a:r>
              <a:rPr lang="en-GB" altLang="en-US" sz="2400" dirty="0"/>
              <a:t>Sending it by post to his usual or last known place of abode, or if a company, at its registered office. </a:t>
            </a:r>
            <a:endParaRPr lang="en-US" altLang="en-US" sz="2400" dirty="0"/>
          </a:p>
          <a:p>
            <a:pPr>
              <a:defRPr/>
            </a:pPr>
            <a:r>
              <a:rPr lang="en-GB" altLang="en-US" sz="2400" dirty="0"/>
              <a:t>Leaving at or sending by post to an address given by the person at which service will be accepted.</a:t>
            </a:r>
            <a:r>
              <a:rPr lang="en-GB" altLang="en-US" sz="2400" b="1" dirty="0"/>
              <a:t> </a:t>
            </a:r>
            <a:endParaRPr lang="en-US" altLang="en-US" sz="2400" dirty="0"/>
          </a:p>
          <a:p>
            <a:pPr>
              <a:defRPr/>
            </a:pPr>
            <a:r>
              <a:rPr lang="en-GB" altLang="en-US" sz="2400" b="1" u="sng" dirty="0"/>
              <a:t>S7 Interpretation Act 1978 </a:t>
            </a:r>
            <a:r>
              <a:rPr lang="en-GB" altLang="en-US" sz="2400" b="1" dirty="0"/>
              <a:t>- </a:t>
            </a:r>
            <a:r>
              <a:rPr lang="en-GB" altLang="en-US" sz="2400" dirty="0"/>
              <a:t>Proof of posting is proof of delivery</a:t>
            </a:r>
          </a:p>
          <a:p>
            <a:pPr>
              <a:defRPr/>
            </a:pPr>
            <a:r>
              <a:rPr lang="en-GB" altLang="en-US" sz="2400" b="1" dirty="0"/>
              <a:t>R v Liverpool CC ex parte Greaves (1979) - </a:t>
            </a:r>
            <a:r>
              <a:rPr lang="en-GB" altLang="en-US" sz="2400" dirty="0"/>
              <a:t>Summons not received is not a defence.</a:t>
            </a:r>
          </a:p>
          <a:p>
            <a:pPr marL="0" indent="0">
              <a:buNone/>
              <a:defRPr/>
            </a:pPr>
            <a:endParaRPr lang="en-GB" altLang="en-US" sz="1300" dirty="0"/>
          </a:p>
          <a:p>
            <a:pPr marL="0" indent="0">
              <a:buNone/>
              <a:defRPr/>
            </a:pPr>
            <a:r>
              <a:rPr lang="en-GB" altLang="en-US" sz="2400" dirty="0"/>
              <a:t>General</a:t>
            </a:r>
            <a:endParaRPr lang="en-US" altLang="en-US" sz="2400" dirty="0"/>
          </a:p>
          <a:p>
            <a:pPr>
              <a:defRPr/>
            </a:pPr>
            <a:r>
              <a:rPr lang="en-GB" altLang="en-US" sz="2400" dirty="0"/>
              <a:t>If summons is returned to the BA the summons is deemed as </a:t>
            </a:r>
            <a:r>
              <a:rPr lang="en-GB" altLang="en-US" sz="2400" b="1" dirty="0"/>
              <a:t>NOT</a:t>
            </a:r>
            <a:r>
              <a:rPr lang="en-GB" altLang="en-US" sz="2400" dirty="0"/>
              <a:t> being served and the BA should not proceed with L/O application.</a:t>
            </a:r>
          </a:p>
          <a:p>
            <a:pPr>
              <a:lnSpc>
                <a:spcPct val="80000"/>
              </a:lnSpc>
              <a:defRPr/>
            </a:pPr>
            <a:r>
              <a:rPr lang="en-GB" altLang="en-US" sz="2400" dirty="0"/>
              <a:t>If an amount equal to the rate plus any costs is paid in full prior to the L/O hearing, the BA must accept payment and stop proceedings.   </a:t>
            </a:r>
          </a:p>
          <a:p>
            <a:pPr>
              <a:lnSpc>
                <a:spcPct val="80000"/>
              </a:lnSpc>
              <a:defRPr/>
            </a:pPr>
            <a:r>
              <a:rPr lang="en-GB" altLang="en-US" sz="2400" dirty="0"/>
              <a:t>If payment excludes costs a L/O can be requested for the costs only.</a:t>
            </a:r>
          </a:p>
          <a:p>
            <a:pPr>
              <a:defRPr/>
            </a:pPr>
            <a:endParaRPr lang="en-US" altLang="en-US" sz="2400" dirty="0"/>
          </a:p>
          <a:p>
            <a:pPr>
              <a:defRPr/>
            </a:pPr>
            <a:endParaRPr lang="en-US" altLang="en-US" sz="2000" dirty="0"/>
          </a:p>
        </p:txBody>
      </p:sp>
      <p:sp>
        <p:nvSpPr>
          <p:cNvPr id="43012" name="Slide Number Placeholder 3">
            <a:extLst>
              <a:ext uri="{FF2B5EF4-FFF2-40B4-BE49-F238E27FC236}">
                <a16:creationId xmlns:a16="http://schemas.microsoft.com/office/drawing/2014/main" id="{2F46E72E-3BB5-46F6-88F9-35CBB5FA0157}"/>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351081DC-6F50-4745-B4DB-E2AE33F45926}" type="slidenum">
              <a:rPr lang="en-US" altLang="en-US" sz="2600" b="1">
                <a:solidFill>
                  <a:prstClr val="white"/>
                </a:solidFill>
                <a:cs typeface="Times New Roman" panose="02020603050405020304" pitchFamily="18" charset="0"/>
              </a:rPr>
              <a:pPr defTabSz="457200" fontAlgn="base">
                <a:spcBef>
                  <a:spcPct val="0"/>
                </a:spcBef>
                <a:spcAft>
                  <a:spcPct val="0"/>
                </a:spcAft>
              </a:pPr>
              <a:t>114</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242EBA3B-106D-4FF6-A9A1-5E2A969F0FD8}"/>
              </a:ext>
            </a:extLst>
          </p:cNvPr>
          <p:cNvSpPr>
            <a:spLocks noGrp="1" noChangeArrowheads="1"/>
          </p:cNvSpPr>
          <p:nvPr>
            <p:ph type="title" idx="4294967295"/>
          </p:nvPr>
        </p:nvSpPr>
        <p:spPr>
          <a:xfrm>
            <a:off x="1524000" y="274638"/>
            <a:ext cx="8229600" cy="633412"/>
          </a:xfrm>
          <a:prstGeom prst="rect">
            <a:avLst/>
          </a:prstGeom>
        </p:spPr>
        <p:txBody>
          <a:bodyPr anchor="b">
            <a:normAutofit fontScale="90000"/>
          </a:bodyPr>
          <a:lstStyle/>
          <a:p>
            <a:pPr>
              <a:defRPr/>
            </a:pPr>
            <a:r>
              <a:rPr lang="en-GB" altLang="en-US" dirty="0"/>
              <a:t>The Hearing</a:t>
            </a:r>
          </a:p>
        </p:txBody>
      </p:sp>
      <p:sp>
        <p:nvSpPr>
          <p:cNvPr id="44035" name="Rectangle 3">
            <a:extLst>
              <a:ext uri="{FF2B5EF4-FFF2-40B4-BE49-F238E27FC236}">
                <a16:creationId xmlns:a16="http://schemas.microsoft.com/office/drawing/2014/main" id="{4A33CEC8-CA6D-448E-87C6-A93F217FA5F5}"/>
              </a:ext>
            </a:extLst>
          </p:cNvPr>
          <p:cNvSpPr>
            <a:spLocks noGrp="1" noChangeArrowheads="1"/>
          </p:cNvSpPr>
          <p:nvPr>
            <p:ph type="body" idx="4294967295"/>
          </p:nvPr>
        </p:nvSpPr>
        <p:spPr bwMode="auto">
          <a:xfrm>
            <a:off x="1524000" y="1268413"/>
            <a:ext cx="8229600" cy="485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GB" altLang="en-US" sz="2200">
                <a:ea typeface="ＭＳ Ｐゴシック" panose="020B0600070205080204" pitchFamily="34" charset="-128"/>
              </a:rPr>
              <a:t>PURPOSE – For the BA to satisfy the Justices that the amount is payable by the debtor and has not been paid.</a:t>
            </a:r>
          </a:p>
          <a:p>
            <a:pPr>
              <a:lnSpc>
                <a:spcPct val="80000"/>
              </a:lnSpc>
            </a:pPr>
            <a:r>
              <a:rPr lang="en-GB" altLang="en-US" sz="2200">
                <a:ea typeface="ＭＳ Ｐゴシック" panose="020B0600070205080204" pitchFamily="34" charset="-128"/>
              </a:rPr>
              <a:t>At least 2 Justices or a District Judge must be present to hear case.</a:t>
            </a:r>
          </a:p>
          <a:p>
            <a:pPr>
              <a:lnSpc>
                <a:spcPct val="80000"/>
              </a:lnSpc>
            </a:pPr>
            <a:r>
              <a:rPr lang="en-GB" altLang="en-US" sz="2200" b="1">
                <a:ea typeface="ＭＳ Ｐゴシック" panose="020B0600070205080204" pitchFamily="34" charset="-128"/>
              </a:rPr>
              <a:t>Section 223, LGA 1972</a:t>
            </a:r>
            <a:r>
              <a:rPr lang="en-GB" altLang="en-US" sz="2200">
                <a:ea typeface="ＭＳ Ｐゴシック" panose="020B0600070205080204" pitchFamily="34" charset="-128"/>
              </a:rPr>
              <a:t> enables a B.A to authorise any officer by resolution to prosecute, attend or appear on its behalf in proceedings before a Magistrates' court.</a:t>
            </a:r>
          </a:p>
          <a:p>
            <a:pPr>
              <a:lnSpc>
                <a:spcPct val="80000"/>
              </a:lnSpc>
            </a:pPr>
            <a:r>
              <a:rPr lang="en-GB" altLang="en-US" sz="2200">
                <a:ea typeface="ＭＳ Ｐゴシック" panose="020B0600070205080204" pitchFamily="34" charset="-128"/>
              </a:rPr>
              <a:t>A copy of this authorisation (relevant minute of the appropriate council meeting) should be available for inspection at all times.  If it is not the original minute, the copy should be certified either under </a:t>
            </a:r>
            <a:r>
              <a:rPr lang="en-GB" altLang="en-US" sz="2200" b="1">
                <a:ea typeface="ＭＳ Ｐゴシック" panose="020B0600070205080204" pitchFamily="34" charset="-128"/>
              </a:rPr>
              <a:t>Section 41 of the Local Government Act 1976</a:t>
            </a:r>
            <a:r>
              <a:rPr lang="en-GB" altLang="en-US" sz="2200">
                <a:ea typeface="ＭＳ Ｐゴシック" panose="020B0600070205080204" pitchFamily="34" charset="-128"/>
              </a:rPr>
              <a:t>, or by a proper officer of the B.A under </a:t>
            </a:r>
            <a:r>
              <a:rPr lang="en-GB" altLang="en-US" sz="2200" b="1">
                <a:ea typeface="ＭＳ Ｐゴシック" panose="020B0600070205080204" pitchFamily="34" charset="-128"/>
              </a:rPr>
              <a:t>Section 229 of the LGA 1972.</a:t>
            </a:r>
            <a:r>
              <a:rPr lang="en-GB" altLang="en-US" sz="2200">
                <a:ea typeface="ＭＳ Ｐゴシック" panose="020B0600070205080204" pitchFamily="34" charset="-128"/>
              </a:rPr>
              <a:t>   </a:t>
            </a:r>
          </a:p>
          <a:p>
            <a:pPr>
              <a:lnSpc>
                <a:spcPct val="80000"/>
              </a:lnSpc>
            </a:pPr>
            <a:r>
              <a:rPr lang="en-GB" altLang="en-US" sz="2200">
                <a:ea typeface="ＭＳ Ｐゴシック" panose="020B0600070205080204" pitchFamily="34" charset="-128"/>
              </a:rPr>
              <a:t>The BA will be required to give evidence under oath to satisfy the court that it has properly set the charge, followed correct procedure and to confirm that the debtor has not paid. </a:t>
            </a:r>
          </a:p>
          <a:p>
            <a:pPr>
              <a:lnSpc>
                <a:spcPct val="80000"/>
              </a:lnSpc>
            </a:pPr>
            <a:endParaRPr lang="en-GB" altLang="en-US" sz="2000">
              <a:ea typeface="ＭＳ Ｐゴシック" panose="020B0600070205080204" pitchFamily="34" charset="-128"/>
            </a:endParaRPr>
          </a:p>
        </p:txBody>
      </p:sp>
      <p:sp>
        <p:nvSpPr>
          <p:cNvPr id="44036" name="Slide Number Placeholder 3">
            <a:extLst>
              <a:ext uri="{FF2B5EF4-FFF2-40B4-BE49-F238E27FC236}">
                <a16:creationId xmlns:a16="http://schemas.microsoft.com/office/drawing/2014/main" id="{5121315E-07E5-4E17-A368-A2D0D7E441DB}"/>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64B0F523-A37C-43D2-AF28-D78FD2CB0985}" type="slidenum">
              <a:rPr lang="en-US" altLang="en-US" sz="2600" b="1">
                <a:solidFill>
                  <a:prstClr val="white"/>
                </a:solidFill>
                <a:cs typeface="Times New Roman" panose="02020603050405020304" pitchFamily="18" charset="0"/>
              </a:rPr>
              <a:pPr defTabSz="457200" fontAlgn="base">
                <a:spcBef>
                  <a:spcPct val="0"/>
                </a:spcBef>
                <a:spcAft>
                  <a:spcPct val="0"/>
                </a:spcAft>
              </a:pPr>
              <a:t>115</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a:extLst>
              <a:ext uri="{FF2B5EF4-FFF2-40B4-BE49-F238E27FC236}">
                <a16:creationId xmlns:a16="http://schemas.microsoft.com/office/drawing/2014/main" id="{B3124C36-7351-486B-A7A9-D4E86BE56707}"/>
              </a:ext>
            </a:extLst>
          </p:cNvPr>
          <p:cNvSpPr>
            <a:spLocks noGrp="1"/>
          </p:cNvSpPr>
          <p:nvPr>
            <p:ph type="title" idx="4294967295"/>
          </p:nvPr>
        </p:nvSpPr>
        <p:spPr>
          <a:xfrm>
            <a:off x="1524000" y="274639"/>
            <a:ext cx="8229600" cy="706437"/>
          </a:xfrm>
          <a:prstGeom prst="rect">
            <a:avLst/>
          </a:prstGeom>
        </p:spPr>
        <p:txBody>
          <a:bodyPr anchor="b">
            <a:normAutofit fontScale="90000"/>
          </a:bodyPr>
          <a:lstStyle/>
          <a:p>
            <a:pPr>
              <a:defRPr/>
            </a:pPr>
            <a:r>
              <a:rPr lang="en-GB" altLang="en-US" dirty="0"/>
              <a:t>Proof of Liability</a:t>
            </a:r>
            <a:endParaRPr lang="en-US" altLang="en-US" dirty="0"/>
          </a:p>
        </p:txBody>
      </p:sp>
      <p:sp>
        <p:nvSpPr>
          <p:cNvPr id="46083" name="Content Placeholder 2">
            <a:extLst>
              <a:ext uri="{FF2B5EF4-FFF2-40B4-BE49-F238E27FC236}">
                <a16:creationId xmlns:a16="http://schemas.microsoft.com/office/drawing/2014/main" id="{10A441C1-2C0A-4403-A0A9-93C460EFF475}"/>
              </a:ext>
            </a:extLst>
          </p:cNvPr>
          <p:cNvSpPr>
            <a:spLocks noGrp="1" noChangeArrowheads="1"/>
          </p:cNvSpPr>
          <p:nvPr>
            <p:ph idx="4294967295"/>
          </p:nvPr>
        </p:nvSpPr>
        <p:spPr bwMode="auto">
          <a:xfrm>
            <a:off x="1524000" y="1268413"/>
            <a:ext cx="8229600" cy="485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2200">
                <a:ea typeface="ＭＳ Ｐゴシック" panose="020B0600070205080204" pitchFamily="34" charset="-128"/>
              </a:rPr>
              <a:t>An entry appears in the local rating list </a:t>
            </a:r>
            <a:endParaRPr lang="en-US" altLang="en-US" sz="2200">
              <a:ea typeface="ＭＳ Ｐゴシック" panose="020B0600070205080204" pitchFamily="34" charset="-128"/>
            </a:endParaRPr>
          </a:p>
          <a:p>
            <a:r>
              <a:rPr lang="en-GB" altLang="en-US" sz="2200">
                <a:ea typeface="ＭＳ Ｐゴシック" panose="020B0600070205080204" pitchFamily="34" charset="-128"/>
              </a:rPr>
              <a:t>Sum has been duly demanded i.e. demand notices have been issued in accordance with regulations</a:t>
            </a:r>
            <a:endParaRPr lang="en-US" altLang="en-US" sz="2200">
              <a:ea typeface="ＭＳ Ｐゴシック" panose="020B0600070205080204" pitchFamily="34" charset="-128"/>
            </a:endParaRPr>
          </a:p>
          <a:p>
            <a:r>
              <a:rPr lang="en-GB" altLang="en-US" sz="2200">
                <a:ea typeface="ＭＳ Ｐゴシック" panose="020B0600070205080204" pitchFamily="34" charset="-128"/>
              </a:rPr>
              <a:t>There has been a Failure To Pay</a:t>
            </a:r>
            <a:endParaRPr lang="en-US" altLang="en-US" sz="2200">
              <a:ea typeface="ＭＳ Ｐゴシック" panose="020B0600070205080204" pitchFamily="34" charset="-128"/>
            </a:endParaRPr>
          </a:p>
          <a:p>
            <a:r>
              <a:rPr lang="en-GB" altLang="en-US" sz="2200">
                <a:ea typeface="ＭＳ Ｐゴシック" panose="020B0600070205080204" pitchFamily="34" charset="-128"/>
              </a:rPr>
              <a:t>Further/Reminder Notices</a:t>
            </a:r>
            <a:endParaRPr lang="en-US" altLang="en-US" sz="2200">
              <a:ea typeface="ＭＳ Ｐゴシック" panose="020B0600070205080204" pitchFamily="34" charset="-128"/>
            </a:endParaRPr>
          </a:p>
          <a:p>
            <a:r>
              <a:rPr lang="en-GB" altLang="en-US" sz="2200">
                <a:ea typeface="ＭＳ Ｐゴシック" panose="020B0600070205080204" pitchFamily="34" charset="-128"/>
              </a:rPr>
              <a:t>The statutory time limits have elapsed </a:t>
            </a:r>
            <a:endParaRPr lang="en-US" altLang="en-US" sz="2200">
              <a:ea typeface="ＭＳ Ｐゴシック" panose="020B0600070205080204" pitchFamily="34" charset="-128"/>
            </a:endParaRPr>
          </a:p>
          <a:p>
            <a:r>
              <a:rPr lang="en-GB" altLang="en-US" sz="2200">
                <a:ea typeface="ＭＳ Ｐゴシック" panose="020B0600070205080204" pitchFamily="34" charset="-128"/>
              </a:rPr>
              <a:t>Balance including costs not paid or that the outstanding balance has been paid but not the costs</a:t>
            </a:r>
            <a:endParaRPr lang="en-US" altLang="en-US" sz="2200">
              <a:ea typeface="ＭＳ Ｐゴシック" panose="020B0600070205080204" pitchFamily="34" charset="-128"/>
            </a:endParaRPr>
          </a:p>
          <a:p>
            <a:r>
              <a:rPr lang="en-GB" altLang="en-US" sz="2200">
                <a:ea typeface="ＭＳ Ｐゴシック" panose="020B0600070205080204" pitchFamily="34" charset="-128"/>
              </a:rPr>
              <a:t>Complaint correctly made</a:t>
            </a:r>
            <a:endParaRPr lang="en-US" altLang="en-US" sz="2200">
              <a:ea typeface="ＭＳ Ｐゴシック" panose="020B0600070205080204" pitchFamily="34" charset="-128"/>
            </a:endParaRPr>
          </a:p>
          <a:p>
            <a:r>
              <a:rPr lang="en-GB" altLang="en-US" sz="2200">
                <a:ea typeface="ＭＳ Ｐゴシック" panose="020B0600070205080204" pitchFamily="34" charset="-128"/>
              </a:rPr>
              <a:t>Summons Issued</a:t>
            </a:r>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p:txBody>
      </p:sp>
      <p:sp>
        <p:nvSpPr>
          <p:cNvPr id="46084" name="Slide Number Placeholder 3">
            <a:extLst>
              <a:ext uri="{FF2B5EF4-FFF2-40B4-BE49-F238E27FC236}">
                <a16:creationId xmlns:a16="http://schemas.microsoft.com/office/drawing/2014/main" id="{24656E02-EE59-41C6-90D5-7F7B0BD1A85B}"/>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300BAA77-D2BE-42F0-BB0A-DA634A34575B}" type="slidenum">
              <a:rPr lang="en-US" altLang="en-US" sz="2600" b="1">
                <a:solidFill>
                  <a:prstClr val="white"/>
                </a:solidFill>
                <a:cs typeface="Times New Roman" panose="02020603050405020304" pitchFamily="18" charset="0"/>
              </a:rPr>
              <a:pPr defTabSz="457200" fontAlgn="base">
                <a:spcBef>
                  <a:spcPct val="0"/>
                </a:spcBef>
                <a:spcAft>
                  <a:spcPct val="0"/>
                </a:spcAft>
              </a:pPr>
              <a:t>116</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A01C5D72-5659-45C8-BCB6-88C573BB063F}"/>
              </a:ext>
            </a:extLst>
          </p:cNvPr>
          <p:cNvSpPr>
            <a:spLocks noGrp="1" noChangeArrowheads="1"/>
          </p:cNvSpPr>
          <p:nvPr>
            <p:ph type="title" idx="4294967295"/>
          </p:nvPr>
        </p:nvSpPr>
        <p:spPr>
          <a:xfrm>
            <a:off x="1524000" y="274639"/>
            <a:ext cx="8229600" cy="706437"/>
          </a:xfrm>
          <a:prstGeom prst="rect">
            <a:avLst/>
          </a:prstGeom>
        </p:spPr>
        <p:txBody>
          <a:bodyPr anchor="b">
            <a:normAutofit fontScale="90000"/>
          </a:bodyPr>
          <a:lstStyle/>
          <a:p>
            <a:pPr>
              <a:defRPr/>
            </a:pPr>
            <a:r>
              <a:rPr lang="en-GB" altLang="en-US" dirty="0"/>
              <a:t>Magistrates Responsibility</a:t>
            </a:r>
          </a:p>
        </p:txBody>
      </p:sp>
      <p:sp>
        <p:nvSpPr>
          <p:cNvPr id="47107" name="Rectangle 3">
            <a:extLst>
              <a:ext uri="{FF2B5EF4-FFF2-40B4-BE49-F238E27FC236}">
                <a16:creationId xmlns:a16="http://schemas.microsoft.com/office/drawing/2014/main" id="{13B943A5-3E96-4F45-8D4C-3AFF40B251F0}"/>
              </a:ext>
            </a:extLst>
          </p:cNvPr>
          <p:cNvSpPr>
            <a:spLocks noGrp="1" noChangeArrowheads="1"/>
          </p:cNvSpPr>
          <p:nvPr>
            <p:ph type="body" idx="4294967295"/>
          </p:nvPr>
        </p:nvSpPr>
        <p:spPr bwMode="auto">
          <a:xfrm>
            <a:off x="1524000" y="1196975"/>
            <a:ext cx="8229600" cy="4929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GB" altLang="en-US" sz="2200">
                <a:ea typeface="ＭＳ Ｐゴシック" panose="020B0600070205080204" pitchFamily="34" charset="-128"/>
              </a:rPr>
              <a:t>Providing the B.A can show that the amount outstanding has been duly demanded and remains unpaid, the burden of proof to justify why a liability order should not be granted rests with the debtor.  This is supported by the case; </a:t>
            </a:r>
            <a:r>
              <a:rPr lang="en-GB" altLang="en-US" sz="2200" b="1">
                <a:ea typeface="ＭＳ Ｐゴシック" panose="020B0600070205080204" pitchFamily="34" charset="-128"/>
              </a:rPr>
              <a:t>Des Salles D'Epinoix v Kensington &amp; Chelsea LBC (1969).</a:t>
            </a:r>
            <a:endParaRPr lang="en-GB" altLang="en-US" sz="2200">
              <a:ea typeface="ＭＳ Ｐゴシック" panose="020B0600070205080204" pitchFamily="34" charset="-128"/>
            </a:endParaRPr>
          </a:p>
          <a:p>
            <a:pPr>
              <a:lnSpc>
                <a:spcPct val="80000"/>
              </a:lnSpc>
              <a:buFontTx/>
              <a:buNone/>
            </a:pPr>
            <a:r>
              <a:rPr lang="en-GB" altLang="en-US" sz="2200">
                <a:ea typeface="ＭＳ Ｐゴシック" panose="020B0600070205080204" pitchFamily="34" charset="-128"/>
              </a:rPr>
              <a:t>   </a:t>
            </a:r>
          </a:p>
          <a:p>
            <a:pPr>
              <a:lnSpc>
                <a:spcPct val="80000"/>
              </a:lnSpc>
            </a:pPr>
            <a:r>
              <a:rPr lang="en-GB" altLang="en-US" sz="2200">
                <a:ea typeface="ＭＳ Ｐゴシック" panose="020B0600070205080204" pitchFamily="34" charset="-128"/>
              </a:rPr>
              <a:t>The Magistrates do not have the power to </a:t>
            </a:r>
            <a:r>
              <a:rPr lang="en-GB" altLang="en-US" sz="2200" b="1" u="sng">
                <a:ea typeface="ＭＳ Ｐゴシック" panose="020B0600070205080204" pitchFamily="34" charset="-128"/>
              </a:rPr>
              <a:t>REMIT</a:t>
            </a:r>
            <a:r>
              <a:rPr lang="en-GB" altLang="en-US" sz="2200">
                <a:ea typeface="ＭＳ Ｐゴシック" panose="020B0600070205080204" pitchFamily="34" charset="-128"/>
              </a:rPr>
              <a:t> the tax at this stage (</a:t>
            </a:r>
            <a:r>
              <a:rPr lang="en-GB" altLang="en-US" sz="2200" b="1">
                <a:ea typeface="ＭＳ Ｐゴシック" panose="020B0600070205080204" pitchFamily="34" charset="-128"/>
              </a:rPr>
              <a:t>Hackney LBC v Izbedski (1988),</a:t>
            </a:r>
            <a:r>
              <a:rPr lang="en-GB" altLang="en-US" sz="2200">
                <a:ea typeface="ＭＳ Ｐゴシック" panose="020B0600070205080204" pitchFamily="34" charset="-128"/>
              </a:rPr>
              <a:t> consider an individual’s personal financial circumstances for not paying, or instruct the B.A to take a certain type of enforcement action.</a:t>
            </a:r>
          </a:p>
          <a:p>
            <a:pPr>
              <a:lnSpc>
                <a:spcPct val="80000"/>
              </a:lnSpc>
              <a:buFontTx/>
              <a:buNone/>
            </a:pPr>
            <a:r>
              <a:rPr lang="en-GB" altLang="en-US" sz="2200">
                <a:ea typeface="ＭＳ Ｐゴシック" panose="020B0600070205080204" pitchFamily="34" charset="-128"/>
              </a:rPr>
              <a:t>   </a:t>
            </a:r>
          </a:p>
          <a:p>
            <a:pPr>
              <a:lnSpc>
                <a:spcPct val="80000"/>
              </a:lnSpc>
            </a:pPr>
            <a:r>
              <a:rPr lang="en-GB" altLang="en-US" sz="2200">
                <a:ea typeface="ＭＳ Ｐゴシック" panose="020B0600070205080204" pitchFamily="34" charset="-128"/>
              </a:rPr>
              <a:t>However, they do have the power to refuse to grant costs requested, or adjourn cases for further information.  It should be stressed that the decision whether to adjourn </a:t>
            </a:r>
            <a:r>
              <a:rPr lang="en-GB" altLang="en-US" sz="2200" b="1" u="sng">
                <a:ea typeface="ＭＳ Ｐゴシック" panose="020B0600070205080204" pitchFamily="34" charset="-128"/>
              </a:rPr>
              <a:t>MUST</a:t>
            </a:r>
            <a:r>
              <a:rPr lang="en-GB" altLang="en-US" sz="2200">
                <a:ea typeface="ＭＳ Ｐゴシック" panose="020B0600070205080204" pitchFamily="34" charset="-128"/>
              </a:rPr>
              <a:t> be taken by the clerk or the court, and </a:t>
            </a:r>
            <a:r>
              <a:rPr lang="en-GB" altLang="en-US" sz="2200" b="1" u="sng">
                <a:ea typeface="ＭＳ Ｐゴシック" panose="020B0600070205080204" pitchFamily="34" charset="-128"/>
              </a:rPr>
              <a:t>NOT</a:t>
            </a:r>
            <a:r>
              <a:rPr lang="en-GB" altLang="en-US" sz="2200">
                <a:ea typeface="ＭＳ Ｐゴシック" panose="020B0600070205080204" pitchFamily="34" charset="-128"/>
              </a:rPr>
              <a:t> the B.A who should consider each request on its individual merits.</a:t>
            </a:r>
          </a:p>
        </p:txBody>
      </p:sp>
      <p:sp>
        <p:nvSpPr>
          <p:cNvPr id="47108" name="Slide Number Placeholder 3">
            <a:extLst>
              <a:ext uri="{FF2B5EF4-FFF2-40B4-BE49-F238E27FC236}">
                <a16:creationId xmlns:a16="http://schemas.microsoft.com/office/drawing/2014/main" id="{6D24FCDF-7DD2-47EE-8780-994825F44DF2}"/>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96BC5D2A-C349-4938-A8E9-2AD7D264ED6B}" type="slidenum">
              <a:rPr lang="en-US" altLang="en-US" sz="2600" b="1">
                <a:solidFill>
                  <a:prstClr val="white"/>
                </a:solidFill>
                <a:cs typeface="Times New Roman" panose="02020603050405020304" pitchFamily="18" charset="0"/>
              </a:rPr>
              <a:pPr defTabSz="457200" fontAlgn="base">
                <a:spcBef>
                  <a:spcPct val="0"/>
                </a:spcBef>
                <a:spcAft>
                  <a:spcPct val="0"/>
                </a:spcAft>
              </a:pPr>
              <a:t>117</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D3A662B9-68D4-425C-9EF7-13E7B3977C11}"/>
              </a:ext>
            </a:extLst>
          </p:cNvPr>
          <p:cNvSpPr>
            <a:spLocks noGrp="1" noChangeArrowheads="1"/>
          </p:cNvSpPr>
          <p:nvPr>
            <p:ph type="title" idx="4294967295"/>
          </p:nvPr>
        </p:nvSpPr>
        <p:spPr>
          <a:xfrm>
            <a:off x="1524000" y="274638"/>
            <a:ext cx="8229600" cy="633412"/>
          </a:xfrm>
          <a:prstGeom prst="rect">
            <a:avLst/>
          </a:prstGeom>
        </p:spPr>
        <p:txBody>
          <a:bodyPr anchor="b">
            <a:normAutofit fontScale="90000"/>
          </a:bodyPr>
          <a:lstStyle/>
          <a:p>
            <a:pPr>
              <a:defRPr/>
            </a:pPr>
            <a:r>
              <a:rPr lang="en-GB" altLang="en-US" dirty="0"/>
              <a:t>Valid Defences</a:t>
            </a:r>
          </a:p>
        </p:txBody>
      </p:sp>
      <p:sp>
        <p:nvSpPr>
          <p:cNvPr id="275459" name="Rectangle 3">
            <a:extLst>
              <a:ext uri="{FF2B5EF4-FFF2-40B4-BE49-F238E27FC236}">
                <a16:creationId xmlns:a16="http://schemas.microsoft.com/office/drawing/2014/main" id="{409DC1E8-72C4-453D-8F5C-DFE9C2923369}"/>
              </a:ext>
            </a:extLst>
          </p:cNvPr>
          <p:cNvSpPr>
            <a:spLocks noGrp="1" noChangeArrowheads="1"/>
          </p:cNvSpPr>
          <p:nvPr>
            <p:ph type="body" idx="4294967295"/>
          </p:nvPr>
        </p:nvSpPr>
        <p:spPr>
          <a:xfrm>
            <a:off x="2438400" y="1052514"/>
            <a:ext cx="8229600" cy="5184775"/>
          </a:xfrm>
          <a:prstGeom prst="rect">
            <a:avLst/>
          </a:prstGeom>
        </p:spPr>
        <p:txBody>
          <a:bodyPr>
            <a:normAutofit/>
          </a:bodyPr>
          <a:lstStyle/>
          <a:p>
            <a:pPr marL="0" indent="0">
              <a:lnSpc>
                <a:spcPct val="80000"/>
              </a:lnSpc>
              <a:buNone/>
              <a:defRPr/>
            </a:pPr>
            <a:r>
              <a:rPr lang="en-GB" altLang="en-US" sz="2200" dirty="0"/>
              <a:t>Case law or Statutory Provision:</a:t>
            </a:r>
          </a:p>
          <a:p>
            <a:pPr>
              <a:lnSpc>
                <a:spcPct val="80000"/>
              </a:lnSpc>
              <a:defRPr/>
            </a:pPr>
            <a:r>
              <a:rPr lang="en-GB" altLang="en-US" sz="2200" dirty="0"/>
              <a:t>Procedures Invalid</a:t>
            </a:r>
          </a:p>
          <a:p>
            <a:pPr>
              <a:lnSpc>
                <a:spcPct val="80000"/>
              </a:lnSpc>
              <a:defRPr/>
            </a:pPr>
            <a:r>
              <a:rPr lang="en-GB" altLang="en-US" sz="2200" dirty="0"/>
              <a:t>Officer not authorised</a:t>
            </a:r>
          </a:p>
          <a:p>
            <a:pPr>
              <a:lnSpc>
                <a:spcPct val="80000"/>
              </a:lnSpc>
              <a:defRPr/>
            </a:pPr>
            <a:r>
              <a:rPr lang="en-GB" altLang="en-US" sz="2200" dirty="0"/>
              <a:t>No further or reminder notice issued</a:t>
            </a:r>
          </a:p>
          <a:p>
            <a:pPr>
              <a:lnSpc>
                <a:spcPct val="80000"/>
              </a:lnSpc>
              <a:defRPr/>
            </a:pPr>
            <a:r>
              <a:rPr lang="en-GB" altLang="en-US" sz="2200" dirty="0"/>
              <a:t>Defective computer evidence</a:t>
            </a:r>
          </a:p>
          <a:p>
            <a:pPr>
              <a:lnSpc>
                <a:spcPct val="80000"/>
              </a:lnSpc>
              <a:defRPr/>
            </a:pPr>
            <a:r>
              <a:rPr lang="en-GB" altLang="en-US" sz="2200" dirty="0"/>
              <a:t>Rate not demanded or incorrectly demanded</a:t>
            </a:r>
          </a:p>
          <a:p>
            <a:pPr>
              <a:lnSpc>
                <a:spcPct val="80000"/>
              </a:lnSpc>
              <a:defRPr/>
            </a:pPr>
            <a:r>
              <a:rPr lang="en-GB" altLang="en-US" sz="2200" dirty="0"/>
              <a:t>Instalments not calculated correctly</a:t>
            </a:r>
          </a:p>
          <a:p>
            <a:pPr>
              <a:lnSpc>
                <a:spcPct val="80000"/>
              </a:lnSpc>
              <a:defRPr/>
            </a:pPr>
            <a:r>
              <a:rPr lang="en-GB" altLang="en-US" sz="2200" dirty="0"/>
              <a:t>Less than 14 days notice between the issue and first instalment</a:t>
            </a:r>
            <a:endParaRPr lang="en-GB" altLang="en-US" sz="2200" b="1" dirty="0"/>
          </a:p>
          <a:p>
            <a:pPr>
              <a:lnSpc>
                <a:spcPct val="80000"/>
              </a:lnSpc>
              <a:defRPr/>
            </a:pPr>
            <a:r>
              <a:rPr lang="en-GB" altLang="en-US" sz="2200" dirty="0"/>
              <a:t>Rate not charged in accordance with the Rating List</a:t>
            </a:r>
          </a:p>
          <a:p>
            <a:pPr>
              <a:lnSpc>
                <a:spcPct val="80000"/>
              </a:lnSpc>
              <a:defRPr/>
            </a:pPr>
            <a:r>
              <a:rPr lang="en-GB" altLang="en-US" sz="2200" dirty="0"/>
              <a:t>More than 6 years have elapsed since becoming due</a:t>
            </a:r>
          </a:p>
          <a:p>
            <a:pPr>
              <a:lnSpc>
                <a:spcPct val="80000"/>
              </a:lnSpc>
              <a:defRPr/>
            </a:pPr>
            <a:r>
              <a:rPr lang="en-GB" altLang="en-US" sz="2200" dirty="0"/>
              <a:t>Insolvency action has commenced</a:t>
            </a:r>
          </a:p>
          <a:p>
            <a:pPr>
              <a:lnSpc>
                <a:spcPct val="80000"/>
              </a:lnSpc>
              <a:defRPr/>
            </a:pPr>
            <a:r>
              <a:rPr lang="en-GB" altLang="en-US" sz="2200" dirty="0"/>
              <a:t>An Administration Order has been made by a County Court</a:t>
            </a:r>
          </a:p>
          <a:p>
            <a:pPr>
              <a:lnSpc>
                <a:spcPct val="80000"/>
              </a:lnSpc>
              <a:defRPr/>
            </a:pPr>
            <a:r>
              <a:rPr lang="en-GB" altLang="en-US" sz="2200" dirty="0"/>
              <a:t>Person rated is not in occupation</a:t>
            </a:r>
            <a:endParaRPr lang="en-GB" altLang="en-US" sz="2200" b="1" i="1" dirty="0"/>
          </a:p>
          <a:p>
            <a:pPr>
              <a:lnSpc>
                <a:spcPct val="80000"/>
              </a:lnSpc>
              <a:defRPr/>
            </a:pPr>
            <a:r>
              <a:rPr lang="en-GB" altLang="en-US" sz="2200" dirty="0"/>
              <a:t>Description in the list includes parts not occupied by the ratepayer</a:t>
            </a:r>
            <a:endParaRPr lang="en-GB" altLang="en-US" sz="2200" b="1" dirty="0"/>
          </a:p>
          <a:p>
            <a:pPr>
              <a:lnSpc>
                <a:spcPct val="80000"/>
              </a:lnSpc>
              <a:defRPr/>
            </a:pPr>
            <a:r>
              <a:rPr lang="en-GB" altLang="en-US" sz="2200" dirty="0"/>
              <a:t>Mandatory entitlement to relief</a:t>
            </a:r>
            <a:endParaRPr lang="en-GB" altLang="en-US" sz="2200" b="1" dirty="0"/>
          </a:p>
          <a:p>
            <a:pPr>
              <a:lnSpc>
                <a:spcPct val="80000"/>
              </a:lnSpc>
              <a:defRPr/>
            </a:pPr>
            <a:endParaRPr lang="en-GB" altLang="en-US" sz="2200" dirty="0"/>
          </a:p>
        </p:txBody>
      </p:sp>
      <p:sp>
        <p:nvSpPr>
          <p:cNvPr id="49156" name="Slide Number Placeholder 3">
            <a:extLst>
              <a:ext uri="{FF2B5EF4-FFF2-40B4-BE49-F238E27FC236}">
                <a16:creationId xmlns:a16="http://schemas.microsoft.com/office/drawing/2014/main" id="{16B5950C-BBF5-4CBC-AA30-2C1659C11B57}"/>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FCC076F4-FDD6-4F54-8E83-0EBF35697D30}" type="slidenum">
              <a:rPr lang="en-US" altLang="en-US" sz="2600" b="1">
                <a:solidFill>
                  <a:prstClr val="white"/>
                </a:solidFill>
                <a:cs typeface="Times New Roman" panose="02020603050405020304" pitchFamily="18" charset="0"/>
              </a:rPr>
              <a:pPr defTabSz="457200" fontAlgn="base">
                <a:spcBef>
                  <a:spcPct val="0"/>
                </a:spcBef>
                <a:spcAft>
                  <a:spcPct val="0"/>
                </a:spcAft>
              </a:pPr>
              <a:t>118</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a:extLst>
              <a:ext uri="{FF2B5EF4-FFF2-40B4-BE49-F238E27FC236}">
                <a16:creationId xmlns:a16="http://schemas.microsoft.com/office/drawing/2014/main" id="{8C57613A-A420-4C92-A0CC-EE6FE93C442F}"/>
              </a:ext>
            </a:extLst>
          </p:cNvPr>
          <p:cNvSpPr>
            <a:spLocks noGrp="1"/>
          </p:cNvSpPr>
          <p:nvPr>
            <p:ph type="title" idx="4294967295"/>
          </p:nvPr>
        </p:nvSpPr>
        <p:spPr>
          <a:xfrm>
            <a:off x="1524000" y="274639"/>
            <a:ext cx="8229600" cy="706437"/>
          </a:xfrm>
          <a:prstGeom prst="rect">
            <a:avLst/>
          </a:prstGeom>
        </p:spPr>
        <p:txBody>
          <a:bodyPr anchor="b">
            <a:normAutofit fontScale="90000"/>
          </a:bodyPr>
          <a:lstStyle/>
          <a:p>
            <a:pPr>
              <a:defRPr/>
            </a:pPr>
            <a:r>
              <a:rPr lang="en-GB" altLang="en-US" dirty="0"/>
              <a:t>Not Valid Defences</a:t>
            </a:r>
            <a:endParaRPr lang="en-US" altLang="en-US" dirty="0"/>
          </a:p>
        </p:txBody>
      </p:sp>
      <p:sp>
        <p:nvSpPr>
          <p:cNvPr id="277507" name="Content Placeholder 2">
            <a:extLst>
              <a:ext uri="{FF2B5EF4-FFF2-40B4-BE49-F238E27FC236}">
                <a16:creationId xmlns:a16="http://schemas.microsoft.com/office/drawing/2014/main" id="{0B22DE06-66BA-4D50-BD62-624229D820BC}"/>
              </a:ext>
            </a:extLst>
          </p:cNvPr>
          <p:cNvSpPr>
            <a:spLocks noGrp="1"/>
          </p:cNvSpPr>
          <p:nvPr>
            <p:ph idx="4294967295"/>
          </p:nvPr>
        </p:nvSpPr>
        <p:spPr>
          <a:xfrm>
            <a:off x="1524000" y="1125539"/>
            <a:ext cx="8229600" cy="5000625"/>
          </a:xfrm>
          <a:prstGeom prst="rect">
            <a:avLst/>
          </a:prstGeom>
        </p:spPr>
        <p:txBody>
          <a:bodyPr>
            <a:normAutofit lnSpcReduction="10000"/>
          </a:bodyPr>
          <a:lstStyle/>
          <a:p>
            <a:pPr>
              <a:defRPr/>
            </a:pPr>
            <a:r>
              <a:rPr lang="en-GB" altLang="en-US" sz="2400" dirty="0"/>
              <a:t>A completion notice is incorrect</a:t>
            </a:r>
            <a:endParaRPr lang="en-US" altLang="en-US" sz="2400" dirty="0"/>
          </a:p>
          <a:p>
            <a:pPr>
              <a:defRPr/>
            </a:pPr>
            <a:r>
              <a:rPr lang="en-GB" altLang="en-US" sz="2400" dirty="0"/>
              <a:t>Inability to Pay </a:t>
            </a:r>
            <a:endParaRPr lang="en-US" altLang="en-US" sz="2400" dirty="0"/>
          </a:p>
          <a:p>
            <a:pPr>
              <a:defRPr/>
            </a:pPr>
            <a:r>
              <a:rPr lang="en-GB" altLang="en-US" sz="2400" dirty="0"/>
              <a:t>RV in the list is wrong </a:t>
            </a:r>
            <a:endParaRPr lang="en-US" altLang="en-US" sz="2400" dirty="0"/>
          </a:p>
          <a:p>
            <a:pPr>
              <a:defRPr/>
            </a:pPr>
            <a:r>
              <a:rPr lang="en-GB" altLang="en-US" sz="2400" dirty="0"/>
              <a:t>VOA Appeal Outstanding </a:t>
            </a:r>
            <a:endParaRPr lang="en-US" altLang="en-US" sz="2400" dirty="0"/>
          </a:p>
          <a:p>
            <a:pPr>
              <a:defRPr/>
            </a:pPr>
            <a:r>
              <a:rPr lang="en-GB" altLang="en-US" sz="2400" b="1" dirty="0"/>
              <a:t>Hackney LBC v Mott and Fairman (1994)</a:t>
            </a:r>
            <a:r>
              <a:rPr lang="en-GB" altLang="en-US" sz="2400" dirty="0"/>
              <a:t> – High Court confirmed magistrates court had no jurisdiction to determine validity of a rating list entry and that dispute of validity not a defence against enforcement</a:t>
            </a:r>
          </a:p>
          <a:p>
            <a:pPr marL="0" indent="0">
              <a:buNone/>
              <a:defRPr/>
            </a:pPr>
            <a:endParaRPr lang="en-US" altLang="en-US" sz="1000" dirty="0"/>
          </a:p>
          <a:p>
            <a:pPr marL="0" indent="0">
              <a:buNone/>
              <a:defRPr/>
            </a:pPr>
            <a:r>
              <a:rPr lang="en-GB" altLang="en-US" sz="2400" b="1" dirty="0"/>
              <a:t>Failure to Attend</a:t>
            </a:r>
            <a:r>
              <a:rPr lang="en-GB" altLang="en-US" sz="2400" dirty="0"/>
              <a:t> </a:t>
            </a:r>
            <a:endParaRPr lang="en-US" altLang="en-US" sz="2400" dirty="0"/>
          </a:p>
          <a:p>
            <a:pPr>
              <a:defRPr/>
            </a:pPr>
            <a:r>
              <a:rPr lang="en-GB" altLang="en-US" sz="2400" dirty="0"/>
              <a:t>Where a debtor fails to attend a hearing and makes no other valid representations the BA may apply for the L/O to be granted in their absence.</a:t>
            </a:r>
            <a:endParaRPr lang="en-US" altLang="en-US" sz="2400" dirty="0"/>
          </a:p>
          <a:p>
            <a:pPr>
              <a:defRPr/>
            </a:pPr>
            <a:endParaRPr lang="en-US" altLang="en-US" sz="2400" dirty="0"/>
          </a:p>
        </p:txBody>
      </p:sp>
      <p:sp>
        <p:nvSpPr>
          <p:cNvPr id="51204" name="Slide Number Placeholder 3">
            <a:extLst>
              <a:ext uri="{FF2B5EF4-FFF2-40B4-BE49-F238E27FC236}">
                <a16:creationId xmlns:a16="http://schemas.microsoft.com/office/drawing/2014/main" id="{30553697-99ED-4E84-BB07-075E4EE1F14A}"/>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BB884BBC-D188-4E1B-88DF-C9ABEB460905}" type="slidenum">
              <a:rPr lang="en-US" altLang="en-US" sz="2600" b="1">
                <a:solidFill>
                  <a:prstClr val="white"/>
                </a:solidFill>
                <a:cs typeface="Times New Roman" panose="02020603050405020304" pitchFamily="18" charset="0"/>
              </a:rPr>
              <a:pPr defTabSz="457200" fontAlgn="base">
                <a:spcBef>
                  <a:spcPct val="0"/>
                </a:spcBef>
                <a:spcAft>
                  <a:spcPct val="0"/>
                </a:spcAft>
              </a:pPr>
              <a:t>119</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784AD-205E-407D-BCA4-6466D7B55055}"/>
              </a:ext>
            </a:extLst>
          </p:cNvPr>
          <p:cNvSpPr>
            <a:spLocks noGrp="1"/>
          </p:cNvSpPr>
          <p:nvPr>
            <p:ph type="title"/>
          </p:nvPr>
        </p:nvSpPr>
        <p:spPr>
          <a:xfrm>
            <a:off x="535518" y="359834"/>
            <a:ext cx="10983383" cy="662517"/>
          </a:xfrm>
        </p:spPr>
        <p:txBody>
          <a:bodyPr rtlCol="0">
            <a:normAutofit fontScale="90000"/>
          </a:bodyPr>
          <a:lstStyle/>
          <a:p>
            <a:pPr fontAlgn="auto">
              <a:spcAft>
                <a:spcPts val="0"/>
              </a:spcAft>
              <a:defRPr/>
            </a:pPr>
            <a:r>
              <a:rPr lang="en-GB" b="1" dirty="0"/>
              <a:t>Actual Occupation</a:t>
            </a:r>
          </a:p>
        </p:txBody>
      </p:sp>
      <p:sp>
        <p:nvSpPr>
          <p:cNvPr id="21507" name="Content Placeholder 2">
            <a:extLst>
              <a:ext uri="{FF2B5EF4-FFF2-40B4-BE49-F238E27FC236}">
                <a16:creationId xmlns:a16="http://schemas.microsoft.com/office/drawing/2014/main" id="{BB751598-B3D6-4D9D-8B9E-C528CA0DFFC7}"/>
              </a:ext>
            </a:extLst>
          </p:cNvPr>
          <p:cNvSpPr>
            <a:spLocks noGrp="1" noChangeArrowheads="1"/>
          </p:cNvSpPr>
          <p:nvPr>
            <p:ph idx="1"/>
          </p:nvPr>
        </p:nvSpPr>
        <p:spPr bwMode="auto">
          <a:xfrm>
            <a:off x="535518" y="1568452"/>
            <a:ext cx="10951633" cy="4946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algn="just"/>
            <a:r>
              <a:rPr lang="en-GB" altLang="en-US" sz="3200">
                <a:ea typeface="ＭＳ Ｐゴシック" panose="020B0600070205080204" pitchFamily="34" charset="-128"/>
                <a:cs typeface="Arial" panose="020B0604020202020204" pitchFamily="34" charset="0"/>
              </a:rPr>
              <a:t>Concerns the physical use of land or property, no matter how slight that use may be.</a:t>
            </a:r>
          </a:p>
          <a:p>
            <a:pPr algn="just"/>
            <a:r>
              <a:rPr lang="en-GB" altLang="en-US" sz="3200">
                <a:ea typeface="ＭＳ Ｐゴシック" panose="020B0600070205080204" pitchFamily="34" charset="-128"/>
                <a:cs typeface="Arial" panose="020B0604020202020204" pitchFamily="34" charset="0"/>
              </a:rPr>
              <a:t>The mere intention to occupy is not sufficient</a:t>
            </a:r>
          </a:p>
          <a:p>
            <a:pPr algn="just"/>
            <a:r>
              <a:rPr lang="en-GB" altLang="en-US" sz="3200">
                <a:ea typeface="ＭＳ Ｐゴシック" panose="020B0600070205080204" pitchFamily="34" charset="-128"/>
                <a:cs typeface="Arial" panose="020B0604020202020204" pitchFamily="34" charset="0"/>
              </a:rPr>
              <a:t>Neither, in itself, is the ownership of a legal title to the land or property.</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49213E94-B904-4695-9C7C-6BCC8F033185}"/>
              </a:ext>
            </a:extLst>
          </p:cNvPr>
          <p:cNvSpPr>
            <a:spLocks noGrp="1"/>
          </p:cNvSpPr>
          <p:nvPr>
            <p:ph type="title"/>
          </p:nvPr>
        </p:nvSpPr>
        <p:spPr>
          <a:xfrm>
            <a:off x="1483785" y="685800"/>
            <a:ext cx="10020300" cy="778933"/>
          </a:xfrm>
        </p:spPr>
        <p:txBody>
          <a:bodyPr/>
          <a:lstStyle/>
          <a:p>
            <a:pPr>
              <a:defRPr/>
            </a:pPr>
            <a:endParaRPr lang="en-GB" sz="3600" b="1" dirty="0">
              <a:latin typeface="+mn-lt"/>
              <a:cs typeface="Arial" charset="0"/>
            </a:endParaRPr>
          </a:p>
        </p:txBody>
      </p:sp>
      <p:sp>
        <p:nvSpPr>
          <p:cNvPr id="72707" name="Content Placeholder 2">
            <a:extLst>
              <a:ext uri="{FF2B5EF4-FFF2-40B4-BE49-F238E27FC236}">
                <a16:creationId xmlns:a16="http://schemas.microsoft.com/office/drawing/2014/main" id="{3E2CBB9B-E16F-444B-8297-6E38C89C741D}"/>
              </a:ext>
            </a:extLst>
          </p:cNvPr>
          <p:cNvSpPr>
            <a:spLocks noGrp="1" noChangeArrowheads="1"/>
          </p:cNvSpPr>
          <p:nvPr>
            <p:ph idx="1"/>
          </p:nvPr>
        </p:nvSpPr>
        <p:spPr bwMode="auto">
          <a:xfrm>
            <a:off x="1483785" y="1464734"/>
            <a:ext cx="10020300" cy="36131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indent="0" algn="ctr">
              <a:buNone/>
            </a:pPr>
            <a:endParaRPr lang="en-GB" altLang="en-US" sz="2800" b="1">
              <a:ea typeface="ＭＳ Ｐゴシック" panose="020B0600070205080204" pitchFamily="34" charset="-128"/>
              <a:cs typeface="Arial" panose="020B0604020202020204" pitchFamily="34" charset="0"/>
            </a:endParaRPr>
          </a:p>
          <a:p>
            <a:pPr marL="0" indent="0" algn="ctr">
              <a:buNone/>
            </a:pPr>
            <a:endParaRPr lang="en-GB" altLang="en-US" sz="2800" b="1">
              <a:ea typeface="ＭＳ Ｐゴシック" panose="020B0600070205080204" pitchFamily="34" charset="-128"/>
              <a:cs typeface="Arial" panose="020B0604020202020204" pitchFamily="34" charset="0"/>
            </a:endParaRPr>
          </a:p>
          <a:p>
            <a:pPr marL="0" indent="0" algn="ctr">
              <a:buNone/>
            </a:pPr>
            <a:r>
              <a:rPr lang="en-GB" altLang="en-US" b="1">
                <a:ea typeface="ＭＳ Ｐゴシック" panose="020B0600070205080204" pitchFamily="34" charset="-128"/>
                <a:cs typeface="Arial" panose="020B0604020202020204" pitchFamily="34" charset="0"/>
              </a:rPr>
              <a:t>Any Questions?</a:t>
            </a:r>
          </a:p>
        </p:txBody>
      </p:sp>
    </p:spTree>
    <p:extLst>
      <p:ext uri="{BB962C8B-B14F-4D97-AF65-F5344CB8AC3E}">
        <p14:creationId xmlns:p14="http://schemas.microsoft.com/office/powerpoint/2010/main" val="560730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8C9091AF-D341-4580-AD03-EE6E287C4ED1}"/>
              </a:ext>
            </a:extLst>
          </p:cNvPr>
          <p:cNvSpPr txBox="1">
            <a:spLocks noChangeArrowheads="1"/>
          </p:cNvSpPr>
          <p:nvPr/>
        </p:nvSpPr>
        <p:spPr bwMode="auto">
          <a:xfrm>
            <a:off x="607484" y="630767"/>
            <a:ext cx="871008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1" charset="-128"/>
              </a:defRPr>
            </a:lvl1pPr>
            <a:lvl2pPr marL="742950" indent="-285750">
              <a:defRPr>
                <a:solidFill>
                  <a:schemeClr val="tx1"/>
                </a:solidFill>
                <a:latin typeface="Arial" charset="0"/>
                <a:ea typeface="ＭＳ Ｐゴシック" pitchFamily="-1" charset="-128"/>
              </a:defRPr>
            </a:lvl2pPr>
            <a:lvl3pPr marL="1143000" indent="-228600">
              <a:defRPr>
                <a:solidFill>
                  <a:schemeClr val="tx1"/>
                </a:solidFill>
                <a:latin typeface="Arial" charset="0"/>
                <a:ea typeface="ＭＳ Ｐゴシック" pitchFamily="-1" charset="-128"/>
              </a:defRPr>
            </a:lvl3pPr>
            <a:lvl4pPr marL="1600200" indent="-228600">
              <a:defRPr>
                <a:solidFill>
                  <a:schemeClr val="tx1"/>
                </a:solidFill>
                <a:latin typeface="Arial" charset="0"/>
                <a:ea typeface="ＭＳ Ｐゴシック" pitchFamily="-1" charset="-128"/>
              </a:defRPr>
            </a:lvl4pPr>
            <a:lvl5pPr marL="2057400" indent="-22860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defTabSz="609585" fontAlgn="base">
              <a:spcBef>
                <a:spcPct val="0"/>
              </a:spcBef>
              <a:spcAft>
                <a:spcPct val="0"/>
              </a:spcAft>
              <a:defRPr/>
            </a:pPr>
            <a:r>
              <a:rPr lang="en-US" altLang="en-US" sz="4800" b="1" dirty="0">
                <a:solidFill>
                  <a:prstClr val="black"/>
                </a:solidFill>
                <a:latin typeface="Calibri"/>
              </a:rPr>
              <a:t>Introduction to Business Rates</a:t>
            </a:r>
          </a:p>
          <a:p>
            <a:pPr defTabSz="609585" fontAlgn="base">
              <a:spcBef>
                <a:spcPct val="0"/>
              </a:spcBef>
              <a:spcAft>
                <a:spcPct val="0"/>
              </a:spcAft>
              <a:defRPr/>
            </a:pPr>
            <a:endParaRPr lang="en-US" altLang="en-US" sz="4800" b="1" dirty="0">
              <a:solidFill>
                <a:prstClr val="black"/>
              </a:solidFill>
              <a:latin typeface="Calibri"/>
            </a:endParaRPr>
          </a:p>
          <a:p>
            <a:pPr defTabSz="609585" fontAlgn="base">
              <a:spcBef>
                <a:spcPct val="0"/>
              </a:spcBef>
              <a:spcAft>
                <a:spcPct val="0"/>
              </a:spcAft>
              <a:defRPr/>
            </a:pPr>
            <a:r>
              <a:rPr lang="en-US" altLang="en-US" sz="4800" b="1" dirty="0">
                <a:solidFill>
                  <a:prstClr val="black"/>
                </a:solidFill>
                <a:latin typeface="Calibri"/>
              </a:rPr>
              <a:t>Enforcing a Liability Order</a:t>
            </a:r>
          </a:p>
          <a:p>
            <a:pPr defTabSz="609585" fontAlgn="base">
              <a:spcBef>
                <a:spcPct val="0"/>
              </a:spcBef>
              <a:spcAft>
                <a:spcPct val="0"/>
              </a:spcAft>
              <a:defRPr/>
            </a:pPr>
            <a:endParaRPr lang="en-US" altLang="en-US" sz="4800" b="1" dirty="0">
              <a:solidFill>
                <a:prstClr val="black"/>
              </a:solidFill>
              <a:latin typeface="Calibri"/>
            </a:endParaRPr>
          </a:p>
          <a:p>
            <a:pPr algn="r" defTabSz="609585" fontAlgn="base">
              <a:spcBef>
                <a:spcPct val="0"/>
              </a:spcBef>
              <a:spcAft>
                <a:spcPct val="0"/>
              </a:spcAft>
              <a:defRPr/>
            </a:pPr>
            <a:r>
              <a:rPr lang="en-US" altLang="en-US" sz="3200" dirty="0">
                <a:solidFill>
                  <a:prstClr val="black"/>
                </a:solidFill>
                <a:latin typeface="Calibri"/>
              </a:rPr>
              <a:t>Paul Kelly </a:t>
            </a:r>
            <a:r>
              <a:rPr lang="en-US" altLang="en-US" sz="2667" dirty="0">
                <a:solidFill>
                  <a:prstClr val="black"/>
                </a:solidFill>
                <a:latin typeface="Calibri"/>
              </a:rPr>
              <a:t>FIRRV</a:t>
            </a:r>
          </a:p>
          <a:p>
            <a:pPr defTabSz="609585" fontAlgn="base">
              <a:spcBef>
                <a:spcPct val="0"/>
              </a:spcBef>
              <a:spcAft>
                <a:spcPct val="0"/>
              </a:spcAft>
              <a:defRPr/>
            </a:pPr>
            <a:endParaRPr lang="en-US" altLang="en-US" sz="4000" dirty="0">
              <a:solidFill>
                <a:prstClr val="black"/>
              </a:solidFill>
              <a:latin typeface="DIN-Medium" pitchFamily="-1"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5C5DDE-7A0A-46CB-9173-EB259F7792B0}"/>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Agenda</a:t>
            </a:r>
          </a:p>
        </p:txBody>
      </p:sp>
      <p:sp>
        <p:nvSpPr>
          <p:cNvPr id="4" name="TextBox 3">
            <a:extLst>
              <a:ext uri="{FF2B5EF4-FFF2-40B4-BE49-F238E27FC236}">
                <a16:creationId xmlns:a16="http://schemas.microsoft.com/office/drawing/2014/main" id="{40333B6E-ADF3-4555-9F30-DD62F11AF48A}"/>
              </a:ext>
            </a:extLst>
          </p:cNvPr>
          <p:cNvSpPr txBox="1"/>
          <p:nvPr/>
        </p:nvSpPr>
        <p:spPr>
          <a:xfrm>
            <a:off x="584201" y="1437218"/>
            <a:ext cx="8851900" cy="4524315"/>
          </a:xfrm>
          <a:prstGeom prst="rect">
            <a:avLst/>
          </a:prstGeom>
          <a:noFill/>
        </p:spPr>
        <p:txBody>
          <a:bodyPr>
            <a:spAutoFit/>
          </a:bodyPr>
          <a:lstStyle/>
          <a:p>
            <a:pPr defTabSz="609585" eaLnBrk="0" fontAlgn="base" hangingPunct="0">
              <a:spcBef>
                <a:spcPct val="0"/>
              </a:spcBef>
              <a:spcAft>
                <a:spcPct val="0"/>
              </a:spcAft>
              <a:defRPr/>
            </a:pPr>
            <a:r>
              <a:rPr lang="en-GB" sz="3200" dirty="0">
                <a:solidFill>
                  <a:prstClr val="black"/>
                </a:solidFill>
                <a:latin typeface="Calibri"/>
                <a:ea typeface="ＭＳ Ｐゴシック" pitchFamily="-1" charset="-128"/>
              </a:rPr>
              <a:t>Introduction</a:t>
            </a:r>
          </a:p>
          <a:p>
            <a:pPr defTabSz="609585" eaLnBrk="0" fontAlgn="base" hangingPunct="0">
              <a:spcBef>
                <a:spcPct val="0"/>
              </a:spcBef>
              <a:spcAft>
                <a:spcPct val="0"/>
              </a:spcAft>
              <a:defRPr/>
            </a:pPr>
            <a:endParaRPr lang="en-GB" sz="3200" dirty="0">
              <a:solidFill>
                <a:prstClr val="black"/>
              </a:solidFill>
              <a:latin typeface="Calibri"/>
              <a:ea typeface="ＭＳ Ｐゴシック" pitchFamily="-1" charset="-128"/>
            </a:endParaRPr>
          </a:p>
          <a:p>
            <a:pPr defTabSz="609585" eaLnBrk="0" fontAlgn="base" hangingPunct="0">
              <a:spcBef>
                <a:spcPct val="0"/>
              </a:spcBef>
              <a:spcAft>
                <a:spcPct val="0"/>
              </a:spcAft>
              <a:defRPr/>
            </a:pPr>
            <a:r>
              <a:rPr lang="en-GB" sz="3200" dirty="0">
                <a:solidFill>
                  <a:prstClr val="black"/>
                </a:solidFill>
                <a:latin typeface="Calibri"/>
                <a:ea typeface="ＭＳ Ｐゴシック" pitchFamily="-1" charset="-128"/>
              </a:rPr>
              <a:t>Legislation</a:t>
            </a:r>
          </a:p>
          <a:p>
            <a:pPr defTabSz="609585" eaLnBrk="0" fontAlgn="base" hangingPunct="0">
              <a:spcBef>
                <a:spcPct val="0"/>
              </a:spcBef>
              <a:spcAft>
                <a:spcPct val="0"/>
              </a:spcAft>
              <a:defRPr/>
            </a:pPr>
            <a:endParaRPr lang="en-GB" sz="3200" dirty="0">
              <a:solidFill>
                <a:prstClr val="black"/>
              </a:solidFill>
              <a:latin typeface="Calibri"/>
              <a:ea typeface="ＭＳ Ｐゴシック" pitchFamily="-1" charset="-128"/>
            </a:endParaRPr>
          </a:p>
          <a:p>
            <a:pPr defTabSz="609585" eaLnBrk="0" fontAlgn="base" hangingPunct="0">
              <a:spcBef>
                <a:spcPct val="0"/>
              </a:spcBef>
              <a:spcAft>
                <a:spcPct val="0"/>
              </a:spcAft>
              <a:defRPr/>
            </a:pPr>
            <a:r>
              <a:rPr lang="en-GB" sz="3200" dirty="0">
                <a:solidFill>
                  <a:prstClr val="black"/>
                </a:solidFill>
                <a:latin typeface="Calibri"/>
                <a:ea typeface="ＭＳ Ｐゴシック" pitchFamily="-1" charset="-128"/>
              </a:rPr>
              <a:t>Which Court?</a:t>
            </a:r>
          </a:p>
          <a:p>
            <a:pPr defTabSz="609585" eaLnBrk="0" fontAlgn="base" hangingPunct="0">
              <a:spcBef>
                <a:spcPct val="0"/>
              </a:spcBef>
              <a:spcAft>
                <a:spcPct val="0"/>
              </a:spcAft>
              <a:defRPr/>
            </a:pPr>
            <a:endParaRPr lang="en-GB" sz="3200" dirty="0">
              <a:solidFill>
                <a:prstClr val="black"/>
              </a:solidFill>
              <a:latin typeface="Calibri"/>
              <a:ea typeface="ＭＳ Ｐゴシック" pitchFamily="-1" charset="-128"/>
            </a:endParaRPr>
          </a:p>
          <a:p>
            <a:pPr defTabSz="609585" eaLnBrk="0" fontAlgn="base" hangingPunct="0">
              <a:spcBef>
                <a:spcPct val="0"/>
              </a:spcBef>
              <a:spcAft>
                <a:spcPct val="0"/>
              </a:spcAft>
              <a:defRPr/>
            </a:pPr>
            <a:r>
              <a:rPr lang="en-GB" sz="3200" dirty="0">
                <a:solidFill>
                  <a:prstClr val="black"/>
                </a:solidFill>
                <a:latin typeface="Calibri"/>
                <a:ea typeface="ＭＳ Ｐゴシック" pitchFamily="-1" charset="-128"/>
              </a:rPr>
              <a:t>Enforcing the Judgment; or</a:t>
            </a:r>
          </a:p>
          <a:p>
            <a:pPr defTabSz="609585" eaLnBrk="0" fontAlgn="base" hangingPunct="0">
              <a:spcBef>
                <a:spcPct val="0"/>
              </a:spcBef>
              <a:spcAft>
                <a:spcPct val="0"/>
              </a:spcAft>
              <a:defRPr/>
            </a:pPr>
            <a:endParaRPr lang="en-GB" sz="3200" dirty="0">
              <a:solidFill>
                <a:prstClr val="black"/>
              </a:solidFill>
              <a:latin typeface="Calibri"/>
              <a:ea typeface="ＭＳ Ｐゴシック" pitchFamily="-1" charset="-128"/>
            </a:endParaRPr>
          </a:p>
          <a:p>
            <a:pPr defTabSz="609585" eaLnBrk="0" fontAlgn="base" hangingPunct="0">
              <a:spcBef>
                <a:spcPct val="0"/>
              </a:spcBef>
              <a:spcAft>
                <a:spcPct val="0"/>
              </a:spcAft>
              <a:defRPr/>
            </a:pPr>
            <a:r>
              <a:rPr lang="en-GB" sz="3200" dirty="0">
                <a:solidFill>
                  <a:prstClr val="black"/>
                </a:solidFill>
                <a:latin typeface="Calibri"/>
                <a:ea typeface="ＭＳ Ｐゴシック" pitchFamily="-1" charset="-128"/>
              </a:rPr>
              <a:t>Enforcing the Liability Order</a:t>
            </a:r>
          </a:p>
        </p:txBody>
      </p:sp>
      <p:pic>
        <p:nvPicPr>
          <p:cNvPr id="5" name="Picture 4">
            <a:extLst>
              <a:ext uri="{FF2B5EF4-FFF2-40B4-BE49-F238E27FC236}">
                <a16:creationId xmlns:a16="http://schemas.microsoft.com/office/drawing/2014/main" id="{2F588595-9DC4-423D-93E4-75993F6BAECC}"/>
              </a:ext>
            </a:extLst>
          </p:cNvPr>
          <p:cNvPicPr>
            <a:picLocks noChangeAspect="1"/>
          </p:cNvPicPr>
          <p:nvPr/>
        </p:nvPicPr>
        <p:blipFill rotWithShape="1">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9383"/>
          <a:stretch/>
        </p:blipFill>
        <p:spPr>
          <a:xfrm>
            <a:off x="8603850" y="359081"/>
            <a:ext cx="3162263" cy="3599145"/>
          </a:xfrm>
          <a:prstGeom prst="rect">
            <a:avLst/>
          </a:prstGeom>
        </p:spPr>
      </p:pic>
      <p:pic>
        <p:nvPicPr>
          <p:cNvPr id="6" name="Picture 3">
            <a:extLst>
              <a:ext uri="{FF2B5EF4-FFF2-40B4-BE49-F238E27FC236}">
                <a16:creationId xmlns:a16="http://schemas.microsoft.com/office/drawing/2014/main" id="{78C8C62A-BDE5-42D5-9983-C43E77707F14}"/>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38627" y="356123"/>
            <a:ext cx="3390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22B0A9D1-AEB2-470F-86EE-CDE750315D23}"/>
              </a:ext>
            </a:extLst>
          </p:cNvPr>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0092" y="5207773"/>
            <a:ext cx="2529435" cy="78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F69F47-2B0E-4701-AF26-6CCFBC4520BB}"/>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Introduction</a:t>
            </a:r>
          </a:p>
        </p:txBody>
      </p:sp>
      <p:sp>
        <p:nvSpPr>
          <p:cNvPr id="9219" name="TextBox 3">
            <a:extLst>
              <a:ext uri="{FF2B5EF4-FFF2-40B4-BE49-F238E27FC236}">
                <a16:creationId xmlns:a16="http://schemas.microsoft.com/office/drawing/2014/main" id="{DD3D53A3-8D48-4AB7-9DA0-0CA14E7946A3}"/>
              </a:ext>
            </a:extLst>
          </p:cNvPr>
          <p:cNvSpPr txBox="1">
            <a:spLocks noChangeArrowheads="1"/>
          </p:cNvSpPr>
          <p:nvPr/>
        </p:nvSpPr>
        <p:spPr bwMode="auto">
          <a:xfrm>
            <a:off x="459318" y="1437218"/>
            <a:ext cx="88519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a:solidFill>
                  <a:prstClr val="black"/>
                </a:solidFill>
              </a:rPr>
              <a:t>Current Climate;</a:t>
            </a:r>
          </a:p>
          <a:p>
            <a:pPr defTabSz="609585" eaLnBrk="0" fontAlgn="base" hangingPunct="0">
              <a:spcBef>
                <a:spcPct val="0"/>
              </a:spcBef>
              <a:spcAft>
                <a:spcPct val="0"/>
              </a:spcAft>
            </a:pPr>
            <a:endParaRPr lang="en-GB" altLang="en-US" sz="2400">
              <a:solidFill>
                <a:prstClr val="black"/>
              </a:solidFill>
            </a:endParaRPr>
          </a:p>
          <a:p>
            <a:pPr defTabSz="609585" eaLnBrk="0" fontAlgn="base" hangingPunct="0">
              <a:spcBef>
                <a:spcPct val="0"/>
              </a:spcBef>
              <a:spcAft>
                <a:spcPct val="0"/>
              </a:spcAft>
            </a:pPr>
            <a:r>
              <a:rPr lang="en-GB" altLang="en-US" sz="2400">
                <a:solidFill>
                  <a:prstClr val="black"/>
                </a:solidFill>
              </a:rPr>
              <a:t>Empty Rates Avoidance;</a:t>
            </a:r>
          </a:p>
          <a:p>
            <a:pPr defTabSz="609585" eaLnBrk="0" fontAlgn="base" hangingPunct="0">
              <a:spcBef>
                <a:spcPct val="0"/>
              </a:spcBef>
              <a:spcAft>
                <a:spcPct val="0"/>
              </a:spcAft>
            </a:pPr>
            <a:endParaRPr lang="en-GB" altLang="en-US" sz="2400">
              <a:solidFill>
                <a:prstClr val="black"/>
              </a:solidFill>
            </a:endParaRPr>
          </a:p>
          <a:p>
            <a:pPr defTabSz="609585" eaLnBrk="0" fontAlgn="base" hangingPunct="0">
              <a:spcBef>
                <a:spcPct val="0"/>
              </a:spcBef>
              <a:spcAft>
                <a:spcPct val="0"/>
              </a:spcAft>
            </a:pPr>
            <a:r>
              <a:rPr lang="en-GB" altLang="en-US" sz="2400">
                <a:solidFill>
                  <a:prstClr val="black"/>
                </a:solidFill>
              </a:rPr>
              <a:t>Importance of collecting Business Rates;</a:t>
            </a:r>
          </a:p>
          <a:p>
            <a:pPr defTabSz="609585" eaLnBrk="0" fontAlgn="base" hangingPunct="0">
              <a:spcBef>
                <a:spcPct val="0"/>
              </a:spcBef>
              <a:spcAft>
                <a:spcPct val="0"/>
              </a:spcAft>
            </a:pPr>
            <a:endParaRPr lang="en-GB" altLang="en-US" sz="2400">
              <a:solidFill>
                <a:prstClr val="black"/>
              </a:solidFill>
            </a:endParaRPr>
          </a:p>
          <a:p>
            <a:pPr defTabSz="609585" eaLnBrk="0" fontAlgn="base" hangingPunct="0">
              <a:spcBef>
                <a:spcPct val="0"/>
              </a:spcBef>
              <a:spcAft>
                <a:spcPct val="0"/>
              </a:spcAft>
            </a:pPr>
            <a:r>
              <a:rPr lang="en-GB" altLang="en-US" sz="2400">
                <a:solidFill>
                  <a:prstClr val="black"/>
                </a:solidFill>
              </a:rPr>
              <a:t>Business Rates Retention.</a:t>
            </a:r>
          </a:p>
          <a:p>
            <a:pPr defTabSz="609585" eaLnBrk="0" fontAlgn="base" hangingPunct="0">
              <a:spcBef>
                <a:spcPct val="0"/>
              </a:spcBef>
              <a:spcAft>
                <a:spcPct val="0"/>
              </a:spcAft>
            </a:pPr>
            <a:endParaRPr lang="en-GB" altLang="en-US" sz="2400">
              <a:solidFill>
                <a:prstClr val="black"/>
              </a:solidFill>
            </a:endParaRPr>
          </a:p>
          <a:p>
            <a:pPr defTabSz="609585" eaLnBrk="0" fontAlgn="base" hangingPunct="0">
              <a:spcBef>
                <a:spcPct val="0"/>
              </a:spcBef>
              <a:spcAft>
                <a:spcPct val="0"/>
              </a:spcAft>
            </a:pPr>
            <a:endParaRPr lang="en-GB" altLang="en-US" sz="2400">
              <a:solidFill>
                <a:prstClr val="black"/>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6E65B4-5582-44D4-9BE4-9EDDD6BDB8AA}"/>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Primary Legislation</a:t>
            </a:r>
          </a:p>
        </p:txBody>
      </p:sp>
      <p:sp>
        <p:nvSpPr>
          <p:cNvPr id="4" name="TextBox 3">
            <a:extLst>
              <a:ext uri="{FF2B5EF4-FFF2-40B4-BE49-F238E27FC236}">
                <a16:creationId xmlns:a16="http://schemas.microsoft.com/office/drawing/2014/main" id="{D8548E91-CEFB-4FD0-A259-2361B62F7FDD}"/>
              </a:ext>
            </a:extLst>
          </p:cNvPr>
          <p:cNvSpPr txBox="1"/>
          <p:nvPr/>
        </p:nvSpPr>
        <p:spPr>
          <a:xfrm>
            <a:off x="459318" y="1244600"/>
            <a:ext cx="8851900" cy="5016758"/>
          </a:xfrm>
          <a:prstGeom prst="rect">
            <a:avLst/>
          </a:prstGeom>
          <a:noFill/>
        </p:spPr>
        <p:txBody>
          <a:bodyPr>
            <a:spAutoFit/>
          </a:bodyPr>
          <a:lstStyle/>
          <a:p>
            <a:pPr algn="just" defTabSz="609585" eaLnBrk="0" fontAlgn="base" hangingPunct="0">
              <a:spcBef>
                <a:spcPct val="0"/>
              </a:spcBef>
              <a:spcAft>
                <a:spcPct val="0"/>
              </a:spcAft>
              <a:buClr>
                <a:prstClr val="black"/>
              </a:buClr>
              <a:defRPr/>
            </a:pPr>
            <a:r>
              <a:rPr lang="en-GB" sz="3200" kern="0" dirty="0">
                <a:solidFill>
                  <a:prstClr val="black"/>
                </a:solidFill>
                <a:latin typeface="Calibri" pitchFamily="34" charset="0"/>
                <a:ea typeface="ＭＳ Ｐゴシック" pitchFamily="-1" charset="-128"/>
                <a:cs typeface="Calibri" pitchFamily="34" charset="0"/>
              </a:rPr>
              <a:t>Local Government Finance Act 1988</a:t>
            </a:r>
          </a:p>
          <a:p>
            <a:pPr marL="609585" lvl="1" algn="just" defTabSz="609585" eaLnBrk="0" fontAlgn="base" hangingPunct="0">
              <a:spcBef>
                <a:spcPct val="0"/>
              </a:spcBef>
              <a:spcAft>
                <a:spcPct val="0"/>
              </a:spcAft>
              <a:buClr>
                <a:prstClr val="black"/>
              </a:buClr>
              <a:defRPr/>
            </a:pPr>
            <a:r>
              <a:rPr lang="en-GB" sz="2400" kern="0" dirty="0">
                <a:solidFill>
                  <a:prstClr val="black"/>
                </a:solidFill>
                <a:latin typeface="Calibri" pitchFamily="34" charset="0"/>
                <a:ea typeface="ＭＳ Ｐゴシック" pitchFamily="-1" charset="-128"/>
                <a:cs typeface="Calibri" pitchFamily="34" charset="0"/>
              </a:rPr>
              <a:t>Non-Domestic Rates</a:t>
            </a:r>
          </a:p>
          <a:p>
            <a:pPr algn="just" defTabSz="609585" eaLnBrk="0" fontAlgn="base" hangingPunct="0">
              <a:spcBef>
                <a:spcPct val="0"/>
              </a:spcBef>
              <a:spcAft>
                <a:spcPct val="0"/>
              </a:spcAft>
              <a:buClr>
                <a:prstClr val="black"/>
              </a:buClr>
              <a:defRPr/>
            </a:pPr>
            <a:r>
              <a:rPr lang="en-GB" sz="3200" kern="0" dirty="0">
                <a:solidFill>
                  <a:prstClr val="black"/>
                </a:solidFill>
                <a:latin typeface="Calibri" pitchFamily="34" charset="0"/>
                <a:ea typeface="ＭＳ Ｐゴシック" pitchFamily="-1" charset="-128"/>
                <a:cs typeface="Calibri" pitchFamily="34" charset="0"/>
              </a:rPr>
              <a:t>Local Government Act 2003</a:t>
            </a:r>
          </a:p>
          <a:p>
            <a:pPr marL="609585" lvl="1" algn="just" defTabSz="609585" eaLnBrk="0" fontAlgn="base" hangingPunct="0">
              <a:spcBef>
                <a:spcPct val="0"/>
              </a:spcBef>
              <a:spcAft>
                <a:spcPct val="0"/>
              </a:spcAft>
              <a:buClr>
                <a:prstClr val="black"/>
              </a:buClr>
              <a:defRPr/>
            </a:pPr>
            <a:r>
              <a:rPr lang="en-GB" sz="2400" kern="0" dirty="0">
                <a:solidFill>
                  <a:prstClr val="black"/>
                </a:solidFill>
                <a:latin typeface="Calibri" pitchFamily="34" charset="0"/>
                <a:ea typeface="ＭＳ Ｐゴシック" pitchFamily="-1" charset="-128"/>
                <a:cs typeface="Calibri" pitchFamily="34" charset="0"/>
              </a:rPr>
              <a:t>Part 4 Business Improvement Districts</a:t>
            </a:r>
          </a:p>
          <a:p>
            <a:pPr marL="609585" lvl="1" algn="just" defTabSz="609585" eaLnBrk="0" fontAlgn="base" hangingPunct="0">
              <a:spcBef>
                <a:spcPct val="0"/>
              </a:spcBef>
              <a:spcAft>
                <a:spcPct val="0"/>
              </a:spcAft>
              <a:buClr>
                <a:prstClr val="black"/>
              </a:buClr>
              <a:defRPr/>
            </a:pPr>
            <a:r>
              <a:rPr lang="en-GB" sz="2400" kern="0" dirty="0">
                <a:solidFill>
                  <a:prstClr val="black"/>
                </a:solidFill>
                <a:latin typeface="Calibri" pitchFamily="34" charset="0"/>
                <a:ea typeface="ＭＳ Ｐゴシック" pitchFamily="-1" charset="-128"/>
                <a:cs typeface="Calibri" pitchFamily="34" charset="0"/>
              </a:rPr>
              <a:t>Part 5 NNDR including SBR</a:t>
            </a:r>
          </a:p>
          <a:p>
            <a:pPr algn="just" defTabSz="609585" eaLnBrk="0" fontAlgn="base" hangingPunct="0">
              <a:spcBef>
                <a:spcPct val="0"/>
              </a:spcBef>
              <a:spcAft>
                <a:spcPct val="0"/>
              </a:spcAft>
              <a:buClr>
                <a:prstClr val="black"/>
              </a:buClr>
              <a:defRPr/>
            </a:pPr>
            <a:r>
              <a:rPr lang="en-GB" sz="3200" kern="0" dirty="0">
                <a:solidFill>
                  <a:prstClr val="black"/>
                </a:solidFill>
                <a:latin typeface="Calibri" pitchFamily="34" charset="0"/>
                <a:ea typeface="ＭＳ Ｐゴシック" pitchFamily="-1" charset="-128"/>
                <a:cs typeface="Calibri" pitchFamily="34" charset="0"/>
              </a:rPr>
              <a:t>Rating (Empty Property) Act 2007</a:t>
            </a:r>
          </a:p>
          <a:p>
            <a:pPr marL="609585" lvl="1" algn="just" defTabSz="609585" eaLnBrk="0" fontAlgn="base" hangingPunct="0">
              <a:spcBef>
                <a:spcPct val="0"/>
              </a:spcBef>
              <a:spcAft>
                <a:spcPct val="0"/>
              </a:spcAft>
              <a:buClr>
                <a:prstClr val="black"/>
              </a:buClr>
              <a:defRPr/>
            </a:pPr>
            <a:r>
              <a:rPr lang="en-GB" sz="2400" kern="0" dirty="0">
                <a:solidFill>
                  <a:prstClr val="black"/>
                </a:solidFill>
                <a:latin typeface="Calibri" pitchFamily="34" charset="0"/>
                <a:ea typeface="ＭＳ Ｐゴシック" pitchFamily="-1" charset="-128"/>
                <a:cs typeface="Calibri" pitchFamily="34" charset="0"/>
              </a:rPr>
              <a:t>Major changes to EPR</a:t>
            </a:r>
          </a:p>
          <a:p>
            <a:pPr marL="609585" lvl="1" algn="just" defTabSz="609585" eaLnBrk="0" fontAlgn="base" hangingPunct="0">
              <a:spcBef>
                <a:spcPct val="0"/>
              </a:spcBef>
              <a:spcAft>
                <a:spcPct val="0"/>
              </a:spcAft>
              <a:buClr>
                <a:prstClr val="black"/>
              </a:buClr>
              <a:defRPr/>
            </a:pPr>
            <a:r>
              <a:rPr lang="en-GB" sz="2400" kern="0" dirty="0">
                <a:solidFill>
                  <a:prstClr val="black"/>
                </a:solidFill>
                <a:latin typeface="Calibri" pitchFamily="34" charset="0"/>
                <a:ea typeface="ＭＳ Ｐゴシック" pitchFamily="-1" charset="-128"/>
                <a:cs typeface="Calibri" pitchFamily="34" charset="0"/>
              </a:rPr>
              <a:t>Abolished 100% open ended exemption of Industrial Premises</a:t>
            </a:r>
          </a:p>
          <a:p>
            <a:pPr marL="609585" lvl="1" algn="just" defTabSz="609585" eaLnBrk="0" fontAlgn="base" hangingPunct="0">
              <a:spcBef>
                <a:spcPct val="0"/>
              </a:spcBef>
              <a:spcAft>
                <a:spcPct val="0"/>
              </a:spcAft>
              <a:buClr>
                <a:prstClr val="black"/>
              </a:buClr>
              <a:defRPr/>
            </a:pPr>
            <a:r>
              <a:rPr lang="en-GB" sz="2400" kern="0" dirty="0">
                <a:solidFill>
                  <a:prstClr val="black"/>
                </a:solidFill>
                <a:latin typeface="Calibri" pitchFamily="34" charset="0"/>
                <a:ea typeface="ＭＳ Ｐゴシック" pitchFamily="-1" charset="-128"/>
                <a:cs typeface="Calibri" pitchFamily="34" charset="0"/>
              </a:rPr>
              <a:t>100% charges after exempt periods</a:t>
            </a:r>
          </a:p>
          <a:p>
            <a:pPr algn="just" defTabSz="609585" eaLnBrk="0" fontAlgn="base" hangingPunct="0">
              <a:spcBef>
                <a:spcPct val="0"/>
              </a:spcBef>
              <a:spcAft>
                <a:spcPct val="0"/>
              </a:spcAft>
              <a:buClr>
                <a:prstClr val="black"/>
              </a:buClr>
              <a:defRPr/>
            </a:pPr>
            <a:r>
              <a:rPr lang="en-GB" sz="3200" kern="0" dirty="0">
                <a:solidFill>
                  <a:prstClr val="black"/>
                </a:solidFill>
                <a:latin typeface="Calibri" pitchFamily="34" charset="0"/>
                <a:ea typeface="ＭＳ Ｐゴシック" pitchFamily="-1" charset="-128"/>
                <a:cs typeface="Calibri" pitchFamily="34" charset="0"/>
              </a:rPr>
              <a:t>Local Government Finance Act 2012</a:t>
            </a:r>
          </a:p>
          <a:p>
            <a:pPr marL="609585" lvl="1" algn="just" defTabSz="609585" eaLnBrk="0" fontAlgn="base" hangingPunct="0">
              <a:spcBef>
                <a:spcPct val="0"/>
              </a:spcBef>
              <a:spcAft>
                <a:spcPct val="0"/>
              </a:spcAft>
              <a:buClr>
                <a:prstClr val="black"/>
              </a:buClr>
              <a:defRPr/>
            </a:pPr>
            <a:r>
              <a:rPr lang="en-GB" sz="2667" kern="0" dirty="0">
                <a:solidFill>
                  <a:prstClr val="black"/>
                </a:solidFill>
                <a:latin typeface="Calibri" pitchFamily="34" charset="0"/>
                <a:ea typeface="ＭＳ Ｐゴシック" pitchFamily="-1" charset="-128"/>
                <a:cs typeface="Calibri" pitchFamily="34" charset="0"/>
              </a:rPr>
              <a:t>Business Rates Retention</a:t>
            </a:r>
          </a:p>
          <a:p>
            <a:pPr marL="1219170" lvl="2" algn="just" defTabSz="609585" eaLnBrk="0" fontAlgn="base" hangingPunct="0">
              <a:spcBef>
                <a:spcPct val="0"/>
              </a:spcBef>
              <a:spcAft>
                <a:spcPct val="0"/>
              </a:spcAft>
              <a:buClr>
                <a:prstClr val="black"/>
              </a:buClr>
              <a:defRPr/>
            </a:pPr>
            <a:r>
              <a:rPr lang="en-GB" sz="2133" kern="0" dirty="0">
                <a:solidFill>
                  <a:prstClr val="black"/>
                </a:solidFill>
                <a:latin typeface="Calibri" pitchFamily="34" charset="0"/>
                <a:ea typeface="ＭＳ Ｐゴシック" pitchFamily="-1" charset="-128"/>
                <a:cs typeface="Calibri" pitchFamily="34" charset="0"/>
              </a:rPr>
              <a:t>Information sharing with HMRC!!!</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95AC8D-E525-42FB-A686-126929B3C9C3}"/>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Primary Legislation 2</a:t>
            </a:r>
          </a:p>
        </p:txBody>
      </p:sp>
      <p:sp>
        <p:nvSpPr>
          <p:cNvPr id="4" name="TextBox 3">
            <a:extLst>
              <a:ext uri="{FF2B5EF4-FFF2-40B4-BE49-F238E27FC236}">
                <a16:creationId xmlns:a16="http://schemas.microsoft.com/office/drawing/2014/main" id="{967636AD-6DCF-4260-B7CE-A40B95A845B4}"/>
              </a:ext>
            </a:extLst>
          </p:cNvPr>
          <p:cNvSpPr txBox="1"/>
          <p:nvPr/>
        </p:nvSpPr>
        <p:spPr>
          <a:xfrm>
            <a:off x="459318" y="1244601"/>
            <a:ext cx="8851900" cy="4619213"/>
          </a:xfrm>
          <a:prstGeom prst="rect">
            <a:avLst/>
          </a:prstGeom>
          <a:noFill/>
        </p:spPr>
        <p:txBody>
          <a:bodyPr>
            <a:spAutoFit/>
          </a:bodyPr>
          <a:lstStyle/>
          <a:p>
            <a:pPr algn="just" defTabSz="609585" eaLnBrk="0" fontAlgn="base" hangingPunct="0">
              <a:spcBef>
                <a:spcPct val="0"/>
              </a:spcBef>
              <a:spcAft>
                <a:spcPct val="0"/>
              </a:spcAft>
              <a:buClr>
                <a:prstClr val="black"/>
              </a:buClr>
              <a:defRPr/>
            </a:pPr>
            <a:r>
              <a:rPr lang="en-GB" sz="3200" kern="0" dirty="0">
                <a:solidFill>
                  <a:prstClr val="black"/>
                </a:solidFill>
                <a:latin typeface="Calibri" pitchFamily="34" charset="0"/>
                <a:ea typeface="ＭＳ Ｐゴシック" pitchFamily="-1" charset="-128"/>
                <a:cs typeface="Calibri" pitchFamily="34" charset="0"/>
              </a:rPr>
              <a:t>Human Rights Act 1988</a:t>
            </a:r>
          </a:p>
          <a:p>
            <a:pPr marL="609585" lvl="1" algn="just" defTabSz="609585" eaLnBrk="0" fontAlgn="base" hangingPunct="0">
              <a:spcBef>
                <a:spcPct val="0"/>
              </a:spcBef>
              <a:spcAft>
                <a:spcPct val="0"/>
              </a:spcAft>
              <a:buClr>
                <a:prstClr val="black"/>
              </a:buClr>
              <a:defRPr/>
            </a:pPr>
            <a:r>
              <a:rPr lang="en-GB" sz="2667" kern="0" dirty="0">
                <a:solidFill>
                  <a:prstClr val="black"/>
                </a:solidFill>
                <a:latin typeface="Calibri" pitchFamily="34" charset="0"/>
                <a:ea typeface="ＭＳ Ｐゴシック" pitchFamily="-1" charset="-128"/>
                <a:cs typeface="Calibri" pitchFamily="34" charset="0"/>
              </a:rPr>
              <a:t>Article 6 – </a:t>
            </a:r>
            <a:r>
              <a:rPr lang="en-GB" sz="2667" dirty="0">
                <a:solidFill>
                  <a:prstClr val="black"/>
                </a:solidFill>
                <a:latin typeface="Calibri" pitchFamily="34" charset="0"/>
                <a:ea typeface="ＭＳ Ｐゴシック" pitchFamily="-1" charset="-128"/>
                <a:cs typeface="Calibri" pitchFamily="34" charset="0"/>
              </a:rPr>
              <a:t>Everyone is entitled to a fair and public hearing within a </a:t>
            </a:r>
            <a:r>
              <a:rPr lang="en-GB" sz="2667" b="1" u="sng" dirty="0">
                <a:solidFill>
                  <a:prstClr val="black"/>
                </a:solidFill>
                <a:latin typeface="Calibri" pitchFamily="34" charset="0"/>
                <a:ea typeface="ＭＳ Ｐゴシック" pitchFamily="-1" charset="-128"/>
                <a:cs typeface="Calibri" pitchFamily="34" charset="0"/>
              </a:rPr>
              <a:t>reasonable timescale</a:t>
            </a:r>
          </a:p>
          <a:p>
            <a:pPr defTabSz="609585" fontAlgn="base">
              <a:lnSpc>
                <a:spcPct val="90000"/>
              </a:lnSpc>
              <a:spcBef>
                <a:spcPct val="0"/>
              </a:spcBef>
              <a:spcAft>
                <a:spcPct val="0"/>
              </a:spcAft>
              <a:defRPr/>
            </a:pPr>
            <a:endParaRPr lang="en-GB" sz="1333" b="1" u="sng" dirty="0">
              <a:solidFill>
                <a:prstClr val="black"/>
              </a:solidFill>
              <a:latin typeface="Calibri" pitchFamily="34" charset="0"/>
              <a:ea typeface="ＭＳ Ｐゴシック" pitchFamily="-1" charset="-128"/>
              <a:cs typeface="Calibri" pitchFamily="34" charset="0"/>
            </a:endParaRPr>
          </a:p>
          <a:p>
            <a:pPr marL="609585" lvl="1" defTabSz="609585" fontAlgn="base">
              <a:lnSpc>
                <a:spcPct val="90000"/>
              </a:lnSpc>
              <a:spcBef>
                <a:spcPct val="0"/>
              </a:spcBef>
              <a:spcAft>
                <a:spcPct val="0"/>
              </a:spcAft>
              <a:buClr>
                <a:prstClr val="black"/>
              </a:buClr>
              <a:defRPr/>
            </a:pPr>
            <a:r>
              <a:rPr lang="en-GB" sz="2667" dirty="0">
                <a:solidFill>
                  <a:prstClr val="black"/>
                </a:solidFill>
                <a:latin typeface="Calibri" pitchFamily="34" charset="0"/>
                <a:ea typeface="ＭＳ Ｐゴシック" pitchFamily="-1" charset="-128"/>
                <a:cs typeface="Calibri" pitchFamily="34" charset="0"/>
              </a:rPr>
              <a:t>Summons served at least 14 days prior to hearing</a:t>
            </a:r>
          </a:p>
          <a:p>
            <a:pPr marL="609585" lvl="1" defTabSz="609585" fontAlgn="base">
              <a:lnSpc>
                <a:spcPct val="90000"/>
              </a:lnSpc>
              <a:spcBef>
                <a:spcPct val="0"/>
              </a:spcBef>
              <a:spcAft>
                <a:spcPct val="0"/>
              </a:spcAft>
              <a:buClr>
                <a:prstClr val="black"/>
              </a:buClr>
              <a:defRPr/>
            </a:pPr>
            <a:r>
              <a:rPr lang="en-GB" sz="2667" dirty="0">
                <a:solidFill>
                  <a:prstClr val="black"/>
                </a:solidFill>
                <a:latin typeface="Calibri" pitchFamily="34" charset="0"/>
                <a:ea typeface="ＭＳ Ｐゴシック" pitchFamily="-1" charset="-128"/>
                <a:cs typeface="Calibri" pitchFamily="34" charset="0"/>
              </a:rPr>
              <a:t>Be careful to </a:t>
            </a:r>
            <a:r>
              <a:rPr lang="en-GB" sz="2667" i="1" dirty="0">
                <a:solidFill>
                  <a:prstClr val="black"/>
                </a:solidFill>
                <a:latin typeface="Calibri" pitchFamily="34" charset="0"/>
                <a:ea typeface="ＭＳ Ｐゴシック" pitchFamily="-1" charset="-128"/>
                <a:cs typeface="Calibri" pitchFamily="34" charset="0"/>
              </a:rPr>
              <a:t>make it clear</a:t>
            </a:r>
            <a:r>
              <a:rPr lang="en-GB" sz="2667" dirty="0">
                <a:solidFill>
                  <a:prstClr val="black"/>
                </a:solidFill>
                <a:latin typeface="Calibri" pitchFamily="34" charset="0"/>
                <a:ea typeface="ＭＳ Ｐゴシック" pitchFamily="-1" charset="-128"/>
                <a:cs typeface="Calibri" pitchFamily="34" charset="0"/>
              </a:rPr>
              <a:t> to debtors interviewed at Court that they have a right to go before the Magistrates</a:t>
            </a:r>
          </a:p>
          <a:p>
            <a:pPr marL="609585" lvl="1" defTabSz="609585" fontAlgn="base">
              <a:lnSpc>
                <a:spcPct val="90000"/>
              </a:lnSpc>
              <a:spcBef>
                <a:spcPct val="0"/>
              </a:spcBef>
              <a:spcAft>
                <a:spcPct val="0"/>
              </a:spcAft>
              <a:buClr>
                <a:prstClr val="black"/>
              </a:buClr>
              <a:defRPr/>
            </a:pPr>
            <a:endParaRPr lang="en-GB" sz="2667" kern="0" dirty="0">
              <a:solidFill>
                <a:prstClr val="black"/>
              </a:solidFill>
              <a:latin typeface="Calibri" pitchFamily="34" charset="0"/>
              <a:ea typeface="ＭＳ Ｐゴシック" pitchFamily="-1" charset="-128"/>
              <a:cs typeface="Calibri" pitchFamily="34" charset="0"/>
            </a:endParaRPr>
          </a:p>
          <a:p>
            <a:pPr defTabSz="609585" fontAlgn="base">
              <a:lnSpc>
                <a:spcPct val="90000"/>
              </a:lnSpc>
              <a:spcBef>
                <a:spcPct val="0"/>
              </a:spcBef>
              <a:spcAft>
                <a:spcPct val="0"/>
              </a:spcAft>
              <a:buClr>
                <a:prstClr val="black"/>
              </a:buClr>
              <a:defRPr/>
            </a:pPr>
            <a:r>
              <a:rPr lang="en-GB" sz="3200" kern="0" dirty="0">
                <a:solidFill>
                  <a:prstClr val="black"/>
                </a:solidFill>
                <a:latin typeface="Calibri" pitchFamily="34" charset="0"/>
                <a:ea typeface="ＭＳ Ｐゴシック" pitchFamily="-1" charset="-128"/>
                <a:cs typeface="Calibri" pitchFamily="34" charset="0"/>
              </a:rPr>
              <a:t>Tribunals, Courts and Enforcement Act 2007</a:t>
            </a:r>
          </a:p>
          <a:p>
            <a:pPr marL="609585" lvl="1" defTabSz="609585" fontAlgn="base">
              <a:lnSpc>
                <a:spcPct val="90000"/>
              </a:lnSpc>
              <a:spcBef>
                <a:spcPct val="0"/>
              </a:spcBef>
              <a:spcAft>
                <a:spcPct val="0"/>
              </a:spcAft>
              <a:buClr>
                <a:prstClr val="black"/>
              </a:buClr>
              <a:defRPr/>
            </a:pPr>
            <a:endParaRPr lang="en-GB" sz="2667" kern="0" dirty="0">
              <a:solidFill>
                <a:prstClr val="black"/>
              </a:solidFill>
              <a:latin typeface="Calibri" pitchFamily="34" charset="0"/>
              <a:ea typeface="ＭＳ Ｐゴシック" pitchFamily="-1" charset="-128"/>
              <a:cs typeface="Calibri" pitchFamily="34" charset="0"/>
            </a:endParaRPr>
          </a:p>
          <a:p>
            <a:pPr marL="609585" lvl="1" defTabSz="609585" fontAlgn="base">
              <a:lnSpc>
                <a:spcPct val="90000"/>
              </a:lnSpc>
              <a:spcBef>
                <a:spcPct val="0"/>
              </a:spcBef>
              <a:spcAft>
                <a:spcPct val="0"/>
              </a:spcAft>
              <a:buClr>
                <a:prstClr val="black"/>
              </a:buClr>
              <a:defRPr/>
            </a:pPr>
            <a:r>
              <a:rPr lang="en-GB" sz="2667" kern="0" dirty="0">
                <a:solidFill>
                  <a:prstClr val="black"/>
                </a:solidFill>
                <a:latin typeface="Calibri" pitchFamily="34" charset="0"/>
                <a:ea typeface="ＭＳ Ｐゴシック" pitchFamily="-1" charset="-128"/>
                <a:cs typeface="Calibri" pitchFamily="34" charset="0"/>
              </a:rPr>
              <a:t>Part 3 – Taking Control of Goods</a:t>
            </a:r>
          </a:p>
          <a:p>
            <a:pPr marL="609585" lvl="1" defTabSz="609585" fontAlgn="base">
              <a:lnSpc>
                <a:spcPct val="90000"/>
              </a:lnSpc>
              <a:spcBef>
                <a:spcPct val="0"/>
              </a:spcBef>
              <a:spcAft>
                <a:spcPct val="0"/>
              </a:spcAft>
              <a:buClr>
                <a:prstClr val="black"/>
              </a:buClr>
              <a:defRPr/>
            </a:pPr>
            <a:r>
              <a:rPr lang="en-GB" sz="2667" kern="0" dirty="0">
                <a:solidFill>
                  <a:prstClr val="black"/>
                </a:solidFill>
                <a:latin typeface="Calibri" pitchFamily="34" charset="0"/>
                <a:ea typeface="ＭＳ Ｐゴシック" pitchFamily="-1" charset="-128"/>
                <a:cs typeface="Calibri" pitchFamily="34" charset="0"/>
              </a:rPr>
              <a:t>Schedule 12</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6BFD69-5789-4571-8760-AACB04375818}"/>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Secondary Legislation </a:t>
            </a:r>
          </a:p>
        </p:txBody>
      </p:sp>
      <p:sp>
        <p:nvSpPr>
          <p:cNvPr id="4" name="TextBox 3">
            <a:extLst>
              <a:ext uri="{FF2B5EF4-FFF2-40B4-BE49-F238E27FC236}">
                <a16:creationId xmlns:a16="http://schemas.microsoft.com/office/drawing/2014/main" id="{685C7CF6-6592-4153-BC3A-8D263E337464}"/>
              </a:ext>
            </a:extLst>
          </p:cNvPr>
          <p:cNvSpPr txBox="1"/>
          <p:nvPr/>
        </p:nvSpPr>
        <p:spPr>
          <a:xfrm>
            <a:off x="459317" y="1244601"/>
            <a:ext cx="9067800" cy="4545155"/>
          </a:xfrm>
          <a:prstGeom prst="rect">
            <a:avLst/>
          </a:prstGeom>
          <a:noFill/>
        </p:spPr>
        <p:txBody>
          <a:bodyPr>
            <a:spAutoFit/>
          </a:bodyPr>
          <a:lstStyle/>
          <a:p>
            <a:pPr algn="just" defTabSz="609585" eaLnBrk="0" fontAlgn="base" hangingPunct="0">
              <a:spcBef>
                <a:spcPct val="0"/>
              </a:spcBef>
              <a:spcAft>
                <a:spcPct val="0"/>
              </a:spcAft>
              <a:buClr>
                <a:prstClr val="black"/>
              </a:buClr>
              <a:defRPr/>
            </a:pPr>
            <a:r>
              <a:rPr lang="en-GB" sz="2667" b="1" kern="0" dirty="0">
                <a:solidFill>
                  <a:prstClr val="black"/>
                </a:solidFill>
                <a:latin typeface="Calibri" pitchFamily="34" charset="0"/>
                <a:ea typeface="ＭＳ Ｐゴシック" pitchFamily="-1" charset="-128"/>
                <a:cs typeface="Calibri" pitchFamily="34" charset="0"/>
              </a:rPr>
              <a:t>Non-Domestic Rating (Collection and Enforcement) (Local Lists) Regulations 1989 (SI. 1989/1058) </a:t>
            </a:r>
            <a:r>
              <a:rPr lang="en-GB" sz="2667" kern="0" dirty="0">
                <a:solidFill>
                  <a:prstClr val="black"/>
                </a:solidFill>
                <a:latin typeface="Calibri" pitchFamily="34" charset="0"/>
                <a:ea typeface="ＭＳ Ｐゴシック" pitchFamily="-1" charset="-128"/>
                <a:cs typeface="Calibri" pitchFamily="34" charset="0"/>
              </a:rPr>
              <a:t>as amended</a:t>
            </a:r>
          </a:p>
          <a:p>
            <a:pPr algn="just" defTabSz="609585" eaLnBrk="0" fontAlgn="base" hangingPunct="0">
              <a:spcBef>
                <a:spcPct val="0"/>
              </a:spcBef>
              <a:spcAft>
                <a:spcPct val="0"/>
              </a:spcAft>
              <a:buClr>
                <a:prstClr val="black"/>
              </a:buClr>
              <a:defRPr/>
            </a:pPr>
            <a:endParaRPr lang="en-GB" sz="933" kern="0" dirty="0">
              <a:solidFill>
                <a:prstClr val="black"/>
              </a:solidFill>
              <a:latin typeface="Calibri" pitchFamily="34" charset="0"/>
              <a:ea typeface="ＭＳ Ｐゴシック" pitchFamily="-1" charset="-128"/>
              <a:cs typeface="Calibri" pitchFamily="34" charset="0"/>
            </a:endParaRPr>
          </a:p>
          <a:p>
            <a:pPr marL="990575" lvl="1" indent="-380990" algn="just" defTabSz="609585" eaLnBrk="0" fontAlgn="base" hangingPunct="0">
              <a:spcBef>
                <a:spcPct val="0"/>
              </a:spcBef>
              <a:spcAft>
                <a:spcPct val="0"/>
              </a:spcAft>
              <a:buClr>
                <a:prstClr val="black"/>
              </a:buClr>
              <a:buFont typeface="Arial" panose="020B0604020202020204" pitchFamily="34" charset="0"/>
              <a:buChar char="•"/>
              <a:defRPr/>
            </a:pPr>
            <a:r>
              <a:rPr lang="en-GB" sz="2400" kern="0" dirty="0">
                <a:solidFill>
                  <a:prstClr val="black"/>
                </a:solidFill>
                <a:latin typeface="Calibri" pitchFamily="34" charset="0"/>
                <a:ea typeface="ＭＳ Ｐゴシック" pitchFamily="-1" charset="-128"/>
                <a:cs typeface="Calibri" pitchFamily="34" charset="0"/>
              </a:rPr>
              <a:t>Billing, </a:t>
            </a:r>
          </a:p>
          <a:p>
            <a:pPr marL="990575" lvl="1" indent="-380990" algn="just" defTabSz="609585" eaLnBrk="0" fontAlgn="base" hangingPunct="0">
              <a:spcBef>
                <a:spcPct val="0"/>
              </a:spcBef>
              <a:spcAft>
                <a:spcPct val="0"/>
              </a:spcAft>
              <a:buClr>
                <a:prstClr val="black"/>
              </a:buClr>
              <a:buFont typeface="Arial" panose="020B0604020202020204" pitchFamily="34" charset="0"/>
              <a:buChar char="•"/>
              <a:defRPr/>
            </a:pPr>
            <a:r>
              <a:rPr lang="en-GB" sz="2400" kern="0" dirty="0">
                <a:solidFill>
                  <a:prstClr val="black"/>
                </a:solidFill>
                <a:latin typeface="Calibri" pitchFamily="34" charset="0"/>
                <a:ea typeface="ＭＳ Ｐゴシック" pitchFamily="-1" charset="-128"/>
                <a:cs typeface="Calibri" pitchFamily="34" charset="0"/>
              </a:rPr>
              <a:t>Collection and </a:t>
            </a:r>
          </a:p>
          <a:p>
            <a:pPr marL="990575" lvl="1" indent="-380990" algn="just" defTabSz="609585" eaLnBrk="0" fontAlgn="base" hangingPunct="0">
              <a:spcBef>
                <a:spcPct val="0"/>
              </a:spcBef>
              <a:spcAft>
                <a:spcPct val="0"/>
              </a:spcAft>
              <a:buClr>
                <a:prstClr val="black"/>
              </a:buClr>
              <a:buFont typeface="Arial" panose="020B0604020202020204" pitchFamily="34" charset="0"/>
              <a:buChar char="•"/>
              <a:defRPr/>
            </a:pPr>
            <a:r>
              <a:rPr lang="en-GB" sz="2400" kern="0" dirty="0">
                <a:solidFill>
                  <a:prstClr val="black"/>
                </a:solidFill>
                <a:latin typeface="Calibri" pitchFamily="34" charset="0"/>
                <a:ea typeface="ＭＳ Ｐゴシック" pitchFamily="-1" charset="-128"/>
                <a:cs typeface="Calibri" pitchFamily="34" charset="0"/>
              </a:rPr>
              <a:t>Enforcement</a:t>
            </a:r>
          </a:p>
          <a:p>
            <a:pPr algn="just" defTabSz="609585" eaLnBrk="0" fontAlgn="base" hangingPunct="0">
              <a:spcBef>
                <a:spcPct val="0"/>
              </a:spcBef>
              <a:spcAft>
                <a:spcPct val="0"/>
              </a:spcAft>
              <a:buClr>
                <a:prstClr val="black"/>
              </a:buClr>
              <a:defRPr/>
            </a:pPr>
            <a:endParaRPr lang="en-GB" sz="2667" kern="0" dirty="0">
              <a:solidFill>
                <a:prstClr val="black"/>
              </a:solidFill>
              <a:latin typeface="Calibri" pitchFamily="34" charset="0"/>
              <a:ea typeface="ＭＳ Ｐゴシック" pitchFamily="-1" charset="-128"/>
              <a:cs typeface="Calibri" pitchFamily="34" charset="0"/>
            </a:endParaRPr>
          </a:p>
          <a:p>
            <a:pPr algn="just" defTabSz="609585" eaLnBrk="0" fontAlgn="base" hangingPunct="0">
              <a:spcBef>
                <a:spcPct val="0"/>
              </a:spcBef>
              <a:spcAft>
                <a:spcPct val="0"/>
              </a:spcAft>
              <a:buClr>
                <a:prstClr val="black"/>
              </a:buClr>
              <a:defRPr/>
            </a:pPr>
            <a:r>
              <a:rPr lang="en-GB" sz="2667" b="1" kern="0" dirty="0">
                <a:solidFill>
                  <a:prstClr val="black"/>
                </a:solidFill>
                <a:latin typeface="Calibri" pitchFamily="34" charset="0"/>
                <a:ea typeface="ＭＳ Ｐゴシック" pitchFamily="-1" charset="-128"/>
                <a:cs typeface="Calibri" pitchFamily="34" charset="0"/>
              </a:rPr>
              <a:t>Taking Control of Goods Regulations 2013 (SI. 2013/1984) </a:t>
            </a:r>
          </a:p>
          <a:p>
            <a:pPr marL="609585" lvl="1" algn="just" defTabSz="609585" eaLnBrk="0" fontAlgn="base" hangingPunct="0">
              <a:spcBef>
                <a:spcPct val="0"/>
              </a:spcBef>
              <a:spcAft>
                <a:spcPct val="0"/>
              </a:spcAft>
              <a:buClr>
                <a:prstClr val="black"/>
              </a:buClr>
              <a:defRPr/>
            </a:pPr>
            <a:r>
              <a:rPr lang="en-GB" sz="2400" kern="0" dirty="0">
                <a:solidFill>
                  <a:prstClr val="black"/>
                </a:solidFill>
                <a:latin typeface="Calibri" pitchFamily="34" charset="0"/>
                <a:ea typeface="ＭＳ Ｐゴシック" pitchFamily="-1" charset="-128"/>
                <a:cs typeface="Calibri" pitchFamily="34" charset="0"/>
              </a:rPr>
              <a:t>The Process. (Compliance; Enforcement; and Sale)</a:t>
            </a:r>
          </a:p>
          <a:p>
            <a:pPr algn="just" defTabSz="609585" eaLnBrk="0" fontAlgn="base" hangingPunct="0">
              <a:spcBef>
                <a:spcPct val="0"/>
              </a:spcBef>
              <a:spcAft>
                <a:spcPct val="0"/>
              </a:spcAft>
              <a:buClr>
                <a:prstClr val="black"/>
              </a:buClr>
              <a:defRPr/>
            </a:pPr>
            <a:endParaRPr lang="en-GB" sz="2667" kern="0" dirty="0">
              <a:solidFill>
                <a:prstClr val="black"/>
              </a:solidFill>
              <a:latin typeface="Calibri" pitchFamily="34" charset="0"/>
              <a:ea typeface="ＭＳ Ｐゴシック" pitchFamily="-1" charset="-128"/>
              <a:cs typeface="Calibri" pitchFamily="34" charset="0"/>
            </a:endParaRPr>
          </a:p>
          <a:p>
            <a:pPr algn="just" defTabSz="609585" eaLnBrk="0" fontAlgn="base" hangingPunct="0">
              <a:spcBef>
                <a:spcPct val="0"/>
              </a:spcBef>
              <a:spcAft>
                <a:spcPct val="0"/>
              </a:spcAft>
              <a:buClr>
                <a:prstClr val="black"/>
              </a:buClr>
              <a:defRPr/>
            </a:pPr>
            <a:r>
              <a:rPr lang="en-GB" sz="2667" b="1" kern="0" dirty="0">
                <a:solidFill>
                  <a:prstClr val="black"/>
                </a:solidFill>
                <a:latin typeface="Calibri" pitchFamily="34" charset="0"/>
                <a:ea typeface="ＭＳ Ｐゴシック" pitchFamily="-1" charset="-128"/>
                <a:cs typeface="Calibri" pitchFamily="34" charset="0"/>
              </a:rPr>
              <a:t>Taking Control of Goods (Fees) Regulations 2014 (SI. 2014/1) </a:t>
            </a:r>
          </a:p>
          <a:p>
            <a:pPr marL="609585" lvl="1" algn="just" defTabSz="609585" eaLnBrk="0" fontAlgn="base" hangingPunct="0">
              <a:spcBef>
                <a:spcPct val="0"/>
              </a:spcBef>
              <a:spcAft>
                <a:spcPct val="0"/>
              </a:spcAft>
              <a:buClr>
                <a:prstClr val="black"/>
              </a:buClr>
              <a:defRPr/>
            </a:pPr>
            <a:r>
              <a:rPr lang="en-GB" sz="2400" kern="0" dirty="0">
                <a:solidFill>
                  <a:prstClr val="black"/>
                </a:solidFill>
                <a:latin typeface="Calibri" pitchFamily="34" charset="0"/>
                <a:ea typeface="ＭＳ Ｐゴシック" pitchFamily="-1" charset="-128"/>
                <a:cs typeface="Calibri" pitchFamily="34" charset="0"/>
              </a:rPr>
              <a:t>The Statutory Fees.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4C0329-3D79-49E3-A0B1-E4A8B6F565B9}"/>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Policies and Codes of Practice</a:t>
            </a:r>
          </a:p>
        </p:txBody>
      </p:sp>
      <p:sp>
        <p:nvSpPr>
          <p:cNvPr id="13315" name="TextBox 3">
            <a:extLst>
              <a:ext uri="{FF2B5EF4-FFF2-40B4-BE49-F238E27FC236}">
                <a16:creationId xmlns:a16="http://schemas.microsoft.com/office/drawing/2014/main" id="{0F06A20A-CD05-4B05-975B-CAAC33EE9F6E}"/>
              </a:ext>
            </a:extLst>
          </p:cNvPr>
          <p:cNvSpPr txBox="1">
            <a:spLocks noChangeArrowheads="1"/>
          </p:cNvSpPr>
          <p:nvPr/>
        </p:nvSpPr>
        <p:spPr bwMode="auto">
          <a:xfrm>
            <a:off x="400051" y="1244601"/>
            <a:ext cx="912706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80990" indent="-380990" defTabSz="609585" fontAlgn="base">
              <a:spcBef>
                <a:spcPct val="0"/>
              </a:spcBef>
              <a:spcAft>
                <a:spcPts val="80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Covering the Statutory Process</a:t>
            </a:r>
          </a:p>
          <a:p>
            <a:pPr marL="380990" indent="-380990" defTabSz="609585" fontAlgn="base">
              <a:spcBef>
                <a:spcPct val="0"/>
              </a:spcBef>
              <a:spcAft>
                <a:spcPts val="80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Cover any discretions such as withdrawing costs or arrangements</a:t>
            </a:r>
          </a:p>
          <a:p>
            <a:pPr marL="380990" indent="-380990" defTabSz="609585" fontAlgn="base">
              <a:spcBef>
                <a:spcPct val="0"/>
              </a:spcBef>
              <a:spcAft>
                <a:spcPts val="80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Make clear the Process</a:t>
            </a:r>
          </a:p>
          <a:p>
            <a:pPr marL="380990" indent="-380990" defTabSz="609585" fontAlgn="base">
              <a:spcBef>
                <a:spcPct val="0"/>
              </a:spcBef>
              <a:spcAft>
                <a:spcPts val="80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In what circumstances - County Court or Magistrates Court</a:t>
            </a:r>
          </a:p>
          <a:p>
            <a:pPr marL="380990" indent="-380990" defTabSz="609585" fontAlgn="base">
              <a:spcBef>
                <a:spcPct val="0"/>
              </a:spcBef>
              <a:spcAft>
                <a:spcPts val="80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Make clear duty on Council to collect debt </a:t>
            </a:r>
          </a:p>
          <a:p>
            <a:pPr marL="380990" indent="-380990" defTabSz="609585" fontAlgn="base">
              <a:spcBef>
                <a:spcPct val="0"/>
              </a:spcBef>
              <a:spcAft>
                <a:spcPts val="80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Local Government Act 1999 - Best Value &amp; Continuous Improvement</a:t>
            </a:r>
          </a:p>
          <a:p>
            <a:pPr marL="380990" indent="-380990" defTabSz="609585" fontAlgn="base">
              <a:spcBef>
                <a:spcPct val="0"/>
              </a:spcBef>
              <a:spcAft>
                <a:spcPts val="80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Vulnerable cases and management of such cases</a:t>
            </a:r>
          </a:p>
          <a:p>
            <a:pPr marL="380990" indent="-380990" defTabSz="609585" fontAlgn="base">
              <a:spcBef>
                <a:spcPct val="0"/>
              </a:spcBef>
              <a:spcAft>
                <a:spcPts val="80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Taking Control of Goods : National Standards</a:t>
            </a:r>
          </a:p>
          <a:p>
            <a:pPr marL="380990" indent="-380990" defTabSz="609585" fontAlgn="base">
              <a:spcBef>
                <a:spcPct val="0"/>
              </a:spcBef>
              <a:spcAft>
                <a:spcPts val="80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Corporate Debt Policy identifying which debts have priority.</a:t>
            </a:r>
          </a:p>
          <a:p>
            <a:pPr marL="380990" indent="-380990" defTabSz="609585" fontAlgn="base">
              <a:spcBef>
                <a:spcPct val="0"/>
              </a:spcBef>
              <a:spcAft>
                <a:spcPts val="80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Anti-Poverty Strategy</a:t>
            </a:r>
          </a:p>
        </p:txBody>
      </p:sp>
      <p:pic>
        <p:nvPicPr>
          <p:cNvPr id="13316" name="Picture 6" descr="policy.jpg">
            <a:extLst>
              <a:ext uri="{FF2B5EF4-FFF2-40B4-BE49-F238E27FC236}">
                <a16:creationId xmlns:a16="http://schemas.microsoft.com/office/drawing/2014/main" id="{609D0F69-1744-4E7D-927E-805350A068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38218" y="264585"/>
            <a:ext cx="2677583" cy="175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5A3A3A-6CA8-4C09-B593-7214E8769944}"/>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Court of Competent Jurisdiction</a:t>
            </a:r>
          </a:p>
        </p:txBody>
      </p:sp>
      <p:sp>
        <p:nvSpPr>
          <p:cNvPr id="4" name="TextBox 3">
            <a:extLst>
              <a:ext uri="{FF2B5EF4-FFF2-40B4-BE49-F238E27FC236}">
                <a16:creationId xmlns:a16="http://schemas.microsoft.com/office/drawing/2014/main" id="{D75BF372-D703-44D6-A0E5-6B50FA042509}"/>
              </a:ext>
            </a:extLst>
          </p:cNvPr>
          <p:cNvSpPr txBox="1"/>
          <p:nvPr/>
        </p:nvSpPr>
        <p:spPr>
          <a:xfrm>
            <a:off x="459317" y="1096433"/>
            <a:ext cx="9067800" cy="4730206"/>
          </a:xfrm>
          <a:prstGeom prst="rect">
            <a:avLst/>
          </a:prstGeom>
          <a:noFill/>
        </p:spPr>
        <p:txBody>
          <a:bodyPr>
            <a:spAutoFit/>
          </a:bodyPr>
          <a:lstStyle/>
          <a:p>
            <a:pPr algn="just" defTabSz="609585" fontAlgn="base">
              <a:spcBef>
                <a:spcPct val="0"/>
              </a:spcBef>
              <a:spcAft>
                <a:spcPct val="0"/>
              </a:spcAft>
              <a:buClr>
                <a:prstClr val="black"/>
              </a:buClr>
              <a:defRPr/>
            </a:pPr>
            <a:r>
              <a:rPr lang="en-GB" sz="2667" b="1" kern="0" dirty="0">
                <a:solidFill>
                  <a:srgbClr val="0070C0"/>
                </a:solidFill>
                <a:latin typeface="Calibri" pitchFamily="34" charset="0"/>
                <a:ea typeface="ＭＳ Ｐゴシック" pitchFamily="-1" charset="-128"/>
                <a:cs typeface="Calibri" pitchFamily="34" charset="0"/>
              </a:rPr>
              <a:t>Regulation 20 Non-Domestic Rating (Collection and Enforcement) (Local Lists) Regulations 1989</a:t>
            </a:r>
          </a:p>
          <a:p>
            <a:pPr defTabSz="609585" fontAlgn="base">
              <a:spcBef>
                <a:spcPct val="0"/>
              </a:spcBef>
              <a:spcAft>
                <a:spcPct val="0"/>
              </a:spcAft>
              <a:buClr>
                <a:prstClr val="black"/>
              </a:buClr>
              <a:defRPr/>
            </a:pPr>
            <a:endParaRPr lang="en-GB" sz="1067" kern="0" dirty="0">
              <a:solidFill>
                <a:prstClr val="black"/>
              </a:solidFill>
              <a:latin typeface="Calibri" pitchFamily="34" charset="0"/>
              <a:ea typeface="ＭＳ Ｐゴシック" pitchFamily="-1" charset="-128"/>
              <a:cs typeface="Calibri" pitchFamily="34" charset="0"/>
            </a:endParaRPr>
          </a:p>
          <a:p>
            <a:pPr algn="just" defTabSz="609585" eaLnBrk="0" fontAlgn="base" hangingPunct="0">
              <a:spcBef>
                <a:spcPct val="0"/>
              </a:spcBef>
              <a:spcAft>
                <a:spcPct val="0"/>
              </a:spcAft>
              <a:buClr>
                <a:prstClr val="black"/>
              </a:buClr>
              <a:defRPr/>
            </a:pPr>
            <a:r>
              <a:rPr lang="en-GB" sz="2667" dirty="0">
                <a:solidFill>
                  <a:prstClr val="black"/>
                </a:solidFill>
                <a:latin typeface="Calibri" panose="020F0502020204030204" pitchFamily="34" charset="0"/>
                <a:ea typeface="ＭＳ Ｐゴシック" pitchFamily="-1" charset="-128"/>
              </a:rPr>
              <a:t>Provides the County Court (or High Court) as an alternative to Magistrates Court.</a:t>
            </a:r>
          </a:p>
          <a:p>
            <a:pPr algn="just" defTabSz="609585" eaLnBrk="0" fontAlgn="base" hangingPunct="0">
              <a:spcBef>
                <a:spcPct val="0"/>
              </a:spcBef>
              <a:spcAft>
                <a:spcPct val="0"/>
              </a:spcAft>
              <a:buClr>
                <a:prstClr val="black"/>
              </a:buClr>
              <a:defRPr/>
            </a:pPr>
            <a:r>
              <a:rPr lang="en-GB" sz="2667" dirty="0">
                <a:solidFill>
                  <a:prstClr val="black"/>
                </a:solidFill>
                <a:latin typeface="Calibri" panose="020F0502020204030204" pitchFamily="34" charset="0"/>
                <a:ea typeface="ＭＳ Ｐゴシック" pitchFamily="-1" charset="-128"/>
              </a:rPr>
              <a:t>Obtain a judgment not a Liability Order</a:t>
            </a:r>
          </a:p>
          <a:p>
            <a:pPr algn="just" defTabSz="609585" eaLnBrk="0" fontAlgn="base" hangingPunct="0">
              <a:spcBef>
                <a:spcPct val="0"/>
              </a:spcBef>
              <a:spcAft>
                <a:spcPct val="0"/>
              </a:spcAft>
              <a:buClr>
                <a:prstClr val="black"/>
              </a:buClr>
              <a:defRPr/>
            </a:pPr>
            <a:r>
              <a:rPr lang="en-GB" sz="2667" dirty="0">
                <a:solidFill>
                  <a:prstClr val="black"/>
                </a:solidFill>
                <a:latin typeface="Calibri" panose="020F0502020204030204" pitchFamily="34" charset="0"/>
                <a:ea typeface="ＭＳ Ｐゴシック" pitchFamily="-1" charset="-128"/>
              </a:rPr>
              <a:t>Cost of making claim is higher than Magistrates Court</a:t>
            </a:r>
          </a:p>
          <a:p>
            <a:pPr algn="just" defTabSz="609585" eaLnBrk="0" fontAlgn="base" hangingPunct="0">
              <a:spcBef>
                <a:spcPct val="0"/>
              </a:spcBef>
              <a:spcAft>
                <a:spcPct val="0"/>
              </a:spcAft>
              <a:buClr>
                <a:prstClr val="black"/>
              </a:buClr>
              <a:defRPr/>
            </a:pPr>
            <a:r>
              <a:rPr lang="en-GB" sz="2667" i="1" dirty="0">
                <a:solidFill>
                  <a:prstClr val="black"/>
                </a:solidFill>
                <a:latin typeface="Calibri" panose="020F0502020204030204" pitchFamily="34" charset="0"/>
                <a:ea typeface="ＭＳ Ｐゴシック" pitchFamily="-1" charset="-128"/>
              </a:rPr>
              <a:t>Potential to claim and charge interest (at 8%)</a:t>
            </a:r>
          </a:p>
          <a:p>
            <a:pPr algn="just" defTabSz="609585" eaLnBrk="0" fontAlgn="base" hangingPunct="0">
              <a:spcBef>
                <a:spcPct val="0"/>
              </a:spcBef>
              <a:spcAft>
                <a:spcPct val="0"/>
              </a:spcAft>
              <a:buClr>
                <a:prstClr val="black"/>
              </a:buClr>
              <a:defRPr/>
            </a:pPr>
            <a:r>
              <a:rPr lang="en-GB" sz="2667" dirty="0">
                <a:solidFill>
                  <a:prstClr val="black"/>
                </a:solidFill>
                <a:latin typeface="Calibri" panose="020F0502020204030204" pitchFamily="34" charset="0"/>
                <a:ea typeface="ＭＳ Ｐゴシック" pitchFamily="-1" charset="-128"/>
              </a:rPr>
              <a:t>May lead to an actual attendance and involve a hearing:</a:t>
            </a:r>
          </a:p>
          <a:p>
            <a:pPr marL="609585" lvl="1" algn="just" defTabSz="609585" eaLnBrk="0" fontAlgn="base" hangingPunct="0">
              <a:spcBef>
                <a:spcPct val="0"/>
              </a:spcBef>
              <a:spcAft>
                <a:spcPct val="0"/>
              </a:spcAft>
              <a:buClr>
                <a:prstClr val="black"/>
              </a:buClr>
              <a:defRPr/>
            </a:pPr>
            <a:r>
              <a:rPr lang="en-GB" sz="2400" dirty="0">
                <a:solidFill>
                  <a:prstClr val="black"/>
                </a:solidFill>
                <a:latin typeface="Calibri" panose="020F0502020204030204" pitchFamily="34" charset="0"/>
                <a:ea typeface="ＭＳ Ｐゴシック" pitchFamily="-1" charset="-128"/>
              </a:rPr>
              <a:t>&lt;£10,000 County Court;  &gt; £10,000 High  Court</a:t>
            </a:r>
          </a:p>
          <a:p>
            <a:pPr algn="just" defTabSz="609585" eaLnBrk="0" fontAlgn="base" hangingPunct="0">
              <a:spcBef>
                <a:spcPct val="0"/>
              </a:spcBef>
              <a:spcAft>
                <a:spcPct val="0"/>
              </a:spcAft>
              <a:buClr>
                <a:prstClr val="black"/>
              </a:buClr>
              <a:defRPr/>
            </a:pPr>
            <a:r>
              <a:rPr lang="en-GB" sz="2667" dirty="0">
                <a:solidFill>
                  <a:prstClr val="black"/>
                </a:solidFill>
                <a:latin typeface="Calibri" panose="020F0502020204030204" pitchFamily="34" charset="0"/>
                <a:ea typeface="ＭＳ Ｐゴシック" pitchFamily="-1" charset="-128"/>
              </a:rPr>
              <a:t>Advantage of Additional Remedies</a:t>
            </a:r>
          </a:p>
          <a:p>
            <a:pPr algn="just" defTabSz="609585" eaLnBrk="0" fontAlgn="base" hangingPunct="0">
              <a:spcBef>
                <a:spcPct val="0"/>
              </a:spcBef>
              <a:spcAft>
                <a:spcPct val="0"/>
              </a:spcAft>
              <a:buClr>
                <a:prstClr val="black"/>
              </a:buClr>
              <a:defRPr/>
            </a:pPr>
            <a:r>
              <a:rPr lang="en-GB" sz="2667" dirty="0">
                <a:solidFill>
                  <a:prstClr val="black"/>
                </a:solidFill>
                <a:latin typeface="Calibri" panose="020F0502020204030204" pitchFamily="34" charset="0"/>
                <a:ea typeface="ＭＳ Ｐゴシック" pitchFamily="-1" charset="-128"/>
              </a:rPr>
              <a:t>Cost of using Enforcement Remedies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4F9B02-2E5D-40EC-AC23-6C6BAB87D7D9}"/>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Costs of County or High Court</a:t>
            </a:r>
          </a:p>
        </p:txBody>
      </p:sp>
      <p:sp>
        <p:nvSpPr>
          <p:cNvPr id="4" name="TextBox 3">
            <a:extLst>
              <a:ext uri="{FF2B5EF4-FFF2-40B4-BE49-F238E27FC236}">
                <a16:creationId xmlns:a16="http://schemas.microsoft.com/office/drawing/2014/main" id="{47FF432F-B002-4208-920A-7FDB04BCF49F}"/>
              </a:ext>
            </a:extLst>
          </p:cNvPr>
          <p:cNvSpPr txBox="1"/>
          <p:nvPr/>
        </p:nvSpPr>
        <p:spPr>
          <a:xfrm>
            <a:off x="459317" y="1071034"/>
            <a:ext cx="9067800" cy="666977"/>
          </a:xfrm>
          <a:prstGeom prst="rect">
            <a:avLst/>
          </a:prstGeom>
          <a:noFill/>
        </p:spPr>
        <p:txBody>
          <a:bodyPr>
            <a:spAutoFit/>
          </a:bodyPr>
          <a:lstStyle/>
          <a:p>
            <a:pPr algn="just" defTabSz="609585" fontAlgn="base">
              <a:spcBef>
                <a:spcPct val="0"/>
              </a:spcBef>
              <a:spcAft>
                <a:spcPct val="0"/>
              </a:spcAft>
              <a:buClr>
                <a:prstClr val="black"/>
              </a:buClr>
              <a:defRPr/>
            </a:pPr>
            <a:endParaRPr lang="en-GB" sz="2667" b="1" kern="0" dirty="0">
              <a:solidFill>
                <a:srgbClr val="0070C0"/>
              </a:solidFill>
              <a:latin typeface="Calibri" pitchFamily="34" charset="0"/>
              <a:ea typeface="ＭＳ Ｐゴシック" pitchFamily="-1" charset="-128"/>
              <a:cs typeface="Calibri" pitchFamily="34" charset="0"/>
            </a:endParaRPr>
          </a:p>
          <a:p>
            <a:pPr defTabSz="609585" fontAlgn="base">
              <a:spcBef>
                <a:spcPct val="0"/>
              </a:spcBef>
              <a:spcAft>
                <a:spcPct val="0"/>
              </a:spcAft>
              <a:buClr>
                <a:prstClr val="black"/>
              </a:buClr>
              <a:defRPr/>
            </a:pPr>
            <a:endParaRPr lang="en-GB" sz="1067" kern="0" dirty="0">
              <a:solidFill>
                <a:prstClr val="black"/>
              </a:solidFill>
              <a:latin typeface="Calibri" pitchFamily="34" charset="0"/>
              <a:ea typeface="ＭＳ Ｐゴシック" pitchFamily="-1" charset="-128"/>
              <a:cs typeface="Calibri" pitchFamily="34" charset="0"/>
            </a:endParaRPr>
          </a:p>
        </p:txBody>
      </p:sp>
      <p:graphicFrame>
        <p:nvGraphicFramePr>
          <p:cNvPr id="2" name="Table 1">
            <a:extLst>
              <a:ext uri="{FF2B5EF4-FFF2-40B4-BE49-F238E27FC236}">
                <a16:creationId xmlns:a16="http://schemas.microsoft.com/office/drawing/2014/main" id="{2900B81B-A832-4B17-B4CA-43FCE1874E32}"/>
              </a:ext>
            </a:extLst>
          </p:cNvPr>
          <p:cNvGraphicFramePr>
            <a:graphicFrameLocks noGrp="1"/>
          </p:cNvGraphicFramePr>
          <p:nvPr/>
        </p:nvGraphicFramePr>
        <p:xfrm>
          <a:off x="768352" y="1071033"/>
          <a:ext cx="8299449" cy="4658775"/>
        </p:xfrm>
        <a:graphic>
          <a:graphicData uri="http://schemas.openxmlformats.org/drawingml/2006/table">
            <a:tbl>
              <a:tblPr firstRow="1" bandRow="1">
                <a:tableStyleId>{5C22544A-7EE6-4342-B048-85BDC9FD1C3A}</a:tableStyleId>
              </a:tblPr>
              <a:tblGrid>
                <a:gridCol w="2766483">
                  <a:extLst>
                    <a:ext uri="{9D8B030D-6E8A-4147-A177-3AD203B41FA5}">
                      <a16:colId xmlns:a16="http://schemas.microsoft.com/office/drawing/2014/main" val="20000"/>
                    </a:ext>
                  </a:extLst>
                </a:gridCol>
                <a:gridCol w="2766483">
                  <a:extLst>
                    <a:ext uri="{9D8B030D-6E8A-4147-A177-3AD203B41FA5}">
                      <a16:colId xmlns:a16="http://schemas.microsoft.com/office/drawing/2014/main" val="20001"/>
                    </a:ext>
                  </a:extLst>
                </a:gridCol>
                <a:gridCol w="2766483">
                  <a:extLst>
                    <a:ext uri="{9D8B030D-6E8A-4147-A177-3AD203B41FA5}">
                      <a16:colId xmlns:a16="http://schemas.microsoft.com/office/drawing/2014/main" val="20002"/>
                    </a:ext>
                  </a:extLst>
                </a:gridCol>
              </a:tblGrid>
              <a:tr h="568885">
                <a:tc>
                  <a:txBody>
                    <a:bodyPr/>
                    <a:lstStyle/>
                    <a:p>
                      <a:pPr algn="ctr">
                        <a:lnSpc>
                          <a:spcPct val="100000"/>
                        </a:lnSpc>
                        <a:spcAft>
                          <a:spcPts val="0"/>
                        </a:spcAft>
                      </a:pPr>
                      <a:r>
                        <a:rPr lang="en-GB" sz="1900" dirty="0">
                          <a:effectLst/>
                          <a:latin typeface="Calibri" panose="020F0502020204030204" pitchFamily="34" charset="0"/>
                        </a:rPr>
                        <a:t>Claim amount</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Paper</a:t>
                      </a:r>
                      <a:r>
                        <a:rPr lang="en-GB" sz="1900" baseline="0" dirty="0">
                          <a:effectLst/>
                          <a:latin typeface="Calibri" panose="020F0502020204030204" pitchFamily="34" charset="0"/>
                        </a:rPr>
                        <a:t> form fee</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Online claim fee</a:t>
                      </a:r>
                      <a:endParaRPr lang="en-GB" sz="1600" dirty="0">
                        <a:effectLst/>
                        <a:latin typeface="Calibri" panose="020F0502020204030204" pitchFamily="34" charset="0"/>
                        <a:ea typeface="Calibri"/>
                        <a:cs typeface="Times New Roman"/>
                      </a:endParaRPr>
                    </a:p>
                  </a:txBody>
                  <a:tcPr marL="91423" marR="91423" marT="0" marB="0"/>
                </a:tc>
                <a:extLst>
                  <a:ext uri="{0D108BD9-81ED-4DB2-BD59-A6C34878D82A}">
                    <a16:rowId xmlns:a16="http://schemas.microsoft.com/office/drawing/2014/main" val="10000"/>
                  </a:ext>
                </a:extLst>
              </a:tr>
              <a:tr h="408989">
                <a:tc>
                  <a:txBody>
                    <a:bodyPr/>
                    <a:lstStyle/>
                    <a:p>
                      <a:pPr algn="ctr">
                        <a:lnSpc>
                          <a:spcPct val="100000"/>
                        </a:lnSpc>
                        <a:spcAft>
                          <a:spcPts val="0"/>
                        </a:spcAft>
                      </a:pPr>
                      <a:r>
                        <a:rPr lang="en-GB" sz="1900" dirty="0">
                          <a:effectLst/>
                          <a:latin typeface="Calibri" panose="020F0502020204030204" pitchFamily="34" charset="0"/>
                        </a:rPr>
                        <a:t>Up to £300</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£35</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£25</a:t>
                      </a:r>
                      <a:endParaRPr lang="en-GB" sz="1600" dirty="0">
                        <a:effectLst/>
                        <a:latin typeface="Calibri" panose="020F0502020204030204" pitchFamily="34" charset="0"/>
                        <a:ea typeface="Calibri"/>
                        <a:cs typeface="Times New Roman"/>
                      </a:endParaRPr>
                    </a:p>
                  </a:txBody>
                  <a:tcPr marL="91423" marR="91423" marT="0" marB="0"/>
                </a:tc>
                <a:extLst>
                  <a:ext uri="{0D108BD9-81ED-4DB2-BD59-A6C34878D82A}">
                    <a16:rowId xmlns:a16="http://schemas.microsoft.com/office/drawing/2014/main" val="10001"/>
                  </a:ext>
                </a:extLst>
              </a:tr>
              <a:tr h="408989">
                <a:tc>
                  <a:txBody>
                    <a:bodyPr/>
                    <a:lstStyle/>
                    <a:p>
                      <a:pPr algn="ctr">
                        <a:lnSpc>
                          <a:spcPct val="100000"/>
                        </a:lnSpc>
                        <a:spcAft>
                          <a:spcPts val="0"/>
                        </a:spcAft>
                      </a:pPr>
                      <a:r>
                        <a:rPr lang="en-GB" sz="1900" dirty="0">
                          <a:effectLst/>
                          <a:latin typeface="Calibri" panose="020F0502020204030204" pitchFamily="34" charset="0"/>
                        </a:rPr>
                        <a:t>£300.01 to £500</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£50</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£35</a:t>
                      </a:r>
                      <a:endParaRPr lang="en-GB" sz="1600" dirty="0">
                        <a:effectLst/>
                        <a:latin typeface="Calibri" panose="020F0502020204030204" pitchFamily="34" charset="0"/>
                        <a:ea typeface="Calibri"/>
                        <a:cs typeface="Times New Roman"/>
                      </a:endParaRPr>
                    </a:p>
                  </a:txBody>
                  <a:tcPr marL="91423" marR="91423" marT="0" marB="0"/>
                </a:tc>
                <a:extLst>
                  <a:ext uri="{0D108BD9-81ED-4DB2-BD59-A6C34878D82A}">
                    <a16:rowId xmlns:a16="http://schemas.microsoft.com/office/drawing/2014/main" val="10002"/>
                  </a:ext>
                </a:extLst>
              </a:tr>
              <a:tr h="408989">
                <a:tc>
                  <a:txBody>
                    <a:bodyPr/>
                    <a:lstStyle/>
                    <a:p>
                      <a:pPr algn="ctr">
                        <a:lnSpc>
                          <a:spcPct val="100000"/>
                        </a:lnSpc>
                        <a:spcAft>
                          <a:spcPts val="0"/>
                        </a:spcAft>
                      </a:pPr>
                      <a:r>
                        <a:rPr lang="en-GB" sz="1900" dirty="0">
                          <a:effectLst/>
                          <a:latin typeface="Calibri" panose="020F0502020204030204" pitchFamily="34" charset="0"/>
                        </a:rPr>
                        <a:t>£500.01 to £1,000</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£70</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£60</a:t>
                      </a:r>
                      <a:endParaRPr lang="en-GB" sz="1600" dirty="0">
                        <a:effectLst/>
                        <a:latin typeface="Calibri" panose="020F0502020204030204" pitchFamily="34" charset="0"/>
                        <a:ea typeface="Calibri"/>
                        <a:cs typeface="Times New Roman"/>
                      </a:endParaRPr>
                    </a:p>
                  </a:txBody>
                  <a:tcPr marL="91423" marR="91423" marT="0" marB="0"/>
                </a:tc>
                <a:extLst>
                  <a:ext uri="{0D108BD9-81ED-4DB2-BD59-A6C34878D82A}">
                    <a16:rowId xmlns:a16="http://schemas.microsoft.com/office/drawing/2014/main" val="10003"/>
                  </a:ext>
                </a:extLst>
              </a:tr>
              <a:tr h="408989">
                <a:tc>
                  <a:txBody>
                    <a:bodyPr/>
                    <a:lstStyle/>
                    <a:p>
                      <a:pPr algn="ctr">
                        <a:lnSpc>
                          <a:spcPct val="100000"/>
                        </a:lnSpc>
                        <a:spcAft>
                          <a:spcPts val="0"/>
                        </a:spcAft>
                      </a:pPr>
                      <a:r>
                        <a:rPr lang="en-GB" sz="1900" dirty="0">
                          <a:effectLst/>
                          <a:latin typeface="Calibri" panose="020F0502020204030204" pitchFamily="34" charset="0"/>
                        </a:rPr>
                        <a:t>£1,000.01 to £1,500</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£80</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£70</a:t>
                      </a:r>
                      <a:endParaRPr lang="en-GB" sz="1600" dirty="0">
                        <a:effectLst/>
                        <a:latin typeface="Calibri" panose="020F0502020204030204" pitchFamily="34" charset="0"/>
                        <a:ea typeface="Calibri"/>
                        <a:cs typeface="Times New Roman"/>
                      </a:endParaRPr>
                    </a:p>
                  </a:txBody>
                  <a:tcPr marL="91423" marR="91423" marT="0" marB="0"/>
                </a:tc>
                <a:extLst>
                  <a:ext uri="{0D108BD9-81ED-4DB2-BD59-A6C34878D82A}">
                    <a16:rowId xmlns:a16="http://schemas.microsoft.com/office/drawing/2014/main" val="10004"/>
                  </a:ext>
                </a:extLst>
              </a:tr>
              <a:tr h="408989">
                <a:tc>
                  <a:txBody>
                    <a:bodyPr/>
                    <a:lstStyle/>
                    <a:p>
                      <a:pPr algn="ctr">
                        <a:lnSpc>
                          <a:spcPct val="100000"/>
                        </a:lnSpc>
                        <a:spcAft>
                          <a:spcPts val="0"/>
                        </a:spcAft>
                      </a:pPr>
                      <a:r>
                        <a:rPr lang="en-GB" sz="1900" dirty="0">
                          <a:effectLst/>
                          <a:latin typeface="Calibri" panose="020F0502020204030204" pitchFamily="34" charset="0"/>
                        </a:rPr>
                        <a:t>£1,500.01 to £3,000</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a:effectLst/>
                          <a:latin typeface="Calibri" panose="020F0502020204030204" pitchFamily="34" charset="0"/>
                        </a:rPr>
                        <a:t>£115</a:t>
                      </a:r>
                      <a:endParaRPr lang="en-GB" sz="160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£105</a:t>
                      </a:r>
                      <a:endParaRPr lang="en-GB" sz="1600" dirty="0">
                        <a:effectLst/>
                        <a:latin typeface="Calibri" panose="020F0502020204030204" pitchFamily="34" charset="0"/>
                        <a:ea typeface="Calibri"/>
                        <a:cs typeface="Times New Roman"/>
                      </a:endParaRPr>
                    </a:p>
                  </a:txBody>
                  <a:tcPr marL="91423" marR="91423" marT="0" marB="0"/>
                </a:tc>
                <a:extLst>
                  <a:ext uri="{0D108BD9-81ED-4DB2-BD59-A6C34878D82A}">
                    <a16:rowId xmlns:a16="http://schemas.microsoft.com/office/drawing/2014/main" val="10005"/>
                  </a:ext>
                </a:extLst>
              </a:tr>
              <a:tr h="408989">
                <a:tc>
                  <a:txBody>
                    <a:bodyPr/>
                    <a:lstStyle/>
                    <a:p>
                      <a:pPr algn="ctr">
                        <a:lnSpc>
                          <a:spcPct val="100000"/>
                        </a:lnSpc>
                        <a:spcAft>
                          <a:spcPts val="0"/>
                        </a:spcAft>
                      </a:pPr>
                      <a:r>
                        <a:rPr lang="en-GB" sz="1900" dirty="0">
                          <a:effectLst/>
                          <a:latin typeface="Calibri" panose="020F0502020204030204" pitchFamily="34" charset="0"/>
                        </a:rPr>
                        <a:t>£3,000.01 to £5,000</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a:effectLst/>
                          <a:latin typeface="Calibri" panose="020F0502020204030204" pitchFamily="34" charset="0"/>
                        </a:rPr>
                        <a:t>£205</a:t>
                      </a:r>
                      <a:endParaRPr lang="en-GB" sz="160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£185</a:t>
                      </a:r>
                      <a:endParaRPr lang="en-GB" sz="1600" dirty="0">
                        <a:effectLst/>
                        <a:latin typeface="Calibri" panose="020F0502020204030204" pitchFamily="34" charset="0"/>
                        <a:ea typeface="Calibri"/>
                        <a:cs typeface="Times New Roman"/>
                      </a:endParaRPr>
                    </a:p>
                  </a:txBody>
                  <a:tcPr marL="91423" marR="91423" marT="0" marB="0"/>
                </a:tc>
                <a:extLst>
                  <a:ext uri="{0D108BD9-81ED-4DB2-BD59-A6C34878D82A}">
                    <a16:rowId xmlns:a16="http://schemas.microsoft.com/office/drawing/2014/main" val="10006"/>
                  </a:ext>
                </a:extLst>
              </a:tr>
              <a:tr h="408989">
                <a:tc>
                  <a:txBody>
                    <a:bodyPr/>
                    <a:lstStyle/>
                    <a:p>
                      <a:pPr algn="ctr">
                        <a:lnSpc>
                          <a:spcPct val="100000"/>
                        </a:lnSpc>
                        <a:spcAft>
                          <a:spcPts val="0"/>
                        </a:spcAft>
                      </a:pPr>
                      <a:r>
                        <a:rPr lang="en-GB" sz="1900" dirty="0">
                          <a:effectLst/>
                          <a:latin typeface="Calibri" panose="020F0502020204030204" pitchFamily="34" charset="0"/>
                        </a:rPr>
                        <a:t>£5,000.01 to £10,000</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a:effectLst/>
                          <a:latin typeface="Calibri" panose="020F0502020204030204" pitchFamily="34" charset="0"/>
                        </a:rPr>
                        <a:t>£455</a:t>
                      </a:r>
                      <a:endParaRPr lang="en-GB" sz="160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£410</a:t>
                      </a:r>
                      <a:endParaRPr lang="en-GB" sz="1600" dirty="0">
                        <a:effectLst/>
                        <a:latin typeface="Calibri" panose="020F0502020204030204" pitchFamily="34" charset="0"/>
                        <a:ea typeface="Calibri"/>
                        <a:cs typeface="Times New Roman"/>
                      </a:endParaRPr>
                    </a:p>
                  </a:txBody>
                  <a:tcPr marL="91423" marR="91423" marT="0" marB="0"/>
                </a:tc>
                <a:extLst>
                  <a:ext uri="{0D108BD9-81ED-4DB2-BD59-A6C34878D82A}">
                    <a16:rowId xmlns:a16="http://schemas.microsoft.com/office/drawing/2014/main" val="10007"/>
                  </a:ext>
                </a:extLst>
              </a:tr>
              <a:tr h="408989">
                <a:tc>
                  <a:txBody>
                    <a:bodyPr/>
                    <a:lstStyle/>
                    <a:p>
                      <a:pPr algn="ctr">
                        <a:lnSpc>
                          <a:spcPct val="100000"/>
                        </a:lnSpc>
                        <a:spcAft>
                          <a:spcPts val="0"/>
                        </a:spcAft>
                      </a:pPr>
                      <a:r>
                        <a:rPr lang="en-GB" sz="1900" dirty="0">
                          <a:effectLst/>
                          <a:latin typeface="Calibri" panose="020F0502020204030204" pitchFamily="34" charset="0"/>
                        </a:rPr>
                        <a:t>£11,000.01 to £100,000</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5% of the claim</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ea typeface="+mn-ea"/>
                          <a:cs typeface="+mn-cs"/>
                        </a:rPr>
                        <a:t>4.5%</a:t>
                      </a:r>
                      <a:r>
                        <a:rPr lang="en-GB" sz="1900" baseline="0" dirty="0">
                          <a:effectLst/>
                          <a:latin typeface="Calibri" panose="020F0502020204030204" pitchFamily="34" charset="0"/>
                          <a:ea typeface="+mn-ea"/>
                          <a:cs typeface="+mn-cs"/>
                        </a:rPr>
                        <a:t> of the claim</a:t>
                      </a:r>
                      <a:endParaRPr lang="en-GB" sz="1600" dirty="0">
                        <a:effectLst/>
                        <a:latin typeface="Calibri" panose="020F0502020204030204" pitchFamily="34" charset="0"/>
                        <a:ea typeface="Calibri"/>
                        <a:cs typeface="Times New Roman"/>
                      </a:endParaRPr>
                    </a:p>
                  </a:txBody>
                  <a:tcPr marL="91423" marR="91423" marT="0" marB="0"/>
                </a:tc>
                <a:extLst>
                  <a:ext uri="{0D108BD9-81ED-4DB2-BD59-A6C34878D82A}">
                    <a16:rowId xmlns:a16="http://schemas.microsoft.com/office/drawing/2014/main" val="10008"/>
                  </a:ext>
                </a:extLst>
              </a:tr>
              <a:tr h="408989">
                <a:tc>
                  <a:txBody>
                    <a:bodyPr/>
                    <a:lstStyle/>
                    <a:p>
                      <a:pPr algn="ctr">
                        <a:lnSpc>
                          <a:spcPct val="100000"/>
                        </a:lnSpc>
                        <a:spcAft>
                          <a:spcPts val="0"/>
                        </a:spcAft>
                      </a:pPr>
                      <a:r>
                        <a:rPr lang="en-GB" sz="1900" dirty="0">
                          <a:effectLst/>
                          <a:latin typeface="Calibri" panose="020F0502020204030204" pitchFamily="34" charset="0"/>
                        </a:rPr>
                        <a:t>£100,000.01 to £200,000</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rPr>
                        <a:t>5% of the claim</a:t>
                      </a:r>
                      <a:endParaRPr lang="en-GB" sz="1600" dirty="0">
                        <a:effectLst/>
                        <a:latin typeface="Calibri" panose="020F0502020204030204" pitchFamily="34" charset="0"/>
                        <a:ea typeface="Calibri"/>
                        <a:cs typeface="Times New Roman"/>
                      </a:endParaRPr>
                    </a:p>
                  </a:txBody>
                  <a:tcPr marL="91423" marR="91423" marT="0" marB="0"/>
                </a:tc>
                <a:tc>
                  <a:txBody>
                    <a:bodyPr/>
                    <a:lstStyle/>
                    <a:p>
                      <a:pPr algn="ctr">
                        <a:lnSpc>
                          <a:spcPct val="100000"/>
                        </a:lnSpc>
                        <a:spcAft>
                          <a:spcPts val="0"/>
                        </a:spcAft>
                      </a:pPr>
                      <a:r>
                        <a:rPr lang="en-GB" sz="1900" dirty="0">
                          <a:effectLst/>
                          <a:latin typeface="Calibri" panose="020F0502020204030204" pitchFamily="34" charset="0"/>
                          <a:ea typeface="+mn-ea"/>
                          <a:cs typeface="+mn-cs"/>
                        </a:rPr>
                        <a:t>Yo</a:t>
                      </a:r>
                      <a:r>
                        <a:rPr lang="en-GB" sz="1900" baseline="0" dirty="0">
                          <a:effectLst/>
                          <a:latin typeface="Calibri" panose="020F0502020204030204" pitchFamily="34" charset="0"/>
                          <a:ea typeface="+mn-ea"/>
                          <a:cs typeface="+mn-cs"/>
                        </a:rPr>
                        <a:t>u cannot make a claim</a:t>
                      </a:r>
                      <a:endParaRPr lang="en-GB" sz="1600" dirty="0">
                        <a:effectLst/>
                        <a:latin typeface="Calibri" panose="020F0502020204030204" pitchFamily="34" charset="0"/>
                        <a:ea typeface="Calibri"/>
                        <a:cs typeface="Times New Roman"/>
                      </a:endParaRPr>
                    </a:p>
                  </a:txBody>
                  <a:tcPr marL="91423" marR="91423" marT="0" marB="0"/>
                </a:tc>
                <a:extLst>
                  <a:ext uri="{0D108BD9-81ED-4DB2-BD59-A6C34878D82A}">
                    <a16:rowId xmlns:a16="http://schemas.microsoft.com/office/drawing/2014/main" val="10009"/>
                  </a:ext>
                </a:extLst>
              </a:tr>
              <a:tr h="408989">
                <a:tc>
                  <a:txBody>
                    <a:bodyPr/>
                    <a:lstStyle/>
                    <a:p>
                      <a:pPr algn="ctr">
                        <a:lnSpc>
                          <a:spcPct val="100000"/>
                        </a:lnSpc>
                        <a:spcAft>
                          <a:spcPts val="0"/>
                        </a:spcAft>
                      </a:pPr>
                      <a:r>
                        <a:rPr lang="en-GB" sz="1900" dirty="0">
                          <a:effectLst/>
                          <a:latin typeface="Calibri" panose="020F0502020204030204" pitchFamily="34" charset="0"/>
                          <a:ea typeface="Calibri"/>
                          <a:cs typeface="Times New Roman"/>
                        </a:rPr>
                        <a:t>More than £200,000</a:t>
                      </a:r>
                    </a:p>
                  </a:txBody>
                  <a:tcPr marL="91423" marR="91423" marT="0" marB="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900" dirty="0">
                          <a:effectLst/>
                          <a:latin typeface="Calibri" panose="020F0502020204030204" pitchFamily="34" charset="0"/>
                          <a:ea typeface="+mn-ea"/>
                          <a:cs typeface="+mn-cs"/>
                        </a:rPr>
                        <a:t>£10,000</a:t>
                      </a:r>
                      <a:endParaRPr lang="en-GB" sz="1900" dirty="0">
                        <a:effectLst/>
                        <a:latin typeface="Calibri" panose="020F0502020204030204" pitchFamily="34" charset="0"/>
                        <a:ea typeface="Calibri"/>
                        <a:cs typeface="Times New Roman"/>
                      </a:endParaRPr>
                    </a:p>
                  </a:txBody>
                  <a:tcPr marL="91423" marR="91423" marT="0" marB="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900" dirty="0">
                          <a:effectLst/>
                          <a:latin typeface="Calibri" panose="020F0502020204030204" pitchFamily="34" charset="0"/>
                          <a:ea typeface="+mn-ea"/>
                          <a:cs typeface="+mn-cs"/>
                        </a:rPr>
                        <a:t>Yo</a:t>
                      </a:r>
                      <a:r>
                        <a:rPr lang="en-GB" sz="1900" baseline="0" dirty="0">
                          <a:effectLst/>
                          <a:latin typeface="Calibri" panose="020F0502020204030204" pitchFamily="34" charset="0"/>
                          <a:ea typeface="+mn-ea"/>
                          <a:cs typeface="+mn-cs"/>
                        </a:rPr>
                        <a:t>u cannot make a claim</a:t>
                      </a:r>
                      <a:endParaRPr lang="en-GB" sz="1600" dirty="0">
                        <a:effectLst/>
                        <a:latin typeface="Calibri" panose="020F0502020204030204" pitchFamily="34" charset="0"/>
                        <a:ea typeface="Calibri"/>
                        <a:cs typeface="Times New Roman"/>
                      </a:endParaRPr>
                    </a:p>
                  </a:txBody>
                  <a:tcPr marL="91423" marR="91423" marT="0" marB="0"/>
                </a:tc>
                <a:extLst>
                  <a:ext uri="{0D108BD9-81ED-4DB2-BD59-A6C34878D82A}">
                    <a16:rowId xmlns:a16="http://schemas.microsoft.com/office/drawing/2014/main" val="10010"/>
                  </a:ext>
                </a:extLst>
              </a:tr>
            </a:tbl>
          </a:graphicData>
        </a:graphic>
      </p:graphicFrame>
      <p:sp>
        <p:nvSpPr>
          <p:cNvPr id="5" name="TextBox 4">
            <a:extLst>
              <a:ext uri="{FF2B5EF4-FFF2-40B4-BE49-F238E27FC236}">
                <a16:creationId xmlns:a16="http://schemas.microsoft.com/office/drawing/2014/main" id="{4C4F3966-2E4B-4FD8-A07D-3350BAC25B5D}"/>
              </a:ext>
            </a:extLst>
          </p:cNvPr>
          <p:cNvSpPr txBox="1"/>
          <p:nvPr/>
        </p:nvSpPr>
        <p:spPr>
          <a:xfrm>
            <a:off x="1009651" y="5812367"/>
            <a:ext cx="8168216" cy="379656"/>
          </a:xfrm>
          <a:prstGeom prst="rect">
            <a:avLst/>
          </a:prstGeom>
          <a:noFill/>
        </p:spPr>
        <p:txBody>
          <a:bodyPr>
            <a:spAutoFit/>
          </a:bodyPr>
          <a:lstStyle/>
          <a:p>
            <a:pPr algn="ctr" defTabSz="609585" eaLnBrk="0" fontAlgn="base" hangingPunct="0">
              <a:spcBef>
                <a:spcPct val="0"/>
              </a:spcBef>
              <a:spcAft>
                <a:spcPct val="0"/>
              </a:spcAft>
              <a:defRPr/>
            </a:pPr>
            <a:r>
              <a:rPr lang="en-GB" sz="1867" dirty="0">
                <a:solidFill>
                  <a:prstClr val="black"/>
                </a:solidFill>
                <a:latin typeface="Calibri"/>
                <a:ea typeface="ＭＳ Ｐゴシック" pitchFamily="-1" charset="-128"/>
                <a:hlinkClick r:id="rId2"/>
              </a:rPr>
              <a:t>https://www.gov.uk/make-court-claim-for-money/court-fees</a:t>
            </a:r>
            <a:endParaRPr lang="en-GB" sz="1867" dirty="0">
              <a:solidFill>
                <a:prstClr val="black"/>
              </a:solidFill>
              <a:latin typeface="Calibri"/>
              <a:ea typeface="ＭＳ Ｐゴシック" pitchFamily="-1"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D5B7-0799-4608-8E00-27F96F1D70E5}"/>
              </a:ext>
            </a:extLst>
          </p:cNvPr>
          <p:cNvSpPr>
            <a:spLocks noGrp="1"/>
          </p:cNvSpPr>
          <p:nvPr>
            <p:ph type="title"/>
          </p:nvPr>
        </p:nvSpPr>
        <p:spPr>
          <a:xfrm>
            <a:off x="592668" y="359834"/>
            <a:ext cx="10926233" cy="662517"/>
          </a:xfrm>
        </p:spPr>
        <p:txBody>
          <a:bodyPr rtlCol="0">
            <a:normAutofit/>
          </a:bodyPr>
          <a:lstStyle/>
          <a:p>
            <a:pPr fontAlgn="auto">
              <a:spcAft>
                <a:spcPts val="0"/>
              </a:spcAft>
              <a:defRPr/>
            </a:pPr>
            <a:r>
              <a:rPr lang="en-GB" sz="3600" b="1" dirty="0"/>
              <a:t>Plant, Machinery &amp; Equipment</a:t>
            </a:r>
            <a:endParaRPr lang="en-GB" b="1" dirty="0"/>
          </a:p>
        </p:txBody>
      </p:sp>
      <p:sp>
        <p:nvSpPr>
          <p:cNvPr id="23555" name="Content Placeholder 2">
            <a:extLst>
              <a:ext uri="{FF2B5EF4-FFF2-40B4-BE49-F238E27FC236}">
                <a16:creationId xmlns:a16="http://schemas.microsoft.com/office/drawing/2014/main" id="{957A1FB9-E3BA-473B-A561-9C30297D43F2}"/>
              </a:ext>
            </a:extLst>
          </p:cNvPr>
          <p:cNvSpPr>
            <a:spLocks noGrp="1" noChangeArrowheads="1"/>
          </p:cNvSpPr>
          <p:nvPr>
            <p:ph idx="1"/>
          </p:nvPr>
        </p:nvSpPr>
        <p:spPr bwMode="auto">
          <a:xfrm>
            <a:off x="478367" y="1162051"/>
            <a:ext cx="11237384" cy="529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indent="0" eaLnBrk="1" hangingPunct="1">
              <a:lnSpc>
                <a:spcPct val="90000"/>
              </a:lnSpc>
              <a:buNone/>
            </a:pPr>
            <a:r>
              <a:rPr lang="en-GB" altLang="en-US" sz="3200" b="1">
                <a:ea typeface="ＭＳ Ｐゴシック" panose="020B0600070205080204" pitchFamily="34" charset="-128"/>
              </a:rPr>
              <a:t>Section 65(5) Local Government Finance Act 1988 </a:t>
            </a:r>
          </a:p>
          <a:p>
            <a:pPr marL="0" indent="0" eaLnBrk="1" hangingPunct="1">
              <a:lnSpc>
                <a:spcPct val="90000"/>
              </a:lnSpc>
              <a:buNone/>
            </a:pPr>
            <a:r>
              <a:rPr lang="en-GB" altLang="en-US" sz="2933">
                <a:ea typeface="ＭＳ Ｐゴシック" panose="020B0600070205080204" pitchFamily="34" charset="-128"/>
              </a:rPr>
              <a:t>A hereditament not in use is to be treated as unoccupied if it would otherwise be treated as occupied only by reason of there being kept in or on it plant, machinery or equipment – </a:t>
            </a:r>
            <a:endParaRPr lang="en-US" altLang="en-US" sz="2933">
              <a:ea typeface="ＭＳ Ｐゴシック" panose="020B0600070205080204" pitchFamily="34" charset="-128"/>
            </a:endParaRPr>
          </a:p>
          <a:p>
            <a:pPr lvl="1">
              <a:lnSpc>
                <a:spcPct val="90000"/>
              </a:lnSpc>
            </a:pPr>
            <a:r>
              <a:rPr lang="en-GB" altLang="en-US" sz="2933">
                <a:ea typeface="ＭＳ Ｐゴシック" panose="020B0600070205080204" pitchFamily="34" charset="-128"/>
              </a:rPr>
              <a:t>which was used in/on the hereditament when it was last in use, or </a:t>
            </a:r>
            <a:endParaRPr lang="en-US" altLang="en-US" sz="2933">
              <a:ea typeface="ＭＳ Ｐゴシック" panose="020B0600070205080204" pitchFamily="34" charset="-128"/>
            </a:endParaRPr>
          </a:p>
          <a:p>
            <a:pPr lvl="1">
              <a:lnSpc>
                <a:spcPct val="90000"/>
              </a:lnSpc>
            </a:pPr>
            <a:r>
              <a:rPr lang="en-GB" altLang="en-US" sz="2933">
                <a:ea typeface="ＭＳ Ｐゴシック" panose="020B0600070205080204" pitchFamily="34" charset="-128"/>
              </a:rPr>
              <a:t>which is intended for use in or on the hereditament.</a:t>
            </a:r>
          </a:p>
          <a:p>
            <a:pPr marL="0" indent="0" algn="just">
              <a:buNone/>
            </a:pPr>
            <a:r>
              <a:rPr lang="en-GB" altLang="en-US" sz="2400">
                <a:ea typeface="ＭＳ Ｐゴシック" panose="020B0600070205080204" pitchFamily="34" charset="-128"/>
                <a:cs typeface="Arial" panose="020B0604020202020204" pitchFamily="34" charset="0"/>
              </a:rPr>
              <a:t>(e.g. warehouse containing large ‘fixed’ processing equipment, or an office containing a range of desks and filing cabinets)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044BE-F00D-4D84-B4E8-ADA72B5B0AC9}"/>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Enforcing a Judgment</a:t>
            </a:r>
          </a:p>
        </p:txBody>
      </p:sp>
      <p:sp>
        <p:nvSpPr>
          <p:cNvPr id="4" name="TextBox 3">
            <a:extLst>
              <a:ext uri="{FF2B5EF4-FFF2-40B4-BE49-F238E27FC236}">
                <a16:creationId xmlns:a16="http://schemas.microsoft.com/office/drawing/2014/main" id="{231B39B6-F287-4D3F-B6B4-7368170D2D35}"/>
              </a:ext>
            </a:extLst>
          </p:cNvPr>
          <p:cNvSpPr txBox="1"/>
          <p:nvPr/>
        </p:nvSpPr>
        <p:spPr>
          <a:xfrm>
            <a:off x="459317" y="1096434"/>
            <a:ext cx="9067800" cy="4770921"/>
          </a:xfrm>
          <a:prstGeom prst="rect">
            <a:avLst/>
          </a:prstGeom>
          <a:noFill/>
        </p:spPr>
        <p:txBody>
          <a:bodyPr>
            <a:spAutoFit/>
          </a:bodyPr>
          <a:lstStyle/>
          <a:p>
            <a:pPr algn="just" defTabSz="609585" eaLnBrk="0" fontAlgn="base" hangingPunct="0">
              <a:spcBef>
                <a:spcPct val="0"/>
              </a:spcBef>
              <a:spcAft>
                <a:spcPct val="0"/>
              </a:spcAft>
              <a:buClr>
                <a:prstClr val="black"/>
              </a:buClr>
              <a:defRPr/>
            </a:pPr>
            <a:r>
              <a:rPr lang="en-GB" sz="2667" kern="0" dirty="0">
                <a:solidFill>
                  <a:prstClr val="black"/>
                </a:solidFill>
                <a:latin typeface="Calibri" pitchFamily="34" charset="0"/>
                <a:ea typeface="ＭＳ Ｐゴシック" pitchFamily="-1" charset="-128"/>
                <a:cs typeface="Calibri" pitchFamily="34" charset="0"/>
              </a:rPr>
              <a:t>Cost of using an </a:t>
            </a:r>
            <a:r>
              <a:rPr lang="en-GB" sz="2667" b="1" kern="0" dirty="0">
                <a:solidFill>
                  <a:prstClr val="black"/>
                </a:solidFill>
                <a:latin typeface="Calibri" pitchFamily="34" charset="0"/>
                <a:ea typeface="ＭＳ Ｐゴシック" pitchFamily="-1" charset="-128"/>
                <a:cs typeface="Calibri" pitchFamily="34" charset="0"/>
              </a:rPr>
              <a:t>enforcement remedy</a:t>
            </a:r>
            <a:r>
              <a:rPr lang="en-GB" sz="2667" kern="0" dirty="0">
                <a:solidFill>
                  <a:prstClr val="black"/>
                </a:solidFill>
                <a:latin typeface="Calibri" pitchFamily="34" charset="0"/>
                <a:ea typeface="ＭＳ Ｐゴシック" pitchFamily="-1" charset="-128"/>
                <a:cs typeface="Calibri" pitchFamily="34" charset="0"/>
              </a:rPr>
              <a:t>:</a:t>
            </a:r>
          </a:p>
          <a:p>
            <a:pPr algn="just" defTabSz="609585" eaLnBrk="0" fontAlgn="base" hangingPunct="0">
              <a:spcBef>
                <a:spcPct val="0"/>
              </a:spcBef>
              <a:spcAft>
                <a:spcPct val="0"/>
              </a:spcAft>
              <a:buClr>
                <a:prstClr val="black"/>
              </a:buClr>
              <a:defRPr/>
            </a:pPr>
            <a:r>
              <a:rPr lang="en-GB" sz="2667" b="1" kern="0" dirty="0">
                <a:solidFill>
                  <a:prstClr val="black"/>
                </a:solidFill>
                <a:latin typeface="Calibri" pitchFamily="34" charset="0"/>
                <a:ea typeface="ＭＳ Ｐゴシック" pitchFamily="-1" charset="-128"/>
                <a:cs typeface="Calibri" pitchFamily="34" charset="0"/>
              </a:rPr>
              <a:t>Oral Examination </a:t>
            </a:r>
            <a:r>
              <a:rPr lang="en-GB" sz="2667" kern="0" dirty="0">
                <a:solidFill>
                  <a:prstClr val="black"/>
                </a:solidFill>
                <a:latin typeface="Calibri" pitchFamily="34" charset="0"/>
                <a:ea typeface="ＭＳ Ｐゴシック" pitchFamily="-1" charset="-128"/>
                <a:cs typeface="Calibri" pitchFamily="34" charset="0"/>
              </a:rPr>
              <a:t>in court – a further £50.00 </a:t>
            </a:r>
          </a:p>
          <a:p>
            <a:pPr marL="380990" indent="-380990" algn="just" defTabSz="609585" eaLnBrk="0" fontAlgn="base" hangingPunct="0">
              <a:spcBef>
                <a:spcPct val="0"/>
              </a:spcBef>
              <a:spcAft>
                <a:spcPct val="0"/>
              </a:spcAft>
              <a:buClr>
                <a:prstClr val="black"/>
              </a:buClr>
              <a:buFont typeface="Arial" panose="020B0604020202020204" pitchFamily="34" charset="0"/>
              <a:buChar char="•"/>
              <a:defRPr/>
            </a:pPr>
            <a:r>
              <a:rPr lang="en-GB" sz="2400" kern="0" dirty="0">
                <a:solidFill>
                  <a:prstClr val="black"/>
                </a:solidFill>
                <a:latin typeface="Calibri" pitchFamily="34" charset="0"/>
                <a:ea typeface="ＭＳ Ｐゴシック" pitchFamily="-1" charset="-128"/>
                <a:cs typeface="Calibri" pitchFamily="34" charset="0"/>
              </a:rPr>
              <a:t>Debtor or Officer of the debtor Company attend Court.</a:t>
            </a:r>
          </a:p>
          <a:p>
            <a:pPr algn="just" defTabSz="609585" eaLnBrk="0" fontAlgn="base" hangingPunct="0">
              <a:spcBef>
                <a:spcPct val="0"/>
              </a:spcBef>
              <a:spcAft>
                <a:spcPct val="0"/>
              </a:spcAft>
              <a:buClr>
                <a:prstClr val="black"/>
              </a:buClr>
              <a:defRPr/>
            </a:pPr>
            <a:r>
              <a:rPr lang="en-GB" sz="2667" kern="0" dirty="0">
                <a:solidFill>
                  <a:prstClr val="black"/>
                </a:solidFill>
                <a:latin typeface="Calibri" pitchFamily="34" charset="0"/>
                <a:ea typeface="ＭＳ Ｐゴシック" pitchFamily="-1" charset="-128"/>
                <a:cs typeface="Calibri" pitchFamily="34" charset="0"/>
              </a:rPr>
              <a:t>Request for a </a:t>
            </a:r>
            <a:r>
              <a:rPr lang="en-GB" sz="2667" b="1" kern="0" dirty="0">
                <a:solidFill>
                  <a:prstClr val="black"/>
                </a:solidFill>
                <a:latin typeface="Calibri" pitchFamily="34" charset="0"/>
                <a:ea typeface="ＭＳ Ｐゴシック" pitchFamily="-1" charset="-128"/>
                <a:cs typeface="Calibri" pitchFamily="34" charset="0"/>
              </a:rPr>
              <a:t>Warrant of Control </a:t>
            </a:r>
            <a:r>
              <a:rPr lang="en-GB" sz="2667" kern="0" dirty="0">
                <a:solidFill>
                  <a:prstClr val="black"/>
                </a:solidFill>
                <a:latin typeface="Calibri" pitchFamily="34" charset="0"/>
                <a:ea typeface="ＭＳ Ｐゴシック" pitchFamily="-1" charset="-128"/>
                <a:cs typeface="Calibri" pitchFamily="34" charset="0"/>
              </a:rPr>
              <a:t>– a further £100.00</a:t>
            </a:r>
          </a:p>
          <a:p>
            <a:pPr marL="380990" indent="-380990" algn="just" defTabSz="609585" eaLnBrk="0" fontAlgn="base" hangingPunct="0">
              <a:spcBef>
                <a:spcPct val="0"/>
              </a:spcBef>
              <a:spcAft>
                <a:spcPct val="0"/>
              </a:spcAft>
              <a:buClr>
                <a:prstClr val="black"/>
              </a:buClr>
              <a:buFont typeface="Arial" panose="020B0604020202020204" pitchFamily="34" charset="0"/>
              <a:buChar char="•"/>
              <a:defRPr/>
            </a:pPr>
            <a:r>
              <a:rPr lang="en-GB" sz="2400" kern="0" dirty="0">
                <a:solidFill>
                  <a:prstClr val="black"/>
                </a:solidFill>
                <a:latin typeface="Calibri" pitchFamily="34" charset="0"/>
                <a:ea typeface="ＭＳ Ｐゴシック" pitchFamily="-1" charset="-128"/>
                <a:cs typeface="Calibri" pitchFamily="34" charset="0"/>
              </a:rPr>
              <a:t>Use the County Court Enforcement Agent (Bailiff)</a:t>
            </a:r>
          </a:p>
          <a:p>
            <a:pPr marL="380990" indent="-380990" algn="just" defTabSz="609585" eaLnBrk="0" fontAlgn="base" hangingPunct="0">
              <a:spcBef>
                <a:spcPct val="0"/>
              </a:spcBef>
              <a:spcAft>
                <a:spcPct val="0"/>
              </a:spcAft>
              <a:buClr>
                <a:prstClr val="black"/>
              </a:buClr>
              <a:buFont typeface="Arial" panose="020B0604020202020204" pitchFamily="34" charset="0"/>
              <a:buChar char="•"/>
              <a:defRPr/>
            </a:pPr>
            <a:r>
              <a:rPr lang="en-GB" sz="2400" kern="0" dirty="0">
                <a:solidFill>
                  <a:prstClr val="black"/>
                </a:solidFill>
                <a:latin typeface="Calibri" pitchFamily="34" charset="0"/>
                <a:ea typeface="ＭＳ Ｐゴシック" pitchFamily="-1" charset="-128"/>
                <a:cs typeface="Calibri" pitchFamily="34" charset="0"/>
              </a:rPr>
              <a:t>Use a High Court Enforcement Officer </a:t>
            </a:r>
          </a:p>
          <a:p>
            <a:pPr marL="457189" indent="-457189" algn="just" defTabSz="609585" eaLnBrk="0" fontAlgn="base" hangingPunct="0">
              <a:spcBef>
                <a:spcPct val="0"/>
              </a:spcBef>
              <a:spcAft>
                <a:spcPct val="0"/>
              </a:spcAft>
              <a:buClr>
                <a:prstClr val="black"/>
              </a:buClr>
              <a:buFont typeface="Arial" panose="020B0604020202020204" pitchFamily="34" charset="0"/>
              <a:buChar char="•"/>
              <a:defRPr/>
            </a:pPr>
            <a:r>
              <a:rPr lang="en-GB" sz="2667" kern="0" dirty="0">
                <a:solidFill>
                  <a:prstClr val="black"/>
                </a:solidFill>
                <a:latin typeface="Calibri" pitchFamily="34" charset="0"/>
                <a:ea typeface="ＭＳ Ｐゴシック" pitchFamily="-1" charset="-128"/>
                <a:cs typeface="Calibri" pitchFamily="34" charset="0"/>
              </a:rPr>
              <a:t>Make an </a:t>
            </a:r>
            <a:r>
              <a:rPr lang="en-GB" sz="2667" b="1" kern="0" dirty="0">
                <a:solidFill>
                  <a:prstClr val="black"/>
                </a:solidFill>
                <a:latin typeface="Calibri" pitchFamily="34" charset="0"/>
                <a:ea typeface="ＭＳ Ｐゴシック" pitchFamily="-1" charset="-128"/>
                <a:cs typeface="Calibri" pitchFamily="34" charset="0"/>
              </a:rPr>
              <a:t>Attachment of Earnings Order </a:t>
            </a:r>
            <a:r>
              <a:rPr lang="en-GB" sz="2667" kern="0" dirty="0">
                <a:solidFill>
                  <a:prstClr val="black"/>
                </a:solidFill>
                <a:latin typeface="Calibri" pitchFamily="34" charset="0"/>
                <a:ea typeface="ＭＳ Ｐゴシック" pitchFamily="-1" charset="-128"/>
                <a:cs typeface="Calibri" pitchFamily="34" charset="0"/>
              </a:rPr>
              <a:t>– a further £100.00 </a:t>
            </a:r>
            <a:r>
              <a:rPr lang="en-GB" sz="2400" kern="0" dirty="0">
                <a:solidFill>
                  <a:prstClr val="black"/>
                </a:solidFill>
                <a:latin typeface="Calibri" pitchFamily="34" charset="0"/>
                <a:ea typeface="ＭＳ Ｐゴシック" pitchFamily="-1" charset="-128"/>
                <a:cs typeface="Calibri" pitchFamily="34" charset="0"/>
              </a:rPr>
              <a:t>Only viable if they are in PAYE employment (not self employed)</a:t>
            </a:r>
          </a:p>
          <a:p>
            <a:pPr algn="just" defTabSz="609585" eaLnBrk="0" fontAlgn="base" hangingPunct="0">
              <a:spcBef>
                <a:spcPct val="0"/>
              </a:spcBef>
              <a:spcAft>
                <a:spcPct val="0"/>
              </a:spcAft>
              <a:buClr>
                <a:prstClr val="black"/>
              </a:buClr>
              <a:defRPr/>
            </a:pPr>
            <a:r>
              <a:rPr lang="en-GB" sz="2667" b="1" kern="0" dirty="0">
                <a:solidFill>
                  <a:prstClr val="black"/>
                </a:solidFill>
                <a:latin typeface="Calibri" pitchFamily="34" charset="0"/>
                <a:ea typeface="ＭＳ Ｐゴシック" pitchFamily="-1" charset="-128"/>
                <a:cs typeface="Calibri" pitchFamily="34" charset="0"/>
              </a:rPr>
              <a:t>Third Party Order </a:t>
            </a:r>
            <a:r>
              <a:rPr lang="en-GB" sz="2667" kern="0" dirty="0">
                <a:solidFill>
                  <a:prstClr val="black"/>
                </a:solidFill>
                <a:latin typeface="Calibri" pitchFamily="34" charset="0"/>
                <a:ea typeface="ＭＳ Ｐゴシック" pitchFamily="-1" charset="-128"/>
                <a:cs typeface="Calibri" pitchFamily="34" charset="0"/>
              </a:rPr>
              <a:t>– a further £100.00</a:t>
            </a:r>
          </a:p>
          <a:p>
            <a:pPr marL="380990" indent="-380990" algn="just" defTabSz="609585" eaLnBrk="0" fontAlgn="base" hangingPunct="0">
              <a:spcBef>
                <a:spcPct val="0"/>
              </a:spcBef>
              <a:spcAft>
                <a:spcPct val="0"/>
              </a:spcAft>
              <a:buClr>
                <a:prstClr val="black"/>
              </a:buClr>
              <a:buFont typeface="Arial" panose="020B0604020202020204" pitchFamily="34" charset="0"/>
              <a:buChar char="•"/>
              <a:defRPr/>
            </a:pPr>
            <a:r>
              <a:rPr lang="en-GB" sz="2400" kern="0" dirty="0">
                <a:solidFill>
                  <a:prstClr val="black"/>
                </a:solidFill>
                <a:latin typeface="Calibri" pitchFamily="34" charset="0"/>
                <a:ea typeface="ＭＳ Ｐゴシック" pitchFamily="-1" charset="-128"/>
                <a:cs typeface="Calibri" pitchFamily="34" charset="0"/>
              </a:rPr>
              <a:t>Freeze assets or money in a Bank Account</a:t>
            </a:r>
          </a:p>
          <a:p>
            <a:pPr algn="just" defTabSz="609585" eaLnBrk="0" fontAlgn="base" hangingPunct="0">
              <a:spcBef>
                <a:spcPct val="0"/>
              </a:spcBef>
              <a:spcAft>
                <a:spcPct val="0"/>
              </a:spcAft>
              <a:buClr>
                <a:prstClr val="black"/>
              </a:buClr>
              <a:defRPr/>
            </a:pPr>
            <a:r>
              <a:rPr lang="en-GB" sz="2667" b="1" kern="0" dirty="0">
                <a:solidFill>
                  <a:prstClr val="black"/>
                </a:solidFill>
                <a:latin typeface="Calibri" pitchFamily="34" charset="0"/>
                <a:ea typeface="ＭＳ Ｐゴシック" pitchFamily="-1" charset="-128"/>
                <a:cs typeface="Calibri" pitchFamily="34" charset="0"/>
              </a:rPr>
              <a:t>Charging Order </a:t>
            </a:r>
            <a:r>
              <a:rPr lang="en-GB" sz="2667" kern="0" dirty="0">
                <a:solidFill>
                  <a:prstClr val="black"/>
                </a:solidFill>
                <a:latin typeface="Calibri" pitchFamily="34" charset="0"/>
                <a:ea typeface="ＭＳ Ｐゴシック" pitchFamily="-1" charset="-128"/>
                <a:cs typeface="Calibri" pitchFamily="34" charset="0"/>
              </a:rPr>
              <a:t>– a further £100.00</a:t>
            </a:r>
          </a:p>
          <a:p>
            <a:pPr marL="380990" indent="-380990" algn="just" defTabSz="609585" eaLnBrk="0" fontAlgn="base" hangingPunct="0">
              <a:spcBef>
                <a:spcPct val="0"/>
              </a:spcBef>
              <a:spcAft>
                <a:spcPct val="0"/>
              </a:spcAft>
              <a:buClr>
                <a:prstClr val="black"/>
              </a:buClr>
              <a:buFont typeface="Arial" panose="020B0604020202020204" pitchFamily="34" charset="0"/>
              <a:buChar char="•"/>
              <a:defRPr/>
            </a:pPr>
            <a:r>
              <a:rPr lang="en-GB" sz="2400" kern="0" dirty="0">
                <a:solidFill>
                  <a:prstClr val="black"/>
                </a:solidFill>
                <a:latin typeface="Calibri" pitchFamily="34" charset="0"/>
                <a:ea typeface="ＭＳ Ｐゴシック" pitchFamily="-1" charset="-128"/>
                <a:cs typeface="Calibri" pitchFamily="34" charset="0"/>
              </a:rPr>
              <a:t>Obtain a Charge on Land or Property</a:t>
            </a:r>
          </a:p>
        </p:txBody>
      </p:sp>
      <p:pic>
        <p:nvPicPr>
          <p:cNvPr id="16388" name="Picture 4">
            <a:extLst>
              <a:ext uri="{FF2B5EF4-FFF2-40B4-BE49-F238E27FC236}">
                <a16:creationId xmlns:a16="http://schemas.microsoft.com/office/drawing/2014/main" id="{1FB6983D-3CBF-43CD-B2BF-7FCB15666461}"/>
              </a:ext>
            </a:extLst>
          </p:cNvPr>
          <p:cNvPicPr>
            <a:picLocks noChangeAspect="1"/>
          </p:cNvPicPr>
          <p:nvPr/>
        </p:nvPicPr>
        <p:blipFill>
          <a:blip r:embed="rId2">
            <a:extLst>
              <a:ext uri="{28A0092B-C50C-407E-A947-70E740481C1C}">
                <a14:useLocalDpi xmlns:a14="http://schemas.microsoft.com/office/drawing/2010/main" val="0"/>
              </a:ext>
            </a:extLst>
          </a:blip>
          <a:srcRect l="12233" r="19745"/>
          <a:stretch>
            <a:fillRect/>
          </a:stretch>
        </p:blipFill>
        <p:spPr bwMode="auto">
          <a:xfrm>
            <a:off x="9527118" y="101601"/>
            <a:ext cx="2582333" cy="212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D5A4FB-6C9A-4713-A1A4-E0A70FA32167}"/>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High Court Enforcement</a:t>
            </a:r>
          </a:p>
        </p:txBody>
      </p:sp>
      <p:sp>
        <p:nvSpPr>
          <p:cNvPr id="4" name="TextBox 3">
            <a:extLst>
              <a:ext uri="{FF2B5EF4-FFF2-40B4-BE49-F238E27FC236}">
                <a16:creationId xmlns:a16="http://schemas.microsoft.com/office/drawing/2014/main" id="{3C252454-72C1-49EC-868E-BEC21794C712}"/>
              </a:ext>
            </a:extLst>
          </p:cNvPr>
          <p:cNvSpPr txBox="1"/>
          <p:nvPr/>
        </p:nvSpPr>
        <p:spPr>
          <a:xfrm>
            <a:off x="459317" y="1096434"/>
            <a:ext cx="9067800" cy="4607095"/>
          </a:xfrm>
          <a:prstGeom prst="rect">
            <a:avLst/>
          </a:prstGeom>
          <a:noFill/>
        </p:spPr>
        <p:txBody>
          <a:bodyPr>
            <a:spAutoFit/>
          </a:bodyPr>
          <a:lstStyle/>
          <a:p>
            <a:pPr algn="just" defTabSz="609585" eaLnBrk="0" fontAlgn="base" hangingPunct="0">
              <a:spcBef>
                <a:spcPct val="0"/>
              </a:spcBef>
              <a:spcAft>
                <a:spcPct val="0"/>
              </a:spcAft>
              <a:buClr>
                <a:prstClr val="black"/>
              </a:buClr>
              <a:defRPr/>
            </a:pPr>
            <a:r>
              <a:rPr lang="en-GB" sz="2667" b="1" kern="0" dirty="0">
                <a:solidFill>
                  <a:prstClr val="black"/>
                </a:solidFill>
                <a:latin typeface="Calibri" pitchFamily="34" charset="0"/>
                <a:ea typeface="ＭＳ Ｐゴシック" pitchFamily="-1" charset="-128"/>
                <a:cs typeface="Calibri" pitchFamily="34" charset="0"/>
              </a:rPr>
              <a:t>Advantages:</a:t>
            </a:r>
          </a:p>
          <a:p>
            <a:pPr algn="just" defTabSz="609585" eaLnBrk="0" fontAlgn="base" hangingPunct="0">
              <a:spcBef>
                <a:spcPct val="0"/>
              </a:spcBef>
              <a:spcAft>
                <a:spcPct val="0"/>
              </a:spcAft>
              <a:buClr>
                <a:prstClr val="black"/>
              </a:buClr>
              <a:defRPr/>
            </a:pPr>
            <a:r>
              <a:rPr lang="en-GB" sz="2667" kern="0" dirty="0">
                <a:solidFill>
                  <a:prstClr val="black"/>
                </a:solidFill>
                <a:latin typeface="Calibri" pitchFamily="34" charset="0"/>
                <a:ea typeface="ＭＳ Ｐゴシック" pitchFamily="-1" charset="-128"/>
                <a:cs typeface="Calibri" pitchFamily="34" charset="0"/>
              </a:rPr>
              <a:t>A High Court Writ not a Magistrates Court Liability Order;</a:t>
            </a:r>
          </a:p>
          <a:p>
            <a:pPr algn="just" defTabSz="609585" eaLnBrk="0" fontAlgn="base" hangingPunct="0">
              <a:spcBef>
                <a:spcPct val="0"/>
              </a:spcBef>
              <a:spcAft>
                <a:spcPct val="0"/>
              </a:spcAft>
              <a:buClr>
                <a:prstClr val="black"/>
              </a:buClr>
              <a:defRPr/>
            </a:pPr>
            <a:r>
              <a:rPr lang="en-GB" sz="2667" kern="0" dirty="0">
                <a:solidFill>
                  <a:prstClr val="black"/>
                </a:solidFill>
                <a:latin typeface="Calibri" pitchFamily="34" charset="0"/>
                <a:ea typeface="ＭＳ Ｐゴシック" pitchFamily="-1" charset="-128"/>
                <a:cs typeface="Calibri" pitchFamily="34" charset="0"/>
              </a:rPr>
              <a:t>Perceived </a:t>
            </a:r>
            <a:r>
              <a:rPr lang="en-GB" sz="2667" i="1" kern="0" dirty="0">
                <a:solidFill>
                  <a:prstClr val="black"/>
                </a:solidFill>
                <a:latin typeface="Calibri" pitchFamily="34" charset="0"/>
                <a:ea typeface="ＭＳ Ｐゴシック" pitchFamily="-1" charset="-128"/>
                <a:cs typeface="Calibri" pitchFamily="34" charset="0"/>
              </a:rPr>
              <a:t>‘greater powers’ </a:t>
            </a:r>
            <a:r>
              <a:rPr lang="en-GB" sz="2667" kern="0" dirty="0">
                <a:solidFill>
                  <a:prstClr val="black"/>
                </a:solidFill>
                <a:latin typeface="Calibri" pitchFamily="34" charset="0"/>
                <a:ea typeface="ＭＳ Ｐゴシック" pitchFamily="-1" charset="-128"/>
                <a:cs typeface="Calibri" pitchFamily="34" charset="0"/>
              </a:rPr>
              <a:t>of HCEO?</a:t>
            </a:r>
          </a:p>
          <a:p>
            <a:pPr algn="just" defTabSz="609585" eaLnBrk="0" fontAlgn="base" hangingPunct="0">
              <a:spcBef>
                <a:spcPct val="0"/>
              </a:spcBef>
              <a:spcAft>
                <a:spcPct val="0"/>
              </a:spcAft>
              <a:buClr>
                <a:prstClr val="black"/>
              </a:buClr>
              <a:defRPr/>
            </a:pPr>
            <a:r>
              <a:rPr lang="en-GB" sz="2667" i="1" kern="0" dirty="0">
                <a:solidFill>
                  <a:prstClr val="black"/>
                </a:solidFill>
                <a:latin typeface="Calibri" pitchFamily="34" charset="0"/>
                <a:ea typeface="ＭＳ Ｐゴシック" pitchFamily="-1" charset="-128"/>
                <a:cs typeface="Calibri" pitchFamily="34" charset="0"/>
              </a:rPr>
              <a:t>Specialist </a:t>
            </a:r>
            <a:r>
              <a:rPr lang="en-GB" sz="2667" kern="0" dirty="0">
                <a:solidFill>
                  <a:prstClr val="black"/>
                </a:solidFill>
                <a:latin typeface="Calibri" pitchFamily="34" charset="0"/>
                <a:ea typeface="ＭＳ Ｐゴシック" pitchFamily="-1" charset="-128"/>
                <a:cs typeface="Calibri" pitchFamily="34" charset="0"/>
              </a:rPr>
              <a:t>with Commercial Debts;</a:t>
            </a:r>
          </a:p>
          <a:p>
            <a:pPr algn="just" defTabSz="609585" eaLnBrk="0" fontAlgn="base" hangingPunct="0">
              <a:spcBef>
                <a:spcPct val="0"/>
              </a:spcBef>
              <a:spcAft>
                <a:spcPct val="0"/>
              </a:spcAft>
              <a:buClr>
                <a:prstClr val="black"/>
              </a:buClr>
              <a:buFont typeface="Arial" panose="020B0604020202020204" pitchFamily="34" charset="0"/>
              <a:buChar char="•"/>
              <a:defRPr/>
            </a:pPr>
            <a:endParaRPr lang="en-GB" sz="2667" kern="0" dirty="0">
              <a:solidFill>
                <a:prstClr val="black"/>
              </a:solidFill>
              <a:latin typeface="Calibri" pitchFamily="34" charset="0"/>
              <a:ea typeface="ＭＳ Ｐゴシック" pitchFamily="-1" charset="-128"/>
              <a:cs typeface="Calibri" pitchFamily="34" charset="0"/>
            </a:endParaRPr>
          </a:p>
          <a:p>
            <a:pPr algn="just" defTabSz="609585" eaLnBrk="0" fontAlgn="base" hangingPunct="0">
              <a:spcBef>
                <a:spcPct val="0"/>
              </a:spcBef>
              <a:spcAft>
                <a:spcPct val="0"/>
              </a:spcAft>
              <a:buClr>
                <a:prstClr val="black"/>
              </a:buClr>
              <a:defRPr/>
            </a:pPr>
            <a:r>
              <a:rPr lang="en-GB" sz="2667" b="1" kern="0" dirty="0">
                <a:solidFill>
                  <a:prstClr val="black"/>
                </a:solidFill>
                <a:latin typeface="Calibri" pitchFamily="34" charset="0"/>
                <a:ea typeface="ＭＳ Ｐゴシック" pitchFamily="-1" charset="-128"/>
                <a:cs typeface="Calibri" pitchFamily="34" charset="0"/>
              </a:rPr>
              <a:t>Disadvantages:</a:t>
            </a:r>
          </a:p>
          <a:p>
            <a:pPr algn="just" defTabSz="609585" eaLnBrk="0" fontAlgn="base" hangingPunct="0">
              <a:spcBef>
                <a:spcPct val="0"/>
              </a:spcBef>
              <a:spcAft>
                <a:spcPct val="0"/>
              </a:spcAft>
              <a:buClr>
                <a:prstClr val="black"/>
              </a:buClr>
              <a:defRPr/>
            </a:pPr>
            <a:r>
              <a:rPr lang="en-GB" sz="2667" kern="0" dirty="0">
                <a:solidFill>
                  <a:prstClr val="black"/>
                </a:solidFill>
                <a:latin typeface="Calibri" pitchFamily="34" charset="0"/>
                <a:ea typeface="ＭＳ Ｐゴシック" pitchFamily="-1" charset="-128"/>
                <a:cs typeface="Calibri" pitchFamily="34" charset="0"/>
              </a:rPr>
              <a:t>Higher Costs to Creditor for County Court action;</a:t>
            </a:r>
          </a:p>
          <a:p>
            <a:pPr algn="just" defTabSz="609585" eaLnBrk="0" fontAlgn="base" hangingPunct="0">
              <a:spcBef>
                <a:spcPct val="0"/>
              </a:spcBef>
              <a:spcAft>
                <a:spcPct val="0"/>
              </a:spcAft>
              <a:buClr>
                <a:prstClr val="black"/>
              </a:buClr>
              <a:defRPr/>
            </a:pPr>
            <a:r>
              <a:rPr lang="en-GB" sz="2667" kern="0" dirty="0">
                <a:solidFill>
                  <a:prstClr val="black"/>
                </a:solidFill>
                <a:latin typeface="Calibri" pitchFamily="34" charset="0"/>
                <a:ea typeface="ＭＳ Ｐゴシック" pitchFamily="-1" charset="-128"/>
                <a:cs typeface="Calibri" pitchFamily="34" charset="0"/>
              </a:rPr>
              <a:t>Higher Enforcement Costs to Debtor for HCEO instead of CEA;</a:t>
            </a:r>
          </a:p>
          <a:p>
            <a:pPr algn="just" defTabSz="609585" eaLnBrk="0" fontAlgn="base" hangingPunct="0">
              <a:spcBef>
                <a:spcPct val="0"/>
              </a:spcBef>
              <a:spcAft>
                <a:spcPct val="0"/>
              </a:spcAft>
              <a:buClr>
                <a:prstClr val="black"/>
              </a:buClr>
              <a:defRPr/>
            </a:pPr>
            <a:r>
              <a:rPr lang="en-GB" sz="2667" kern="0" dirty="0">
                <a:solidFill>
                  <a:prstClr val="black"/>
                </a:solidFill>
                <a:latin typeface="Calibri" pitchFamily="34" charset="0"/>
                <a:ea typeface="ＭＳ Ｐゴシック" pitchFamily="-1" charset="-128"/>
                <a:cs typeface="Calibri" pitchFamily="34" charset="0"/>
              </a:rPr>
              <a:t>Is Council Recovery Policy written to enable use of HCEO?</a:t>
            </a:r>
          </a:p>
          <a:p>
            <a:pPr algn="just" defTabSz="609585" eaLnBrk="0" fontAlgn="base" hangingPunct="0">
              <a:spcBef>
                <a:spcPct val="0"/>
              </a:spcBef>
              <a:spcAft>
                <a:spcPct val="0"/>
              </a:spcAft>
              <a:buClr>
                <a:prstClr val="black"/>
              </a:buClr>
              <a:defRPr/>
            </a:pPr>
            <a:r>
              <a:rPr lang="en-GB" sz="2667" kern="0" dirty="0">
                <a:solidFill>
                  <a:prstClr val="black"/>
                </a:solidFill>
                <a:latin typeface="Calibri" pitchFamily="34" charset="0"/>
                <a:ea typeface="ＭＳ Ｐゴシック" pitchFamily="-1" charset="-128"/>
                <a:cs typeface="Calibri" pitchFamily="34" charset="0"/>
              </a:rPr>
              <a:t>Another external body to liaise with and manage;</a:t>
            </a:r>
          </a:p>
          <a:p>
            <a:pPr algn="just" defTabSz="609585" eaLnBrk="0" fontAlgn="base" hangingPunct="0">
              <a:spcBef>
                <a:spcPct val="0"/>
              </a:spcBef>
              <a:spcAft>
                <a:spcPct val="0"/>
              </a:spcAft>
              <a:buClr>
                <a:prstClr val="black"/>
              </a:buClr>
              <a:defRPr/>
            </a:pPr>
            <a:r>
              <a:rPr lang="en-GB" sz="2667" kern="0" dirty="0">
                <a:solidFill>
                  <a:prstClr val="black"/>
                </a:solidFill>
                <a:latin typeface="Calibri" pitchFamily="34" charset="0"/>
                <a:ea typeface="ＭＳ Ｐゴシック" pitchFamily="-1" charset="-128"/>
                <a:cs typeface="Calibri" pitchFamily="34" charset="0"/>
              </a:rPr>
              <a:t>Creditor Guarantee Fees (and Transfer up fee).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1956C-8D06-429F-8CE7-B6CA92794DF5}"/>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Enforcement Remedies</a:t>
            </a:r>
          </a:p>
        </p:txBody>
      </p:sp>
      <p:sp>
        <p:nvSpPr>
          <p:cNvPr id="18435" name="TextBox 3">
            <a:extLst>
              <a:ext uri="{FF2B5EF4-FFF2-40B4-BE49-F238E27FC236}">
                <a16:creationId xmlns:a16="http://schemas.microsoft.com/office/drawing/2014/main" id="{AA48F17E-D487-4363-A095-E55D756FB5A3}"/>
              </a:ext>
            </a:extLst>
          </p:cNvPr>
          <p:cNvSpPr txBox="1">
            <a:spLocks noChangeArrowheads="1"/>
          </p:cNvSpPr>
          <p:nvPr/>
        </p:nvSpPr>
        <p:spPr bwMode="auto">
          <a:xfrm>
            <a:off x="459317" y="1096434"/>
            <a:ext cx="9067800" cy="449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800100" indent="-34290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fontAlgn="base">
              <a:spcBef>
                <a:spcPct val="0"/>
              </a:spcBef>
              <a:spcAft>
                <a:spcPct val="0"/>
              </a:spcAft>
            </a:pPr>
            <a:r>
              <a:rPr lang="en-GB" altLang="en-US" sz="2667">
                <a:solidFill>
                  <a:prstClr val="black"/>
                </a:solidFill>
                <a:latin typeface="Calibri" panose="020F0502020204030204" pitchFamily="34" charset="0"/>
              </a:rPr>
              <a:t>Without further recourse to Court:</a:t>
            </a:r>
          </a:p>
          <a:p>
            <a:pPr defTabSz="609585" fontAlgn="base">
              <a:spcBef>
                <a:spcPct val="0"/>
              </a:spcBef>
              <a:spcAft>
                <a:spcPct val="0"/>
              </a:spcAft>
            </a:pPr>
            <a:endParaRPr lang="en-GB" altLang="en-US" sz="2667" b="1" u="sng">
              <a:solidFill>
                <a:prstClr val="black"/>
              </a:solidFill>
              <a:latin typeface="Calibri" panose="020F0502020204030204" pitchFamily="34" charset="0"/>
            </a:endParaRPr>
          </a:p>
          <a:p>
            <a:pPr defTabSz="609585" fontAlgn="base">
              <a:spcBef>
                <a:spcPct val="0"/>
              </a:spcBef>
              <a:spcAft>
                <a:spcPct val="0"/>
              </a:spcAft>
            </a:pPr>
            <a:r>
              <a:rPr lang="en-GB" altLang="en-US" sz="2667" b="1" u="sng">
                <a:solidFill>
                  <a:prstClr val="black"/>
                </a:solidFill>
                <a:latin typeface="Calibri" panose="020F0502020204030204" pitchFamily="34" charset="0"/>
              </a:rPr>
              <a:t>Non Domestic Rates</a:t>
            </a:r>
          </a:p>
          <a:p>
            <a:pPr marL="1066773" lvl="1" indent="-457189" defTabSz="609585" fontAlgn="base">
              <a:lnSpc>
                <a:spcPct val="200000"/>
              </a:lnSpc>
              <a:spcBef>
                <a:spcPct val="0"/>
              </a:spcBef>
              <a:spcAft>
                <a:spcPct val="0"/>
              </a:spcAft>
              <a:buClr>
                <a:prstClr val="black"/>
              </a:buClr>
              <a:buFont typeface="Arial" panose="020B0604020202020204" pitchFamily="34" charset="0"/>
              <a:buChar char="•"/>
            </a:pPr>
            <a:r>
              <a:rPr lang="en-GB" altLang="en-US" sz="2667">
                <a:solidFill>
                  <a:prstClr val="black"/>
                </a:solidFill>
                <a:latin typeface="Calibri" panose="020F0502020204030204" pitchFamily="34" charset="0"/>
              </a:rPr>
              <a:t>Security for Unpaid Rates (*Schedule 9 LGFA 1988)</a:t>
            </a:r>
          </a:p>
          <a:p>
            <a:pPr marL="1066773" lvl="1" indent="-457189" defTabSz="609585" fontAlgn="base">
              <a:lnSpc>
                <a:spcPct val="200000"/>
              </a:lnSpc>
              <a:spcBef>
                <a:spcPct val="0"/>
              </a:spcBef>
              <a:spcAft>
                <a:spcPct val="0"/>
              </a:spcAft>
              <a:buClr>
                <a:prstClr val="black"/>
              </a:buClr>
              <a:buFont typeface="Arial" panose="020B0604020202020204" pitchFamily="34" charset="0"/>
              <a:buChar char="•"/>
            </a:pPr>
            <a:r>
              <a:rPr lang="en-GB" altLang="en-US" sz="2667">
                <a:solidFill>
                  <a:prstClr val="black"/>
                </a:solidFill>
                <a:latin typeface="Calibri" panose="020F0502020204030204" pitchFamily="34" charset="0"/>
              </a:rPr>
              <a:t>Reg 14 Enforcement by taking control of goods</a:t>
            </a:r>
          </a:p>
          <a:p>
            <a:pPr marL="1066773" lvl="1" indent="-457189" defTabSz="609585" fontAlgn="base">
              <a:lnSpc>
                <a:spcPct val="200000"/>
              </a:lnSpc>
              <a:spcBef>
                <a:spcPct val="0"/>
              </a:spcBef>
              <a:spcAft>
                <a:spcPct val="0"/>
              </a:spcAft>
              <a:buClr>
                <a:prstClr val="black"/>
              </a:buClr>
              <a:buFont typeface="Arial" panose="020B0604020202020204" pitchFamily="34" charset="0"/>
              <a:buChar char="•"/>
            </a:pPr>
            <a:r>
              <a:rPr lang="en-GB" altLang="en-US" sz="2667">
                <a:solidFill>
                  <a:prstClr val="black"/>
                </a:solidFill>
                <a:latin typeface="Calibri" panose="020F0502020204030204" pitchFamily="34" charset="0"/>
              </a:rPr>
              <a:t>Reg 18 - Insolvency Proceedings</a:t>
            </a:r>
          </a:p>
          <a:p>
            <a:pPr marL="1066773" lvl="1" indent="-457189" defTabSz="609585" fontAlgn="base">
              <a:lnSpc>
                <a:spcPct val="200000"/>
              </a:lnSpc>
              <a:spcBef>
                <a:spcPct val="0"/>
              </a:spcBef>
              <a:spcAft>
                <a:spcPct val="0"/>
              </a:spcAft>
              <a:buClr>
                <a:prstClr val="black"/>
              </a:buClr>
              <a:buFont typeface="Arial" panose="020B0604020202020204" pitchFamily="34" charset="0"/>
              <a:buChar char="•"/>
            </a:pPr>
            <a:r>
              <a:rPr lang="en-GB" altLang="en-US" sz="2667">
                <a:solidFill>
                  <a:prstClr val="black"/>
                </a:solidFill>
                <a:latin typeface="Calibri" panose="020F0502020204030204" pitchFamily="34" charset="0"/>
              </a:rPr>
              <a:t>Reg 16-17  - Committal (following unsuccessful TCOG)</a:t>
            </a:r>
          </a:p>
        </p:txBody>
      </p:sp>
      <p:pic>
        <p:nvPicPr>
          <p:cNvPr id="18436" name="Picture 7">
            <a:extLst>
              <a:ext uri="{FF2B5EF4-FFF2-40B4-BE49-F238E27FC236}">
                <a16:creationId xmlns:a16="http://schemas.microsoft.com/office/drawing/2014/main" id="{7838D66B-57EC-4B78-ADA3-19D4FAAD6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6033" y="116418"/>
            <a:ext cx="2497667" cy="359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2E2050-5F39-439F-B154-C8A6A1021790}"/>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Security for Unpaid Rates</a:t>
            </a:r>
          </a:p>
        </p:txBody>
      </p:sp>
      <p:sp>
        <p:nvSpPr>
          <p:cNvPr id="4" name="TextBox 3">
            <a:extLst>
              <a:ext uri="{FF2B5EF4-FFF2-40B4-BE49-F238E27FC236}">
                <a16:creationId xmlns:a16="http://schemas.microsoft.com/office/drawing/2014/main" id="{35EAD529-DA98-412D-B1DB-AD138F0EBCD8}"/>
              </a:ext>
            </a:extLst>
          </p:cNvPr>
          <p:cNvSpPr txBox="1"/>
          <p:nvPr/>
        </p:nvSpPr>
        <p:spPr>
          <a:xfrm>
            <a:off x="459317" y="1096434"/>
            <a:ext cx="9067800" cy="4769767"/>
          </a:xfrm>
          <a:prstGeom prst="rect">
            <a:avLst/>
          </a:prstGeom>
          <a:noFill/>
        </p:spPr>
        <p:txBody>
          <a:bodyPr>
            <a:spAutoFit/>
          </a:bodyPr>
          <a:lstStyle/>
          <a:p>
            <a:pPr algn="just" defTabSz="609585" eaLnBrk="0" fontAlgn="base" hangingPunct="0">
              <a:spcBef>
                <a:spcPct val="0"/>
              </a:spcBef>
              <a:spcAft>
                <a:spcPct val="0"/>
              </a:spcAft>
              <a:defRPr/>
            </a:pPr>
            <a:r>
              <a:rPr lang="en-GB" sz="2400" b="1" dirty="0">
                <a:solidFill>
                  <a:prstClr val="black"/>
                </a:solidFill>
                <a:latin typeface="Calibri" panose="020F0502020204030204" pitchFamily="34" charset="0"/>
                <a:ea typeface="ＭＳ Ｐゴシック" pitchFamily="-1" charset="-128"/>
              </a:rPr>
              <a:t>Schedule 9 LGFA 1988 as amended by </a:t>
            </a:r>
            <a:r>
              <a:rPr lang="en-GB" sz="2400" b="1" dirty="0" err="1">
                <a:solidFill>
                  <a:prstClr val="black"/>
                </a:solidFill>
                <a:latin typeface="Calibri" panose="020F0502020204030204" pitchFamily="34" charset="0"/>
                <a:ea typeface="ＭＳ Ｐゴシック" pitchFamily="-1" charset="-128"/>
              </a:rPr>
              <a:t>Sch</a:t>
            </a:r>
            <a:r>
              <a:rPr lang="en-GB" sz="2400" b="1" dirty="0">
                <a:solidFill>
                  <a:prstClr val="black"/>
                </a:solidFill>
                <a:latin typeface="Calibri" panose="020F0502020204030204" pitchFamily="34" charset="0"/>
                <a:ea typeface="ＭＳ Ｐゴシック" pitchFamily="-1" charset="-128"/>
              </a:rPr>
              <a:t> 5 LG &amp; Housing Act 1989</a:t>
            </a:r>
          </a:p>
          <a:p>
            <a:pPr algn="just" defTabSz="609585" eaLnBrk="0" fontAlgn="base" hangingPunct="0">
              <a:spcBef>
                <a:spcPct val="0"/>
              </a:spcBef>
              <a:spcAft>
                <a:spcPct val="0"/>
              </a:spcAft>
              <a:defRPr/>
            </a:pPr>
            <a:r>
              <a:rPr lang="en-GB" sz="2133" b="1" dirty="0">
                <a:solidFill>
                  <a:srgbClr val="0070C0"/>
                </a:solidFill>
                <a:latin typeface="Calibri" panose="020F0502020204030204" pitchFamily="34" charset="0"/>
                <a:ea typeface="ＭＳ Ｐゴシック" pitchFamily="-1" charset="-128"/>
              </a:rPr>
              <a:t>Reg 5 - The Non-Domestic Rating (Collection and Enforcement) (Local Lists) (Amendment and Miscellaneous Provision) Regulations 1991 </a:t>
            </a:r>
          </a:p>
          <a:p>
            <a:pPr algn="just" defTabSz="609585" eaLnBrk="0" fontAlgn="base" hangingPunct="0">
              <a:spcBef>
                <a:spcPct val="0"/>
              </a:spcBef>
              <a:spcAft>
                <a:spcPct val="0"/>
              </a:spcAft>
              <a:defRPr/>
            </a:pPr>
            <a:r>
              <a:rPr lang="en-GB" sz="2400" b="1" dirty="0">
                <a:solidFill>
                  <a:prstClr val="black"/>
                </a:solidFill>
                <a:latin typeface="Calibri" panose="020F0502020204030204" pitchFamily="34" charset="0"/>
                <a:ea typeface="ＭＳ Ｐゴシック" pitchFamily="-1" charset="-128"/>
              </a:rPr>
              <a:t>Security for Unpaid Non Domestic Rates – Charge on Property</a:t>
            </a:r>
          </a:p>
          <a:p>
            <a:pPr algn="just" defTabSz="609585" eaLnBrk="0" fontAlgn="base" hangingPunct="0">
              <a:spcBef>
                <a:spcPct val="0"/>
              </a:spcBef>
              <a:spcAft>
                <a:spcPct val="0"/>
              </a:spcAft>
              <a:defRPr/>
            </a:pPr>
            <a:r>
              <a:rPr lang="en-GB" sz="2133" dirty="0">
                <a:solidFill>
                  <a:prstClr val="black"/>
                </a:solidFill>
                <a:latin typeface="Calibri" panose="020F0502020204030204" pitchFamily="34" charset="0"/>
                <a:ea typeface="ＭＳ Ｐゴシック" pitchFamily="-1" charset="-128"/>
              </a:rPr>
              <a:t>The Billing Authority and a person liable to pay rates in respect of an occupied or unoccupied property may enter into an </a:t>
            </a:r>
            <a:r>
              <a:rPr lang="en-GB" sz="2133" u="sng" dirty="0">
                <a:solidFill>
                  <a:prstClr val="black"/>
                </a:solidFill>
                <a:latin typeface="Calibri" panose="020F0502020204030204" pitchFamily="34" charset="0"/>
                <a:ea typeface="ＭＳ Ｐゴシック" pitchFamily="-1" charset="-128"/>
              </a:rPr>
              <a:t>agreement</a:t>
            </a:r>
            <a:r>
              <a:rPr lang="en-GB" sz="2133" dirty="0">
                <a:solidFill>
                  <a:prstClr val="black"/>
                </a:solidFill>
                <a:latin typeface="Calibri" panose="020F0502020204030204" pitchFamily="34" charset="0"/>
                <a:ea typeface="ＭＳ Ｐゴシック" pitchFamily="-1" charset="-128"/>
              </a:rPr>
              <a:t> that:</a:t>
            </a:r>
          </a:p>
          <a:p>
            <a:pPr marL="359824" indent="-359824" algn="just" defTabSz="609585" eaLnBrk="0" fontAlgn="base" hangingPunct="0">
              <a:spcBef>
                <a:spcPct val="0"/>
              </a:spcBef>
              <a:spcAft>
                <a:spcPct val="0"/>
              </a:spcAft>
              <a:buClr>
                <a:prstClr val="black"/>
              </a:buClr>
              <a:buFont typeface="+mj-lt"/>
              <a:buAutoNum type="alphaLcParenR"/>
              <a:defRPr/>
            </a:pPr>
            <a:r>
              <a:rPr lang="en-GB" sz="2133" dirty="0">
                <a:solidFill>
                  <a:prstClr val="black"/>
                </a:solidFill>
                <a:latin typeface="Calibri" panose="020F0502020204030204" pitchFamily="34" charset="0"/>
                <a:ea typeface="ＭＳ Ｐゴシック" pitchFamily="-1" charset="-128"/>
              </a:rPr>
              <a:t>Any interest that person has in the property is made subject to a charge to secure payment; and</a:t>
            </a:r>
          </a:p>
          <a:p>
            <a:pPr marL="359824" indent="-359824" algn="just" defTabSz="609585" eaLnBrk="0" fontAlgn="base" hangingPunct="0">
              <a:spcBef>
                <a:spcPct val="0"/>
              </a:spcBef>
              <a:spcAft>
                <a:spcPct val="0"/>
              </a:spcAft>
              <a:buClr>
                <a:prstClr val="black"/>
              </a:buClr>
              <a:buFont typeface="+mj-lt"/>
              <a:buAutoNum type="alphaLcParenR"/>
              <a:defRPr/>
            </a:pPr>
            <a:r>
              <a:rPr lang="en-GB" sz="2133" dirty="0">
                <a:solidFill>
                  <a:prstClr val="black"/>
                </a:solidFill>
                <a:latin typeface="Calibri" panose="020F0502020204030204" pitchFamily="34" charset="0"/>
                <a:ea typeface="ＭＳ Ｐゴシック" pitchFamily="-1" charset="-128"/>
              </a:rPr>
              <a:t>Whilst the charge remains, the authority will not take steps, for a specified period, to recover any payment in respect of the amount concerned.</a:t>
            </a:r>
          </a:p>
          <a:p>
            <a:pPr algn="just" defTabSz="609585" eaLnBrk="0" fontAlgn="base" hangingPunct="0">
              <a:spcBef>
                <a:spcPct val="0"/>
              </a:spcBef>
              <a:spcAft>
                <a:spcPct val="0"/>
              </a:spcAft>
              <a:defRPr/>
            </a:pPr>
            <a:r>
              <a:rPr lang="en-GB" sz="2133" dirty="0">
                <a:solidFill>
                  <a:prstClr val="black"/>
                </a:solidFill>
                <a:latin typeface="Calibri" panose="020F0502020204030204" pitchFamily="34" charset="0"/>
                <a:ea typeface="ＭＳ Ｐゴシック" pitchFamily="-1" charset="-128"/>
              </a:rPr>
              <a:t>An agreement of this kind can only be made for a maximum of three (3) years. It may be extended if further amounts become due and it may also provide for the payment of interest on outstanding sums and for that interest to also be subject to a charge.</a:t>
            </a:r>
            <a:endParaRPr lang="en-GB" sz="2400" dirty="0">
              <a:solidFill>
                <a:prstClr val="black"/>
              </a:solidFill>
              <a:latin typeface="Calibri" pitchFamily="34" charset="0"/>
              <a:ea typeface="ＭＳ Ｐゴシック" pitchFamily="-1" charset="-128"/>
              <a:cs typeface="Calibri"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2D2439-ABBC-416E-90D0-E06FFC97581F}"/>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Taking Control of Goods</a:t>
            </a:r>
          </a:p>
        </p:txBody>
      </p:sp>
      <p:sp>
        <p:nvSpPr>
          <p:cNvPr id="20483" name="TextBox 3">
            <a:extLst>
              <a:ext uri="{FF2B5EF4-FFF2-40B4-BE49-F238E27FC236}">
                <a16:creationId xmlns:a16="http://schemas.microsoft.com/office/drawing/2014/main" id="{1840DF95-4B5B-4318-8786-A0774280067F}"/>
              </a:ext>
            </a:extLst>
          </p:cNvPr>
          <p:cNvSpPr txBox="1">
            <a:spLocks noChangeArrowheads="1"/>
          </p:cNvSpPr>
          <p:nvPr/>
        </p:nvSpPr>
        <p:spPr bwMode="auto">
          <a:xfrm>
            <a:off x="459317" y="1096434"/>
            <a:ext cx="90678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defTabSz="609585" eaLnBrk="0" fontAlgn="base" hangingPunct="0">
              <a:spcBef>
                <a:spcPct val="0"/>
              </a:spcBef>
              <a:spcAft>
                <a:spcPct val="0"/>
              </a:spcAft>
            </a:pPr>
            <a:r>
              <a:rPr lang="en-GB" altLang="en-US" sz="2400" b="1">
                <a:solidFill>
                  <a:prstClr val="black"/>
                </a:solidFill>
                <a:latin typeface="Calibri" panose="020F0502020204030204" pitchFamily="34" charset="0"/>
              </a:rPr>
              <a:t>LGFA 1988 Schedule 9 &amp; Regulation 14 Distress </a:t>
            </a:r>
            <a:r>
              <a:rPr lang="en-GB" altLang="en-US" sz="2400">
                <a:solidFill>
                  <a:prstClr val="black"/>
                </a:solidFill>
                <a:latin typeface="Calibri" panose="020F0502020204030204" pitchFamily="34" charset="0"/>
              </a:rPr>
              <a:t>- amended by:</a:t>
            </a:r>
          </a:p>
          <a:p>
            <a:pPr algn="just" defTabSz="609585" eaLnBrk="0" fontAlgn="base" hangingPunct="0">
              <a:spcBef>
                <a:spcPct val="0"/>
              </a:spcBef>
              <a:spcAft>
                <a:spcPct val="0"/>
              </a:spcAft>
            </a:pPr>
            <a:endParaRPr lang="en-GB" altLang="en-US" sz="2400">
              <a:solidFill>
                <a:prstClr val="black"/>
              </a:solidFill>
              <a:latin typeface="Calibri" panose="020F0502020204030204" pitchFamily="34" charset="0"/>
            </a:endParaRPr>
          </a:p>
          <a:p>
            <a:pPr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The Tribunals, Courts and Enforcement Act 2007 (Consequential, Transitional and Saving Provision) Order 2014 (SI 600/2014)</a:t>
            </a:r>
          </a:p>
          <a:p>
            <a:pPr algn="just" defTabSz="609585" eaLnBrk="0" fontAlgn="base" hangingPunct="0">
              <a:spcBef>
                <a:spcPct val="0"/>
              </a:spcBef>
              <a:spcAft>
                <a:spcPct val="0"/>
              </a:spcAft>
            </a:pPr>
            <a:endParaRPr lang="en-GB" altLang="en-US" sz="1600">
              <a:solidFill>
                <a:prstClr val="black"/>
              </a:solidFill>
              <a:latin typeface="Calibri" panose="020F0502020204030204" pitchFamily="34" charset="0"/>
            </a:endParaRPr>
          </a:p>
          <a:p>
            <a:pPr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“Where a liability order has been made, payment may be enforced by using the Schedule 12 procedure…”</a:t>
            </a:r>
          </a:p>
          <a:p>
            <a:pPr algn="just" defTabSz="609585" eaLnBrk="0" fontAlgn="base" hangingPunct="0">
              <a:spcBef>
                <a:spcPct val="0"/>
              </a:spcBef>
              <a:spcAft>
                <a:spcPct val="0"/>
              </a:spcAft>
            </a:pPr>
            <a:endParaRPr lang="en-GB" altLang="en-US" sz="2400">
              <a:solidFill>
                <a:prstClr val="black"/>
              </a:solidFill>
              <a:latin typeface="Calibri" panose="020F0502020204030204" pitchFamily="34" charset="0"/>
            </a:endParaRPr>
          </a:p>
          <a:p>
            <a:pPr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Schedule 3 – Charges Connected with Distress also amended by the Taking Control of Goods (Fees) Regulations 2014</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B984AD-341E-498F-8A58-48DF730D71D6}"/>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Taking Control of Goods Regulations</a:t>
            </a:r>
          </a:p>
        </p:txBody>
      </p:sp>
      <p:sp>
        <p:nvSpPr>
          <p:cNvPr id="4" name="TextBox 3">
            <a:extLst>
              <a:ext uri="{FF2B5EF4-FFF2-40B4-BE49-F238E27FC236}">
                <a16:creationId xmlns:a16="http://schemas.microsoft.com/office/drawing/2014/main" id="{2FB3198E-48C0-4DFD-ACD8-13C978EEECA2}"/>
              </a:ext>
            </a:extLst>
          </p:cNvPr>
          <p:cNvSpPr txBox="1"/>
          <p:nvPr/>
        </p:nvSpPr>
        <p:spPr>
          <a:xfrm>
            <a:off x="459317" y="1096434"/>
            <a:ext cx="9067800" cy="4607095"/>
          </a:xfrm>
          <a:prstGeom prst="rect">
            <a:avLst/>
          </a:prstGeom>
          <a:noFill/>
        </p:spPr>
        <p:txBody>
          <a:bodyPr>
            <a:spAutoFit/>
          </a:bodyPr>
          <a:lstStyle/>
          <a:p>
            <a:pPr algn="just" defTabSz="609585" eaLnBrk="0" fontAlgn="base" hangingPunct="0">
              <a:spcBef>
                <a:spcPct val="0"/>
              </a:spcBef>
              <a:spcAft>
                <a:spcPct val="0"/>
              </a:spcAft>
              <a:defRPr/>
            </a:pPr>
            <a:r>
              <a:rPr lang="en-GB" sz="2667" b="1" dirty="0">
                <a:solidFill>
                  <a:prstClr val="black"/>
                </a:solidFill>
                <a:latin typeface="Calibri" panose="020F0502020204030204" pitchFamily="34" charset="0"/>
                <a:ea typeface="ＭＳ Ｐゴシック" pitchFamily="-1" charset="-128"/>
              </a:rPr>
              <a:t>Taking Control of Goods Regulations 2013  - (SI 1894)</a:t>
            </a:r>
          </a:p>
          <a:p>
            <a:pPr algn="just" defTabSz="609585" eaLnBrk="0" fontAlgn="base" hangingPunct="0">
              <a:spcBef>
                <a:spcPct val="0"/>
              </a:spcBef>
              <a:spcAft>
                <a:spcPct val="0"/>
              </a:spcAft>
              <a:buClr>
                <a:prstClr val="black"/>
              </a:buClr>
              <a:defRPr/>
            </a:pPr>
            <a:r>
              <a:rPr lang="en-GB" altLang="en-US" sz="2667" dirty="0">
                <a:solidFill>
                  <a:prstClr val="black"/>
                </a:solidFill>
                <a:latin typeface="Calibri" panose="020F0502020204030204" pitchFamily="34" charset="0"/>
                <a:ea typeface="ＭＳ Ｐゴシック" pitchFamily="-1" charset="-128"/>
              </a:rPr>
              <a:t>Published July 2013 set out the processes and procedures</a:t>
            </a:r>
          </a:p>
          <a:p>
            <a:pPr marL="609585" lvl="1" algn="just" defTabSz="609585" eaLnBrk="0" fontAlgn="base" hangingPunct="0">
              <a:spcBef>
                <a:spcPct val="0"/>
              </a:spcBef>
              <a:spcAft>
                <a:spcPct val="0"/>
              </a:spcAft>
              <a:buClr>
                <a:prstClr val="black"/>
              </a:buClr>
              <a:defRPr/>
            </a:pPr>
            <a:r>
              <a:rPr lang="en-GB" altLang="en-US" sz="2667" b="1" dirty="0">
                <a:solidFill>
                  <a:srgbClr val="00B050"/>
                </a:solidFill>
                <a:latin typeface="Calibri" panose="020F0502020204030204" pitchFamily="34" charset="0"/>
                <a:ea typeface="ＭＳ Ｐゴシック" pitchFamily="-1" charset="-128"/>
              </a:rPr>
              <a:t>Compliance</a:t>
            </a:r>
            <a:r>
              <a:rPr lang="en-GB" altLang="en-US" sz="2667" dirty="0">
                <a:solidFill>
                  <a:srgbClr val="8064A2"/>
                </a:solidFill>
                <a:latin typeface="Calibri" panose="020F0502020204030204" pitchFamily="34" charset="0"/>
                <a:ea typeface="ＭＳ Ｐゴシック" pitchFamily="-1" charset="-128"/>
              </a:rPr>
              <a:t> </a:t>
            </a:r>
            <a:r>
              <a:rPr lang="en-GB" altLang="en-US" sz="2667" dirty="0">
                <a:solidFill>
                  <a:prstClr val="black"/>
                </a:solidFill>
                <a:latin typeface="Calibri" panose="020F0502020204030204" pitchFamily="34" charset="0"/>
                <a:ea typeface="ＭＳ Ｐゴシック" pitchFamily="-1" charset="-128"/>
              </a:rPr>
              <a:t>Stage</a:t>
            </a:r>
          </a:p>
          <a:p>
            <a:pPr marL="609585" lvl="1" algn="just" defTabSz="609585" eaLnBrk="0" fontAlgn="base" hangingPunct="0">
              <a:spcBef>
                <a:spcPct val="0"/>
              </a:spcBef>
              <a:spcAft>
                <a:spcPct val="0"/>
              </a:spcAft>
              <a:buClr>
                <a:prstClr val="black"/>
              </a:buClr>
              <a:defRPr/>
            </a:pPr>
            <a:r>
              <a:rPr lang="en-GB" altLang="en-US" sz="2667" b="1" dirty="0">
                <a:solidFill>
                  <a:srgbClr val="FFC000"/>
                </a:solidFill>
                <a:latin typeface="Calibri" panose="020F0502020204030204" pitchFamily="34" charset="0"/>
                <a:ea typeface="ＭＳ Ｐゴシック" pitchFamily="-1" charset="-128"/>
              </a:rPr>
              <a:t>Enforcement</a:t>
            </a:r>
            <a:r>
              <a:rPr lang="en-GB" altLang="en-US" sz="2667" dirty="0">
                <a:solidFill>
                  <a:srgbClr val="8064A2"/>
                </a:solidFill>
                <a:latin typeface="Calibri" panose="020F0502020204030204" pitchFamily="34" charset="0"/>
                <a:ea typeface="ＭＳ Ｐゴシック" pitchFamily="-1" charset="-128"/>
              </a:rPr>
              <a:t> </a:t>
            </a:r>
            <a:r>
              <a:rPr lang="en-GB" altLang="en-US" sz="2667" dirty="0">
                <a:solidFill>
                  <a:prstClr val="black"/>
                </a:solidFill>
                <a:latin typeface="Calibri" panose="020F0502020204030204" pitchFamily="34" charset="0"/>
                <a:ea typeface="ＭＳ Ｐゴシック" pitchFamily="-1" charset="-128"/>
              </a:rPr>
              <a:t>Stage</a:t>
            </a:r>
          </a:p>
          <a:p>
            <a:pPr marL="609585" lvl="1" algn="just" defTabSz="609585" eaLnBrk="0" fontAlgn="base" hangingPunct="0">
              <a:spcBef>
                <a:spcPct val="0"/>
              </a:spcBef>
              <a:spcAft>
                <a:spcPct val="0"/>
              </a:spcAft>
              <a:buClr>
                <a:prstClr val="black"/>
              </a:buClr>
              <a:defRPr/>
            </a:pPr>
            <a:r>
              <a:rPr lang="en-GB" altLang="en-US" sz="2667" b="1" dirty="0">
                <a:solidFill>
                  <a:srgbClr val="FF3300"/>
                </a:solidFill>
                <a:latin typeface="Calibri" panose="020F0502020204030204" pitchFamily="34" charset="0"/>
                <a:ea typeface="ＭＳ Ｐゴシック" pitchFamily="-1" charset="-128"/>
              </a:rPr>
              <a:t>Sale and Disposal </a:t>
            </a:r>
            <a:r>
              <a:rPr lang="en-GB" altLang="en-US" sz="2667" dirty="0">
                <a:solidFill>
                  <a:prstClr val="black"/>
                </a:solidFill>
                <a:latin typeface="Calibri" panose="020F0502020204030204" pitchFamily="34" charset="0"/>
                <a:ea typeface="ＭＳ Ｐゴシック" pitchFamily="-1" charset="-128"/>
              </a:rPr>
              <a:t>Stage</a:t>
            </a:r>
          </a:p>
          <a:p>
            <a:pPr algn="just" defTabSz="609585" eaLnBrk="0" fontAlgn="base" hangingPunct="0">
              <a:spcBef>
                <a:spcPct val="0"/>
              </a:spcBef>
              <a:spcAft>
                <a:spcPct val="0"/>
              </a:spcAft>
              <a:buClr>
                <a:prstClr val="black"/>
              </a:buClr>
              <a:defRPr/>
            </a:pPr>
            <a:endParaRPr lang="en-GB" altLang="en-US" sz="2667" dirty="0">
              <a:solidFill>
                <a:prstClr val="black"/>
              </a:solidFill>
              <a:latin typeface="Calibri" panose="020F0502020204030204" pitchFamily="34" charset="0"/>
              <a:ea typeface="ＭＳ Ｐゴシック" pitchFamily="-1" charset="-128"/>
            </a:endParaRPr>
          </a:p>
          <a:p>
            <a:pPr algn="just" defTabSz="609585" eaLnBrk="0" fontAlgn="base" hangingPunct="0">
              <a:spcBef>
                <a:spcPct val="0"/>
              </a:spcBef>
              <a:spcAft>
                <a:spcPct val="0"/>
              </a:spcAft>
              <a:buClr>
                <a:prstClr val="black"/>
              </a:buClr>
              <a:defRPr/>
            </a:pPr>
            <a:r>
              <a:rPr lang="en-GB" altLang="en-US" sz="2667" dirty="0">
                <a:solidFill>
                  <a:prstClr val="black"/>
                </a:solidFill>
                <a:latin typeface="Calibri" panose="020F0502020204030204" pitchFamily="34" charset="0"/>
                <a:ea typeface="ＭＳ Ｐゴシック" pitchFamily="-1" charset="-128"/>
              </a:rPr>
              <a:t>Provides details regarding </a:t>
            </a:r>
          </a:p>
          <a:p>
            <a:pPr marL="609585" lvl="1" algn="just" defTabSz="609585" eaLnBrk="0" fontAlgn="base" hangingPunct="0">
              <a:spcBef>
                <a:spcPct val="0"/>
              </a:spcBef>
              <a:spcAft>
                <a:spcPct val="0"/>
              </a:spcAft>
              <a:buClr>
                <a:prstClr val="black"/>
              </a:buClr>
              <a:defRPr/>
            </a:pPr>
            <a:r>
              <a:rPr lang="en-GB" altLang="en-US" sz="2667" dirty="0">
                <a:solidFill>
                  <a:prstClr val="black"/>
                </a:solidFill>
                <a:latin typeface="Calibri" panose="020F0502020204030204" pitchFamily="34" charset="0"/>
                <a:ea typeface="ＭＳ Ｐゴシック" pitchFamily="-1" charset="-128"/>
              </a:rPr>
              <a:t>Where, When and How a debt can be collected</a:t>
            </a:r>
          </a:p>
          <a:p>
            <a:pPr algn="just" defTabSz="609585" eaLnBrk="0" fontAlgn="base" hangingPunct="0">
              <a:spcBef>
                <a:spcPct val="0"/>
              </a:spcBef>
              <a:spcAft>
                <a:spcPct val="0"/>
              </a:spcAft>
              <a:buClr>
                <a:prstClr val="black"/>
              </a:buClr>
              <a:defRPr/>
            </a:pPr>
            <a:r>
              <a:rPr lang="en-GB" altLang="en-US" sz="2667" dirty="0">
                <a:solidFill>
                  <a:prstClr val="black"/>
                </a:solidFill>
                <a:latin typeface="Calibri" panose="020F0502020204030204" pitchFamily="34" charset="0"/>
                <a:ea typeface="ＭＳ Ｐゴシック" pitchFamily="-1" charset="-128"/>
              </a:rPr>
              <a:t>Incorporated best practice from the </a:t>
            </a:r>
            <a:r>
              <a:rPr lang="en-GB" altLang="en-US" sz="2667" b="1" dirty="0">
                <a:solidFill>
                  <a:prstClr val="black"/>
                </a:solidFill>
                <a:latin typeface="Calibri" panose="020F0502020204030204" pitchFamily="34" charset="0"/>
                <a:ea typeface="ＭＳ Ｐゴシック" pitchFamily="-1" charset="-128"/>
              </a:rPr>
              <a:t>National Standards for Enforcement Agents</a:t>
            </a:r>
            <a:r>
              <a:rPr lang="en-GB" altLang="en-US" sz="2667" dirty="0">
                <a:solidFill>
                  <a:prstClr val="black"/>
                </a:solidFill>
                <a:latin typeface="Calibri" panose="020F0502020204030204" pitchFamily="34" charset="0"/>
                <a:ea typeface="ＭＳ Ｐゴシック" pitchFamily="-1" charset="-128"/>
              </a:rPr>
              <a:t>;</a:t>
            </a:r>
          </a:p>
          <a:p>
            <a:pPr algn="just" defTabSz="609585" eaLnBrk="0" fontAlgn="base" hangingPunct="0">
              <a:spcBef>
                <a:spcPct val="0"/>
              </a:spcBef>
              <a:spcAft>
                <a:spcPct val="0"/>
              </a:spcAft>
              <a:buClr>
                <a:prstClr val="black"/>
              </a:buClr>
              <a:defRPr/>
            </a:pPr>
            <a:r>
              <a:rPr lang="en-GB" altLang="en-US" sz="2667" dirty="0">
                <a:solidFill>
                  <a:prstClr val="black"/>
                </a:solidFill>
                <a:latin typeface="Calibri" panose="020F0502020204030204" pitchFamily="34" charset="0"/>
                <a:ea typeface="ＭＳ Ｐゴシック" pitchFamily="-1" charset="-128"/>
              </a:rPr>
              <a:t>Clarity of Law for the ‘Modern Day’</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A292C8-D6AF-49D3-A4E2-147AB7A843C5}"/>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TCOG Fees</a:t>
            </a:r>
          </a:p>
        </p:txBody>
      </p:sp>
      <p:sp>
        <p:nvSpPr>
          <p:cNvPr id="22531" name="TextBox 3">
            <a:extLst>
              <a:ext uri="{FF2B5EF4-FFF2-40B4-BE49-F238E27FC236}">
                <a16:creationId xmlns:a16="http://schemas.microsoft.com/office/drawing/2014/main" id="{34792AB8-6E2C-4FC4-8C2C-64E19798D97A}"/>
              </a:ext>
            </a:extLst>
          </p:cNvPr>
          <p:cNvSpPr txBox="1">
            <a:spLocks noChangeArrowheads="1"/>
          </p:cNvSpPr>
          <p:nvPr/>
        </p:nvSpPr>
        <p:spPr bwMode="auto">
          <a:xfrm>
            <a:off x="459317" y="1096433"/>
            <a:ext cx="90678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defTabSz="609585" eaLnBrk="0" fontAlgn="base" hangingPunct="0">
              <a:spcBef>
                <a:spcPct val="0"/>
              </a:spcBef>
              <a:spcAft>
                <a:spcPct val="0"/>
              </a:spcAft>
            </a:pPr>
            <a:r>
              <a:rPr lang="en-GB" altLang="en-US" sz="2667" b="1">
                <a:solidFill>
                  <a:prstClr val="black"/>
                </a:solidFill>
                <a:latin typeface="Calibri" panose="020F0502020204030204" pitchFamily="34" charset="0"/>
              </a:rPr>
              <a:t>Taking Control of Goods (Fees) Regulations 2014  - (SI 1)</a:t>
            </a:r>
          </a:p>
          <a:p>
            <a:pPr algn="just" defTabSz="609585" eaLnBrk="0" fontAlgn="base" hangingPunct="0">
              <a:spcBef>
                <a:spcPct val="0"/>
              </a:spcBef>
              <a:spcAft>
                <a:spcPct val="0"/>
              </a:spcAft>
            </a:pPr>
            <a:endParaRPr lang="en-GB" altLang="en-US" sz="2667" b="1">
              <a:solidFill>
                <a:prstClr val="black"/>
              </a:solidFill>
              <a:latin typeface="Calibri" panose="020F0502020204030204" pitchFamily="34" charset="0"/>
            </a:endParaRPr>
          </a:p>
        </p:txBody>
      </p:sp>
      <p:graphicFrame>
        <p:nvGraphicFramePr>
          <p:cNvPr id="5" name="Table 4">
            <a:extLst>
              <a:ext uri="{FF2B5EF4-FFF2-40B4-BE49-F238E27FC236}">
                <a16:creationId xmlns:a16="http://schemas.microsoft.com/office/drawing/2014/main" id="{4D569B99-689F-4DF2-92A2-D46782B743AC}"/>
              </a:ext>
            </a:extLst>
          </p:cNvPr>
          <p:cNvGraphicFramePr>
            <a:graphicFrameLocks noGrp="1"/>
          </p:cNvGraphicFramePr>
          <p:nvPr/>
        </p:nvGraphicFramePr>
        <p:xfrm>
          <a:off x="226484" y="1763184"/>
          <a:ext cx="9158818" cy="4893640"/>
        </p:xfrm>
        <a:graphic>
          <a:graphicData uri="http://schemas.openxmlformats.org/drawingml/2006/table">
            <a:tbl>
              <a:tblPr firstRow="1" bandRow="1">
                <a:tableStyleId>{5C22544A-7EE6-4342-B048-85BDC9FD1C3A}</a:tableStyleId>
              </a:tblPr>
              <a:tblGrid>
                <a:gridCol w="1536211">
                  <a:extLst>
                    <a:ext uri="{9D8B030D-6E8A-4147-A177-3AD203B41FA5}">
                      <a16:colId xmlns:a16="http://schemas.microsoft.com/office/drawing/2014/main" val="20000"/>
                    </a:ext>
                  </a:extLst>
                </a:gridCol>
                <a:gridCol w="1256073">
                  <a:extLst>
                    <a:ext uri="{9D8B030D-6E8A-4147-A177-3AD203B41FA5}">
                      <a16:colId xmlns:a16="http://schemas.microsoft.com/office/drawing/2014/main" val="20001"/>
                    </a:ext>
                  </a:extLst>
                </a:gridCol>
                <a:gridCol w="1524132">
                  <a:extLst>
                    <a:ext uri="{9D8B030D-6E8A-4147-A177-3AD203B41FA5}">
                      <a16:colId xmlns:a16="http://schemas.microsoft.com/office/drawing/2014/main" val="20002"/>
                    </a:ext>
                  </a:extLst>
                </a:gridCol>
                <a:gridCol w="1265211">
                  <a:extLst>
                    <a:ext uri="{9D8B030D-6E8A-4147-A177-3AD203B41FA5}">
                      <a16:colId xmlns:a16="http://schemas.microsoft.com/office/drawing/2014/main" val="20003"/>
                    </a:ext>
                  </a:extLst>
                </a:gridCol>
                <a:gridCol w="3577191">
                  <a:extLst>
                    <a:ext uri="{9D8B030D-6E8A-4147-A177-3AD203B41FA5}">
                      <a16:colId xmlns:a16="http://schemas.microsoft.com/office/drawing/2014/main" val="20004"/>
                    </a:ext>
                  </a:extLst>
                </a:gridCol>
              </a:tblGrid>
              <a:tr h="994809">
                <a:tc>
                  <a:txBody>
                    <a:bodyPr/>
                    <a:lstStyle/>
                    <a:p>
                      <a:pPr algn="ctr">
                        <a:lnSpc>
                          <a:spcPct val="150000"/>
                        </a:lnSpc>
                        <a:spcBef>
                          <a:spcPts val="1200"/>
                        </a:spcBef>
                        <a:spcAft>
                          <a:spcPts val="2400"/>
                        </a:spcAft>
                      </a:pPr>
                      <a:r>
                        <a:rPr lang="en-GB" sz="2000" dirty="0"/>
                        <a:t>Stage</a:t>
                      </a:r>
                    </a:p>
                  </a:txBody>
                  <a:tcPr marL="121879" marR="121879" marT="63827" marB="63827"/>
                </a:tc>
                <a:tc>
                  <a:txBody>
                    <a:bodyPr/>
                    <a:lstStyle/>
                    <a:p>
                      <a:pPr algn="ctr">
                        <a:lnSpc>
                          <a:spcPct val="150000"/>
                        </a:lnSpc>
                        <a:spcBef>
                          <a:spcPts val="1200"/>
                        </a:spcBef>
                        <a:spcAft>
                          <a:spcPts val="2400"/>
                        </a:spcAft>
                      </a:pPr>
                      <a:r>
                        <a:rPr lang="en-GB" sz="2000" dirty="0"/>
                        <a:t>Fixed Fee</a:t>
                      </a:r>
                    </a:p>
                  </a:txBody>
                  <a:tcPr marL="121879" marR="121879" marT="63827" marB="63827"/>
                </a:tc>
                <a:tc>
                  <a:txBody>
                    <a:bodyPr/>
                    <a:lstStyle/>
                    <a:p>
                      <a:pPr algn="ctr">
                        <a:lnSpc>
                          <a:spcPct val="150000"/>
                        </a:lnSpc>
                        <a:spcBef>
                          <a:spcPts val="1200"/>
                        </a:spcBef>
                        <a:spcAft>
                          <a:spcPts val="2400"/>
                        </a:spcAft>
                      </a:pPr>
                      <a:r>
                        <a:rPr lang="en-GB" sz="2000" dirty="0"/>
                        <a:t>Percentage Fee</a:t>
                      </a:r>
                    </a:p>
                  </a:txBody>
                  <a:tcPr marL="121879" marR="121879" marT="63827" marB="63827"/>
                </a:tc>
                <a:tc>
                  <a:txBody>
                    <a:bodyPr/>
                    <a:lstStyle/>
                    <a:p>
                      <a:pPr algn="ctr">
                        <a:lnSpc>
                          <a:spcPct val="150000"/>
                        </a:lnSpc>
                        <a:spcBef>
                          <a:spcPts val="1200"/>
                        </a:spcBef>
                        <a:spcAft>
                          <a:spcPts val="2400"/>
                        </a:spcAft>
                      </a:pPr>
                      <a:r>
                        <a:rPr lang="en-GB" sz="2000" dirty="0"/>
                        <a:t>Allocation</a:t>
                      </a:r>
                    </a:p>
                  </a:txBody>
                  <a:tcPr marL="121879" marR="121879" marT="63827" marB="63827"/>
                </a:tc>
                <a:tc>
                  <a:txBody>
                    <a:bodyPr/>
                    <a:lstStyle/>
                    <a:p>
                      <a:pPr algn="ctr">
                        <a:lnSpc>
                          <a:spcPct val="150000"/>
                        </a:lnSpc>
                        <a:spcBef>
                          <a:spcPts val="1200"/>
                        </a:spcBef>
                        <a:spcAft>
                          <a:spcPts val="2400"/>
                        </a:spcAft>
                      </a:pPr>
                      <a:r>
                        <a:rPr lang="en-GB" sz="2000" dirty="0"/>
                        <a:t>Trigger</a:t>
                      </a:r>
                    </a:p>
                  </a:txBody>
                  <a:tcPr marL="121879" marR="121879" marT="63827" marB="63827"/>
                </a:tc>
                <a:extLst>
                  <a:ext uri="{0D108BD9-81ED-4DB2-BD59-A6C34878D82A}">
                    <a16:rowId xmlns:a16="http://schemas.microsoft.com/office/drawing/2014/main" val="10000"/>
                  </a:ext>
                </a:extLst>
              </a:tr>
              <a:tr h="994809">
                <a:tc>
                  <a:txBody>
                    <a:bodyPr/>
                    <a:lstStyle/>
                    <a:p>
                      <a:pPr algn="ctr">
                        <a:lnSpc>
                          <a:spcPct val="150000"/>
                        </a:lnSpc>
                        <a:spcBef>
                          <a:spcPts val="1200"/>
                        </a:spcBef>
                        <a:spcAft>
                          <a:spcPts val="1200"/>
                        </a:spcAft>
                      </a:pPr>
                      <a:r>
                        <a:rPr lang="en-GB" sz="2000" b="1" dirty="0">
                          <a:solidFill>
                            <a:schemeClr val="bg1"/>
                          </a:solidFill>
                        </a:rPr>
                        <a:t>Compliance</a:t>
                      </a:r>
                    </a:p>
                  </a:txBody>
                  <a:tcPr marL="121879" marR="121879" marT="63827" marB="63827">
                    <a:solidFill>
                      <a:srgbClr val="00B050"/>
                    </a:solidFill>
                  </a:tcPr>
                </a:tc>
                <a:tc>
                  <a:txBody>
                    <a:bodyPr/>
                    <a:lstStyle/>
                    <a:p>
                      <a:pPr algn="ctr">
                        <a:lnSpc>
                          <a:spcPct val="150000"/>
                        </a:lnSpc>
                        <a:spcBef>
                          <a:spcPts val="1200"/>
                        </a:spcBef>
                        <a:spcAft>
                          <a:spcPts val="1200"/>
                        </a:spcAft>
                      </a:pPr>
                      <a:r>
                        <a:rPr lang="en-GB" sz="2000" dirty="0">
                          <a:solidFill>
                            <a:schemeClr val="bg1"/>
                          </a:solidFill>
                        </a:rPr>
                        <a:t>£75.00 </a:t>
                      </a:r>
                    </a:p>
                  </a:txBody>
                  <a:tcPr marL="121879" marR="121879" marT="63827" marB="63827">
                    <a:solidFill>
                      <a:srgbClr val="00B050"/>
                    </a:solidFill>
                  </a:tcPr>
                </a:tc>
                <a:tc>
                  <a:txBody>
                    <a:bodyPr/>
                    <a:lstStyle/>
                    <a:p>
                      <a:pPr algn="ctr">
                        <a:lnSpc>
                          <a:spcPct val="150000"/>
                        </a:lnSpc>
                        <a:spcBef>
                          <a:spcPts val="1200"/>
                        </a:spcBef>
                        <a:spcAft>
                          <a:spcPts val="1200"/>
                        </a:spcAft>
                      </a:pPr>
                      <a:r>
                        <a:rPr lang="en-GB" sz="2000" dirty="0">
                          <a:solidFill>
                            <a:schemeClr val="bg1"/>
                          </a:solidFill>
                        </a:rPr>
                        <a:t>0%</a:t>
                      </a:r>
                    </a:p>
                  </a:txBody>
                  <a:tcPr marL="121879" marR="121879" marT="63827" marB="63827">
                    <a:solidFill>
                      <a:srgbClr val="00B050"/>
                    </a:solidFill>
                  </a:tcPr>
                </a:tc>
                <a:tc>
                  <a:txBody>
                    <a:bodyPr/>
                    <a:lstStyle/>
                    <a:p>
                      <a:pPr algn="ctr">
                        <a:lnSpc>
                          <a:spcPct val="150000"/>
                        </a:lnSpc>
                        <a:spcBef>
                          <a:spcPts val="1200"/>
                        </a:spcBef>
                        <a:spcAft>
                          <a:spcPts val="1200"/>
                        </a:spcAft>
                      </a:pPr>
                      <a:r>
                        <a:rPr lang="en-GB" sz="2000" dirty="0">
                          <a:solidFill>
                            <a:schemeClr val="bg1"/>
                          </a:solidFill>
                        </a:rPr>
                        <a:t>Cleared First</a:t>
                      </a:r>
                    </a:p>
                  </a:txBody>
                  <a:tcPr marL="121879" marR="121879" marT="63827" marB="63827">
                    <a:solidFill>
                      <a:srgbClr val="00B050"/>
                    </a:solidFill>
                  </a:tcPr>
                </a:tc>
                <a:tc>
                  <a:txBody>
                    <a:bodyPr/>
                    <a:lstStyle/>
                    <a:p>
                      <a:pPr algn="ctr">
                        <a:lnSpc>
                          <a:spcPct val="150000"/>
                        </a:lnSpc>
                        <a:spcBef>
                          <a:spcPts val="1200"/>
                        </a:spcBef>
                        <a:spcAft>
                          <a:spcPts val="1200"/>
                        </a:spcAft>
                      </a:pPr>
                      <a:r>
                        <a:rPr lang="en-GB" sz="2000" dirty="0">
                          <a:solidFill>
                            <a:schemeClr val="bg1"/>
                          </a:solidFill>
                        </a:rPr>
                        <a:t>Receipt of Instruction</a:t>
                      </a:r>
                    </a:p>
                  </a:txBody>
                  <a:tcPr marL="121879" marR="121879" marT="63827" marB="63827">
                    <a:solidFill>
                      <a:srgbClr val="00B050"/>
                    </a:solidFill>
                  </a:tcPr>
                </a:tc>
                <a:extLst>
                  <a:ext uri="{0D108BD9-81ED-4DB2-BD59-A6C34878D82A}">
                    <a16:rowId xmlns:a16="http://schemas.microsoft.com/office/drawing/2014/main" val="10001"/>
                  </a:ext>
                </a:extLst>
              </a:tr>
              <a:tr h="1452009">
                <a:tc>
                  <a:txBody>
                    <a:bodyPr/>
                    <a:lstStyle/>
                    <a:p>
                      <a:pPr algn="ctr">
                        <a:lnSpc>
                          <a:spcPct val="150000"/>
                        </a:lnSpc>
                        <a:spcBef>
                          <a:spcPts val="1200"/>
                        </a:spcBef>
                        <a:spcAft>
                          <a:spcPts val="1200"/>
                        </a:spcAft>
                      </a:pPr>
                      <a:r>
                        <a:rPr lang="en-GB" sz="2000" b="1" dirty="0">
                          <a:solidFill>
                            <a:schemeClr val="bg1"/>
                          </a:solidFill>
                        </a:rPr>
                        <a:t>Enforcement</a:t>
                      </a:r>
                    </a:p>
                  </a:txBody>
                  <a:tcPr marL="121879" marR="121879" marT="63827" marB="63827">
                    <a:solidFill>
                      <a:srgbClr val="FFC000"/>
                    </a:solidFill>
                  </a:tcPr>
                </a:tc>
                <a:tc>
                  <a:txBody>
                    <a:bodyPr/>
                    <a:lstStyle/>
                    <a:p>
                      <a:pPr algn="ctr">
                        <a:lnSpc>
                          <a:spcPct val="150000"/>
                        </a:lnSpc>
                        <a:spcBef>
                          <a:spcPts val="1200"/>
                        </a:spcBef>
                        <a:spcAft>
                          <a:spcPts val="1200"/>
                        </a:spcAft>
                      </a:pPr>
                      <a:r>
                        <a:rPr lang="en-GB" sz="2000" dirty="0">
                          <a:solidFill>
                            <a:schemeClr val="bg1"/>
                          </a:solidFill>
                        </a:rPr>
                        <a:t>£235.00</a:t>
                      </a:r>
                    </a:p>
                  </a:txBody>
                  <a:tcPr marL="121879" marR="121879" marT="63827" marB="63827">
                    <a:solidFill>
                      <a:srgbClr val="FFC000"/>
                    </a:solidFill>
                  </a:tcPr>
                </a:tc>
                <a:tc>
                  <a:txBody>
                    <a:bodyPr/>
                    <a:lstStyle/>
                    <a:p>
                      <a:pPr algn="ctr">
                        <a:lnSpc>
                          <a:spcPct val="150000"/>
                        </a:lnSpc>
                        <a:spcBef>
                          <a:spcPts val="1200"/>
                        </a:spcBef>
                        <a:spcAft>
                          <a:spcPts val="1200"/>
                        </a:spcAft>
                      </a:pPr>
                      <a:r>
                        <a:rPr lang="en-GB" sz="2000" dirty="0">
                          <a:solidFill>
                            <a:schemeClr val="bg1"/>
                          </a:solidFill>
                        </a:rPr>
                        <a:t>7.5% of debt &gt; £1500</a:t>
                      </a:r>
                    </a:p>
                  </a:txBody>
                  <a:tcPr marL="121879" marR="121879" marT="63827" marB="63827">
                    <a:solidFill>
                      <a:srgbClr val="FFC000"/>
                    </a:solidFill>
                  </a:tcPr>
                </a:tc>
                <a:tc>
                  <a:txBody>
                    <a:bodyPr/>
                    <a:lstStyle/>
                    <a:p>
                      <a:pPr algn="ctr">
                        <a:lnSpc>
                          <a:spcPct val="150000"/>
                        </a:lnSpc>
                        <a:spcBef>
                          <a:spcPts val="1200"/>
                        </a:spcBef>
                        <a:spcAft>
                          <a:spcPts val="1200"/>
                        </a:spcAft>
                      </a:pPr>
                      <a:r>
                        <a:rPr lang="en-GB" sz="2000" dirty="0">
                          <a:solidFill>
                            <a:schemeClr val="bg1"/>
                          </a:solidFill>
                        </a:rPr>
                        <a:t>Pro-rata EA/LA</a:t>
                      </a:r>
                    </a:p>
                  </a:txBody>
                  <a:tcPr marL="121879" marR="121879" marT="63827" marB="63827">
                    <a:solidFill>
                      <a:srgbClr val="FFC000"/>
                    </a:solidFill>
                  </a:tcPr>
                </a:tc>
                <a:tc>
                  <a:txBody>
                    <a:bodyPr/>
                    <a:lstStyle/>
                    <a:p>
                      <a:pPr algn="ctr">
                        <a:lnSpc>
                          <a:spcPct val="150000"/>
                        </a:lnSpc>
                        <a:spcBef>
                          <a:spcPts val="1200"/>
                        </a:spcBef>
                        <a:spcAft>
                          <a:spcPts val="1200"/>
                        </a:spcAft>
                      </a:pPr>
                      <a:r>
                        <a:rPr lang="en-GB" sz="2000" dirty="0">
                          <a:solidFill>
                            <a:schemeClr val="bg1"/>
                          </a:solidFill>
                        </a:rPr>
                        <a:t>First Attendance to</a:t>
                      </a:r>
                      <a:r>
                        <a:rPr lang="en-GB" sz="2000" baseline="0" dirty="0">
                          <a:solidFill>
                            <a:schemeClr val="bg1"/>
                          </a:solidFill>
                        </a:rPr>
                        <a:t> relevant premises</a:t>
                      </a:r>
                      <a:endParaRPr lang="en-GB" sz="2000" dirty="0">
                        <a:solidFill>
                          <a:schemeClr val="bg1"/>
                        </a:solidFill>
                      </a:endParaRPr>
                    </a:p>
                  </a:txBody>
                  <a:tcPr marL="121879" marR="121879" marT="63827" marB="63827">
                    <a:solidFill>
                      <a:srgbClr val="FFC000"/>
                    </a:solidFill>
                  </a:tcPr>
                </a:tc>
                <a:extLst>
                  <a:ext uri="{0D108BD9-81ED-4DB2-BD59-A6C34878D82A}">
                    <a16:rowId xmlns:a16="http://schemas.microsoft.com/office/drawing/2014/main" val="10002"/>
                  </a:ext>
                </a:extLst>
              </a:tr>
              <a:tr h="1452009">
                <a:tc>
                  <a:txBody>
                    <a:bodyPr/>
                    <a:lstStyle/>
                    <a:p>
                      <a:pPr algn="ctr">
                        <a:lnSpc>
                          <a:spcPct val="150000"/>
                        </a:lnSpc>
                        <a:spcBef>
                          <a:spcPts val="1200"/>
                        </a:spcBef>
                        <a:spcAft>
                          <a:spcPts val="1200"/>
                        </a:spcAft>
                      </a:pPr>
                      <a:r>
                        <a:rPr lang="en-GB" sz="2000" b="1" dirty="0">
                          <a:solidFill>
                            <a:schemeClr val="bg1"/>
                          </a:solidFill>
                        </a:rPr>
                        <a:t>Sale</a:t>
                      </a:r>
                    </a:p>
                  </a:txBody>
                  <a:tcPr marL="121879" marR="121879" marT="63827" marB="63827">
                    <a:solidFill>
                      <a:srgbClr val="FF0000"/>
                    </a:solidFill>
                  </a:tcPr>
                </a:tc>
                <a:tc>
                  <a:txBody>
                    <a:bodyPr/>
                    <a:lstStyle/>
                    <a:p>
                      <a:pPr algn="ctr">
                        <a:lnSpc>
                          <a:spcPct val="150000"/>
                        </a:lnSpc>
                        <a:spcBef>
                          <a:spcPts val="1200"/>
                        </a:spcBef>
                        <a:spcAft>
                          <a:spcPts val="1200"/>
                        </a:spcAft>
                      </a:pPr>
                      <a:r>
                        <a:rPr lang="en-GB" sz="2000" dirty="0">
                          <a:solidFill>
                            <a:schemeClr val="bg1"/>
                          </a:solidFill>
                        </a:rPr>
                        <a:t>£110.00</a:t>
                      </a:r>
                    </a:p>
                  </a:txBody>
                  <a:tcPr marL="121879" marR="121879" marT="63827" marB="63827">
                    <a:solidFill>
                      <a:srgbClr val="FF0000"/>
                    </a:solidFill>
                  </a:tcPr>
                </a:tc>
                <a:tc>
                  <a:txBody>
                    <a:bodyPr/>
                    <a:lstStyle/>
                    <a:p>
                      <a:pPr algn="ctr">
                        <a:lnSpc>
                          <a:spcPct val="150000"/>
                        </a:lnSpc>
                        <a:spcBef>
                          <a:spcPts val="1200"/>
                        </a:spcBef>
                        <a:spcAft>
                          <a:spcPts val="1200"/>
                        </a:spcAft>
                      </a:pPr>
                      <a:r>
                        <a:rPr lang="en-GB" sz="2000" dirty="0">
                          <a:solidFill>
                            <a:schemeClr val="bg1"/>
                          </a:solidFill>
                        </a:rPr>
                        <a:t>7.5% of debt &gt; £1500</a:t>
                      </a:r>
                    </a:p>
                  </a:txBody>
                  <a:tcPr marL="121879" marR="121879" marT="63827" marB="63827">
                    <a:solidFill>
                      <a:srgbClr val="FF0000"/>
                    </a:solidFill>
                  </a:tcPr>
                </a:tc>
                <a:tc>
                  <a:txBody>
                    <a:bodyPr/>
                    <a:lstStyle/>
                    <a:p>
                      <a:pPr algn="ctr">
                        <a:lnSpc>
                          <a:spcPct val="150000"/>
                        </a:lnSpc>
                        <a:spcBef>
                          <a:spcPts val="1200"/>
                        </a:spcBef>
                        <a:spcAft>
                          <a:spcPts val="1200"/>
                        </a:spcAft>
                      </a:pPr>
                      <a:r>
                        <a:rPr lang="en-GB" sz="2000" dirty="0">
                          <a:solidFill>
                            <a:schemeClr val="bg1"/>
                          </a:solidFill>
                        </a:rPr>
                        <a:t>Pro-rata EA/LA</a:t>
                      </a:r>
                    </a:p>
                  </a:txBody>
                  <a:tcPr marL="121879" marR="121879" marT="63827" marB="63827">
                    <a:solidFill>
                      <a:srgbClr val="FF0000"/>
                    </a:solidFill>
                  </a:tcPr>
                </a:tc>
                <a:tc>
                  <a:txBody>
                    <a:bodyPr/>
                    <a:lstStyle/>
                    <a:p>
                      <a:pPr algn="ctr">
                        <a:lnSpc>
                          <a:spcPct val="150000"/>
                        </a:lnSpc>
                        <a:spcBef>
                          <a:spcPts val="1200"/>
                        </a:spcBef>
                        <a:spcAft>
                          <a:spcPts val="1200"/>
                        </a:spcAft>
                      </a:pPr>
                      <a:r>
                        <a:rPr lang="en-GB" sz="2000" dirty="0">
                          <a:solidFill>
                            <a:schemeClr val="bg1"/>
                          </a:solidFill>
                        </a:rPr>
                        <a:t>First</a:t>
                      </a:r>
                      <a:r>
                        <a:rPr lang="en-GB" sz="2000" baseline="0" dirty="0">
                          <a:solidFill>
                            <a:schemeClr val="bg1"/>
                          </a:solidFill>
                        </a:rPr>
                        <a:t> Attendance for purpose of transporting goods to place of sale</a:t>
                      </a:r>
                      <a:endParaRPr lang="en-GB" sz="2000" dirty="0">
                        <a:solidFill>
                          <a:schemeClr val="bg1"/>
                        </a:solidFill>
                      </a:endParaRPr>
                    </a:p>
                  </a:txBody>
                  <a:tcPr marL="121879" marR="121879" marT="63827" marB="63827">
                    <a:solidFill>
                      <a:srgbClr val="FF0000"/>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E40603-1D4E-4D86-A059-FB5BF89B5DA3}"/>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TCOG Fees (High Court)</a:t>
            </a:r>
          </a:p>
        </p:txBody>
      </p:sp>
      <p:sp>
        <p:nvSpPr>
          <p:cNvPr id="23555" name="TextBox 3">
            <a:extLst>
              <a:ext uri="{FF2B5EF4-FFF2-40B4-BE49-F238E27FC236}">
                <a16:creationId xmlns:a16="http://schemas.microsoft.com/office/drawing/2014/main" id="{E88389D5-84C4-480D-9339-BC62C95C2D6D}"/>
              </a:ext>
            </a:extLst>
          </p:cNvPr>
          <p:cNvSpPr txBox="1">
            <a:spLocks noChangeArrowheads="1"/>
          </p:cNvSpPr>
          <p:nvPr/>
        </p:nvSpPr>
        <p:spPr bwMode="auto">
          <a:xfrm>
            <a:off x="459317" y="1096433"/>
            <a:ext cx="90678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defTabSz="609585" eaLnBrk="0" fontAlgn="base" hangingPunct="0">
              <a:spcBef>
                <a:spcPct val="0"/>
              </a:spcBef>
              <a:spcAft>
                <a:spcPct val="0"/>
              </a:spcAft>
            </a:pPr>
            <a:r>
              <a:rPr lang="en-GB" altLang="en-US" sz="2667" b="1">
                <a:solidFill>
                  <a:prstClr val="black"/>
                </a:solidFill>
                <a:latin typeface="Calibri" panose="020F0502020204030204" pitchFamily="34" charset="0"/>
              </a:rPr>
              <a:t>Taking Control of Goods (Fees) Regulations 2014  - (SI 1)</a:t>
            </a:r>
          </a:p>
          <a:p>
            <a:pPr algn="just" defTabSz="609585" eaLnBrk="0" fontAlgn="base" hangingPunct="0">
              <a:spcBef>
                <a:spcPct val="0"/>
              </a:spcBef>
              <a:spcAft>
                <a:spcPct val="0"/>
              </a:spcAft>
            </a:pPr>
            <a:endParaRPr lang="en-GB" altLang="en-US" sz="2667" b="1">
              <a:solidFill>
                <a:prstClr val="black"/>
              </a:solidFill>
              <a:latin typeface="Calibri" panose="020F0502020204030204" pitchFamily="34" charset="0"/>
            </a:endParaRPr>
          </a:p>
        </p:txBody>
      </p:sp>
      <p:graphicFrame>
        <p:nvGraphicFramePr>
          <p:cNvPr id="5" name="Table 4">
            <a:extLst>
              <a:ext uri="{FF2B5EF4-FFF2-40B4-BE49-F238E27FC236}">
                <a16:creationId xmlns:a16="http://schemas.microsoft.com/office/drawing/2014/main" id="{A92216E5-219F-4D75-A05F-3DCA599F1E07}"/>
              </a:ext>
            </a:extLst>
          </p:cNvPr>
          <p:cNvGraphicFramePr>
            <a:graphicFrameLocks noGrp="1"/>
          </p:cNvGraphicFramePr>
          <p:nvPr/>
        </p:nvGraphicFramePr>
        <p:xfrm>
          <a:off x="114300" y="1602317"/>
          <a:ext cx="9271001" cy="4392083"/>
        </p:xfrm>
        <a:graphic>
          <a:graphicData uri="http://schemas.openxmlformats.org/drawingml/2006/table">
            <a:tbl>
              <a:tblPr firstRow="1" bandRow="1">
                <a:tableStyleId>{5C22544A-7EE6-4342-B048-85BDC9FD1C3A}</a:tableStyleId>
              </a:tblPr>
              <a:tblGrid>
                <a:gridCol w="1679443">
                  <a:extLst>
                    <a:ext uri="{9D8B030D-6E8A-4147-A177-3AD203B41FA5}">
                      <a16:colId xmlns:a16="http://schemas.microsoft.com/office/drawing/2014/main" val="20000"/>
                    </a:ext>
                  </a:extLst>
                </a:gridCol>
                <a:gridCol w="1052295">
                  <a:extLst>
                    <a:ext uri="{9D8B030D-6E8A-4147-A177-3AD203B41FA5}">
                      <a16:colId xmlns:a16="http://schemas.microsoft.com/office/drawing/2014/main" val="20001"/>
                    </a:ext>
                  </a:extLst>
                </a:gridCol>
                <a:gridCol w="1557621">
                  <a:extLst>
                    <a:ext uri="{9D8B030D-6E8A-4147-A177-3AD203B41FA5}">
                      <a16:colId xmlns:a16="http://schemas.microsoft.com/office/drawing/2014/main" val="20002"/>
                    </a:ext>
                  </a:extLst>
                </a:gridCol>
                <a:gridCol w="1249515">
                  <a:extLst>
                    <a:ext uri="{9D8B030D-6E8A-4147-A177-3AD203B41FA5}">
                      <a16:colId xmlns:a16="http://schemas.microsoft.com/office/drawing/2014/main" val="20003"/>
                    </a:ext>
                  </a:extLst>
                </a:gridCol>
                <a:gridCol w="3732127">
                  <a:extLst>
                    <a:ext uri="{9D8B030D-6E8A-4147-A177-3AD203B41FA5}">
                      <a16:colId xmlns:a16="http://schemas.microsoft.com/office/drawing/2014/main" val="20004"/>
                    </a:ext>
                  </a:extLst>
                </a:gridCol>
              </a:tblGrid>
              <a:tr h="951689">
                <a:tc>
                  <a:txBody>
                    <a:bodyPr/>
                    <a:lstStyle/>
                    <a:p>
                      <a:pPr algn="ctr">
                        <a:lnSpc>
                          <a:spcPct val="150000"/>
                        </a:lnSpc>
                        <a:spcBef>
                          <a:spcPts val="1200"/>
                        </a:spcBef>
                        <a:spcAft>
                          <a:spcPts val="2400"/>
                        </a:spcAft>
                      </a:pPr>
                      <a:r>
                        <a:rPr lang="en-GB" sz="1900" dirty="0">
                          <a:latin typeface="+mn-lt"/>
                        </a:rPr>
                        <a:t>Stage</a:t>
                      </a:r>
                    </a:p>
                  </a:txBody>
                  <a:tcPr marL="121916" marR="121916" marT="62287" marB="62287"/>
                </a:tc>
                <a:tc>
                  <a:txBody>
                    <a:bodyPr/>
                    <a:lstStyle/>
                    <a:p>
                      <a:pPr algn="ctr">
                        <a:lnSpc>
                          <a:spcPct val="150000"/>
                        </a:lnSpc>
                        <a:spcBef>
                          <a:spcPts val="1200"/>
                        </a:spcBef>
                        <a:spcAft>
                          <a:spcPts val="2400"/>
                        </a:spcAft>
                      </a:pPr>
                      <a:r>
                        <a:rPr lang="en-GB" sz="1900" dirty="0">
                          <a:latin typeface="+mn-lt"/>
                        </a:rPr>
                        <a:t>Fixed Fee</a:t>
                      </a:r>
                    </a:p>
                  </a:txBody>
                  <a:tcPr marL="121916" marR="121916" marT="62287" marB="62287"/>
                </a:tc>
                <a:tc>
                  <a:txBody>
                    <a:bodyPr/>
                    <a:lstStyle/>
                    <a:p>
                      <a:pPr algn="ctr">
                        <a:lnSpc>
                          <a:spcPct val="150000"/>
                        </a:lnSpc>
                        <a:spcBef>
                          <a:spcPts val="1200"/>
                        </a:spcBef>
                        <a:spcAft>
                          <a:spcPts val="2400"/>
                        </a:spcAft>
                      </a:pPr>
                      <a:r>
                        <a:rPr lang="en-GB" sz="1900" dirty="0">
                          <a:latin typeface="+mn-lt"/>
                        </a:rPr>
                        <a:t>Percentage Fee</a:t>
                      </a:r>
                    </a:p>
                  </a:txBody>
                  <a:tcPr marL="121916" marR="121916" marT="62287" marB="62287"/>
                </a:tc>
                <a:tc>
                  <a:txBody>
                    <a:bodyPr/>
                    <a:lstStyle/>
                    <a:p>
                      <a:pPr algn="ctr">
                        <a:lnSpc>
                          <a:spcPct val="150000"/>
                        </a:lnSpc>
                        <a:spcBef>
                          <a:spcPts val="1200"/>
                        </a:spcBef>
                        <a:spcAft>
                          <a:spcPts val="2400"/>
                        </a:spcAft>
                      </a:pPr>
                      <a:r>
                        <a:rPr lang="en-GB" sz="1900" dirty="0">
                          <a:latin typeface="+mn-lt"/>
                        </a:rPr>
                        <a:t>Allocation</a:t>
                      </a:r>
                    </a:p>
                  </a:txBody>
                  <a:tcPr marL="121916" marR="121916" marT="62287" marB="62287"/>
                </a:tc>
                <a:tc>
                  <a:txBody>
                    <a:bodyPr/>
                    <a:lstStyle/>
                    <a:p>
                      <a:pPr algn="ctr">
                        <a:lnSpc>
                          <a:spcPct val="150000"/>
                        </a:lnSpc>
                        <a:spcBef>
                          <a:spcPts val="1200"/>
                        </a:spcBef>
                        <a:spcAft>
                          <a:spcPts val="2400"/>
                        </a:spcAft>
                      </a:pPr>
                      <a:r>
                        <a:rPr lang="en-GB" sz="1900" dirty="0">
                          <a:latin typeface="+mn-lt"/>
                        </a:rPr>
                        <a:t>Trigger</a:t>
                      </a:r>
                    </a:p>
                  </a:txBody>
                  <a:tcPr marL="121916" marR="121916" marT="62287" marB="62287"/>
                </a:tc>
                <a:extLst>
                  <a:ext uri="{0D108BD9-81ED-4DB2-BD59-A6C34878D82A}">
                    <a16:rowId xmlns:a16="http://schemas.microsoft.com/office/drawing/2014/main" val="10000"/>
                  </a:ext>
                </a:extLst>
              </a:tr>
              <a:tr h="951689">
                <a:tc>
                  <a:txBody>
                    <a:bodyPr/>
                    <a:lstStyle/>
                    <a:p>
                      <a:pPr algn="ctr">
                        <a:lnSpc>
                          <a:spcPct val="150000"/>
                        </a:lnSpc>
                        <a:spcBef>
                          <a:spcPts val="1200"/>
                        </a:spcBef>
                        <a:spcAft>
                          <a:spcPts val="1200"/>
                        </a:spcAft>
                      </a:pPr>
                      <a:r>
                        <a:rPr lang="en-GB" sz="1900" b="1" dirty="0">
                          <a:solidFill>
                            <a:schemeClr val="bg1"/>
                          </a:solidFill>
                          <a:latin typeface="+mn-lt"/>
                        </a:rPr>
                        <a:t>Compliance</a:t>
                      </a:r>
                    </a:p>
                  </a:txBody>
                  <a:tcPr marL="121916" marR="121916" marT="62287" marB="62287">
                    <a:solidFill>
                      <a:srgbClr val="00B050"/>
                    </a:solidFill>
                  </a:tcPr>
                </a:tc>
                <a:tc>
                  <a:txBody>
                    <a:bodyPr/>
                    <a:lstStyle/>
                    <a:p>
                      <a:pPr algn="ctr">
                        <a:lnSpc>
                          <a:spcPct val="150000"/>
                        </a:lnSpc>
                        <a:spcBef>
                          <a:spcPts val="1200"/>
                        </a:spcBef>
                        <a:spcAft>
                          <a:spcPts val="1200"/>
                        </a:spcAft>
                      </a:pPr>
                      <a:r>
                        <a:rPr lang="en-GB" sz="1900" dirty="0">
                          <a:solidFill>
                            <a:schemeClr val="bg1"/>
                          </a:solidFill>
                          <a:latin typeface="+mn-lt"/>
                        </a:rPr>
                        <a:t>£75.00 </a:t>
                      </a:r>
                    </a:p>
                  </a:txBody>
                  <a:tcPr marL="121916" marR="121916" marT="62287" marB="62287">
                    <a:solidFill>
                      <a:srgbClr val="00B050"/>
                    </a:solidFill>
                  </a:tcPr>
                </a:tc>
                <a:tc>
                  <a:txBody>
                    <a:bodyPr/>
                    <a:lstStyle/>
                    <a:p>
                      <a:pPr algn="ctr">
                        <a:lnSpc>
                          <a:spcPct val="150000"/>
                        </a:lnSpc>
                        <a:spcBef>
                          <a:spcPts val="1200"/>
                        </a:spcBef>
                        <a:spcAft>
                          <a:spcPts val="1200"/>
                        </a:spcAft>
                      </a:pPr>
                      <a:r>
                        <a:rPr lang="en-GB" sz="1900" dirty="0">
                          <a:solidFill>
                            <a:schemeClr val="bg1"/>
                          </a:solidFill>
                          <a:latin typeface="+mn-lt"/>
                        </a:rPr>
                        <a:t>0%</a:t>
                      </a:r>
                    </a:p>
                  </a:txBody>
                  <a:tcPr marL="121916" marR="121916" marT="62287" marB="62287">
                    <a:solidFill>
                      <a:srgbClr val="00B050"/>
                    </a:solidFill>
                  </a:tcPr>
                </a:tc>
                <a:tc>
                  <a:txBody>
                    <a:bodyPr/>
                    <a:lstStyle/>
                    <a:p>
                      <a:pPr algn="ctr">
                        <a:lnSpc>
                          <a:spcPct val="150000"/>
                        </a:lnSpc>
                        <a:spcBef>
                          <a:spcPts val="1200"/>
                        </a:spcBef>
                        <a:spcAft>
                          <a:spcPts val="1200"/>
                        </a:spcAft>
                      </a:pPr>
                      <a:r>
                        <a:rPr lang="en-GB" sz="1900" dirty="0">
                          <a:solidFill>
                            <a:schemeClr val="bg1"/>
                          </a:solidFill>
                          <a:latin typeface="+mn-lt"/>
                        </a:rPr>
                        <a:t>Cleared First</a:t>
                      </a:r>
                    </a:p>
                  </a:txBody>
                  <a:tcPr marL="121916" marR="121916" marT="62287" marB="62287">
                    <a:solidFill>
                      <a:srgbClr val="00B050"/>
                    </a:solidFill>
                  </a:tcPr>
                </a:tc>
                <a:tc>
                  <a:txBody>
                    <a:bodyPr/>
                    <a:lstStyle/>
                    <a:p>
                      <a:pPr algn="ctr">
                        <a:lnSpc>
                          <a:spcPct val="150000"/>
                        </a:lnSpc>
                        <a:spcBef>
                          <a:spcPts val="1200"/>
                        </a:spcBef>
                        <a:spcAft>
                          <a:spcPts val="1200"/>
                        </a:spcAft>
                      </a:pPr>
                      <a:r>
                        <a:rPr lang="en-GB" sz="1900" dirty="0">
                          <a:solidFill>
                            <a:schemeClr val="bg1"/>
                          </a:solidFill>
                          <a:latin typeface="+mn-lt"/>
                        </a:rPr>
                        <a:t>Receipt of Instruction</a:t>
                      </a:r>
                    </a:p>
                  </a:txBody>
                  <a:tcPr marL="121916" marR="121916" marT="62287" marB="62287">
                    <a:solidFill>
                      <a:srgbClr val="00B050"/>
                    </a:solidFill>
                  </a:tcPr>
                </a:tc>
                <a:extLst>
                  <a:ext uri="{0D108BD9-81ED-4DB2-BD59-A6C34878D82A}">
                    <a16:rowId xmlns:a16="http://schemas.microsoft.com/office/drawing/2014/main" val="10001"/>
                  </a:ext>
                </a:extLst>
              </a:tr>
              <a:tr h="706037">
                <a:tc>
                  <a:txBody>
                    <a:bodyPr/>
                    <a:lstStyle/>
                    <a:p>
                      <a:pPr algn="ctr">
                        <a:lnSpc>
                          <a:spcPct val="100000"/>
                        </a:lnSpc>
                        <a:spcBef>
                          <a:spcPts val="600"/>
                        </a:spcBef>
                      </a:pPr>
                      <a:r>
                        <a:rPr lang="en-GB" sz="1900" b="1" dirty="0">
                          <a:solidFill>
                            <a:schemeClr val="bg1"/>
                          </a:solidFill>
                          <a:latin typeface="+mn-lt"/>
                        </a:rPr>
                        <a:t>Enforcement 1</a:t>
                      </a:r>
                    </a:p>
                  </a:txBody>
                  <a:tcPr marL="121916" marR="121916" marT="62287" marB="62287">
                    <a:solidFill>
                      <a:srgbClr val="FFC000"/>
                    </a:solidFill>
                  </a:tcPr>
                </a:tc>
                <a:tc>
                  <a:txBody>
                    <a:bodyPr/>
                    <a:lstStyle/>
                    <a:p>
                      <a:pPr algn="ctr">
                        <a:lnSpc>
                          <a:spcPct val="100000"/>
                        </a:lnSpc>
                        <a:spcBef>
                          <a:spcPts val="600"/>
                        </a:spcBef>
                      </a:pPr>
                      <a:r>
                        <a:rPr lang="en-GB" sz="1900" dirty="0">
                          <a:solidFill>
                            <a:schemeClr val="bg1"/>
                          </a:solidFill>
                          <a:latin typeface="+mn-lt"/>
                        </a:rPr>
                        <a:t>£190.00</a:t>
                      </a:r>
                    </a:p>
                  </a:txBody>
                  <a:tcPr marL="121916" marR="121916" marT="62287" marB="62287">
                    <a:solidFill>
                      <a:srgbClr val="FFC000"/>
                    </a:solidFill>
                  </a:tcPr>
                </a:tc>
                <a:tc>
                  <a:txBody>
                    <a:bodyPr/>
                    <a:lstStyle/>
                    <a:p>
                      <a:pPr algn="ctr">
                        <a:lnSpc>
                          <a:spcPct val="100000"/>
                        </a:lnSpc>
                        <a:spcBef>
                          <a:spcPts val="600"/>
                        </a:spcBef>
                      </a:pPr>
                      <a:r>
                        <a:rPr lang="en-GB" sz="1900" dirty="0">
                          <a:solidFill>
                            <a:schemeClr val="bg1"/>
                          </a:solidFill>
                          <a:latin typeface="+mn-lt"/>
                        </a:rPr>
                        <a:t>7.5% of debt &gt; £1000</a:t>
                      </a:r>
                    </a:p>
                  </a:txBody>
                  <a:tcPr marL="121916" marR="121916" marT="62287" marB="62287">
                    <a:solidFill>
                      <a:srgbClr val="FFC000"/>
                    </a:solidFill>
                  </a:tcPr>
                </a:tc>
                <a:tc>
                  <a:txBody>
                    <a:bodyPr/>
                    <a:lstStyle/>
                    <a:p>
                      <a:pPr algn="ctr">
                        <a:lnSpc>
                          <a:spcPct val="100000"/>
                        </a:lnSpc>
                        <a:spcBef>
                          <a:spcPts val="600"/>
                        </a:spcBef>
                      </a:pPr>
                      <a:r>
                        <a:rPr lang="en-GB" sz="1900" dirty="0">
                          <a:solidFill>
                            <a:schemeClr val="bg1"/>
                          </a:solidFill>
                          <a:latin typeface="+mn-lt"/>
                        </a:rPr>
                        <a:t>Pro-rata HCEO/LA</a:t>
                      </a:r>
                    </a:p>
                  </a:txBody>
                  <a:tcPr marL="121916" marR="121916" marT="62287" marB="62287">
                    <a:solidFill>
                      <a:srgbClr val="FFC000"/>
                    </a:solidFill>
                  </a:tcPr>
                </a:tc>
                <a:tc>
                  <a:txBody>
                    <a:bodyPr/>
                    <a:lstStyle/>
                    <a:p>
                      <a:pPr algn="ctr">
                        <a:lnSpc>
                          <a:spcPct val="100000"/>
                        </a:lnSpc>
                        <a:spcBef>
                          <a:spcPts val="600"/>
                        </a:spcBef>
                      </a:pPr>
                      <a:r>
                        <a:rPr lang="en-GB" sz="1900" dirty="0">
                          <a:solidFill>
                            <a:schemeClr val="bg1"/>
                          </a:solidFill>
                          <a:latin typeface="+mn-lt"/>
                        </a:rPr>
                        <a:t>First Attendance to</a:t>
                      </a:r>
                      <a:r>
                        <a:rPr lang="en-GB" sz="1900" baseline="0" dirty="0">
                          <a:solidFill>
                            <a:schemeClr val="bg1"/>
                          </a:solidFill>
                          <a:latin typeface="+mn-lt"/>
                        </a:rPr>
                        <a:t> relevant premises</a:t>
                      </a:r>
                      <a:endParaRPr lang="en-GB" sz="1900" dirty="0">
                        <a:solidFill>
                          <a:schemeClr val="bg1"/>
                        </a:solidFill>
                        <a:latin typeface="+mn-lt"/>
                      </a:endParaRPr>
                    </a:p>
                  </a:txBody>
                  <a:tcPr marL="121916" marR="121916" marT="62287" marB="62287">
                    <a:solidFill>
                      <a:srgbClr val="FFC000"/>
                    </a:solidFill>
                  </a:tcPr>
                </a:tc>
                <a:extLst>
                  <a:ext uri="{0D108BD9-81ED-4DB2-BD59-A6C34878D82A}">
                    <a16:rowId xmlns:a16="http://schemas.microsoft.com/office/drawing/2014/main" val="10002"/>
                  </a:ext>
                </a:extLst>
              </a:tr>
              <a:tr h="792325">
                <a:tc>
                  <a:txBody>
                    <a:bodyPr/>
                    <a:lstStyle/>
                    <a:p>
                      <a:pPr algn="ctr">
                        <a:lnSpc>
                          <a:spcPct val="100000"/>
                        </a:lnSpc>
                        <a:spcBef>
                          <a:spcPts val="600"/>
                        </a:spcBef>
                      </a:pPr>
                      <a:r>
                        <a:rPr lang="en-GB" sz="1900" b="1" dirty="0">
                          <a:solidFill>
                            <a:schemeClr val="bg1"/>
                          </a:solidFill>
                          <a:latin typeface="+mn-lt"/>
                        </a:rPr>
                        <a:t>Enforcement 2</a:t>
                      </a:r>
                    </a:p>
                  </a:txBody>
                  <a:tcPr marL="121916" marR="121916" marT="62287" marB="62287">
                    <a:solidFill>
                      <a:schemeClr val="accent6">
                        <a:lumMod val="75000"/>
                      </a:schemeClr>
                    </a:solidFill>
                  </a:tcPr>
                </a:tc>
                <a:tc>
                  <a:txBody>
                    <a:bodyPr/>
                    <a:lstStyle/>
                    <a:p>
                      <a:pPr algn="ctr">
                        <a:lnSpc>
                          <a:spcPct val="100000"/>
                        </a:lnSpc>
                        <a:spcBef>
                          <a:spcPts val="600"/>
                        </a:spcBef>
                      </a:pPr>
                      <a:r>
                        <a:rPr lang="en-GB" sz="1900" dirty="0">
                          <a:solidFill>
                            <a:schemeClr val="bg1"/>
                          </a:solidFill>
                          <a:latin typeface="+mn-lt"/>
                        </a:rPr>
                        <a:t>£495.00</a:t>
                      </a:r>
                    </a:p>
                  </a:txBody>
                  <a:tcPr marL="121916" marR="121916" marT="62287" marB="62287">
                    <a:solidFill>
                      <a:schemeClr val="accent6">
                        <a:lumMod val="75000"/>
                      </a:schemeClr>
                    </a:solidFill>
                  </a:tcPr>
                </a:tc>
                <a:tc>
                  <a:txBody>
                    <a:bodyPr/>
                    <a:lstStyle/>
                    <a:p>
                      <a:pPr algn="ctr">
                        <a:lnSpc>
                          <a:spcPct val="100000"/>
                        </a:lnSpc>
                        <a:spcBef>
                          <a:spcPts val="600"/>
                        </a:spcBef>
                      </a:pPr>
                      <a:r>
                        <a:rPr lang="en-GB" sz="1900" dirty="0">
                          <a:solidFill>
                            <a:schemeClr val="bg1"/>
                          </a:solidFill>
                          <a:latin typeface="+mn-lt"/>
                        </a:rPr>
                        <a:t>0%</a:t>
                      </a:r>
                    </a:p>
                  </a:txBody>
                  <a:tcPr marL="121916" marR="121916" marT="62287" marB="62287">
                    <a:solidFill>
                      <a:schemeClr val="accent6">
                        <a:lumMod val="75000"/>
                      </a:schemeClr>
                    </a:solidFill>
                  </a:tcPr>
                </a:tc>
                <a:tc>
                  <a:txBody>
                    <a:bodyPr/>
                    <a:lstStyle/>
                    <a:p>
                      <a:pPr algn="ctr">
                        <a:lnSpc>
                          <a:spcPct val="100000"/>
                        </a:lnSpc>
                        <a:spcBef>
                          <a:spcPts val="600"/>
                        </a:spcBef>
                      </a:pPr>
                      <a:r>
                        <a:rPr lang="en-GB" sz="1900" dirty="0">
                          <a:solidFill>
                            <a:schemeClr val="bg1"/>
                          </a:solidFill>
                          <a:latin typeface="+mn-lt"/>
                        </a:rPr>
                        <a:t>Pro-rata HCEO/LA</a:t>
                      </a:r>
                    </a:p>
                  </a:txBody>
                  <a:tcPr marL="121916" marR="121916" marT="62287" marB="62287">
                    <a:solidFill>
                      <a:schemeClr val="accent6">
                        <a:lumMod val="75000"/>
                      </a:schemeClr>
                    </a:solidFill>
                  </a:tcPr>
                </a:tc>
                <a:tc>
                  <a:txBody>
                    <a:bodyPr/>
                    <a:lstStyle/>
                    <a:p>
                      <a:pPr algn="ctr">
                        <a:lnSpc>
                          <a:spcPct val="100000"/>
                        </a:lnSpc>
                        <a:spcBef>
                          <a:spcPts val="600"/>
                        </a:spcBef>
                      </a:pPr>
                      <a:r>
                        <a:rPr lang="en-GB" sz="1900" dirty="0">
                          <a:solidFill>
                            <a:schemeClr val="bg1"/>
                          </a:solidFill>
                          <a:latin typeface="+mn-lt"/>
                        </a:rPr>
                        <a:t>Where</a:t>
                      </a:r>
                      <a:r>
                        <a:rPr lang="en-GB" sz="1900" baseline="0" dirty="0">
                          <a:solidFill>
                            <a:schemeClr val="bg1"/>
                          </a:solidFill>
                          <a:latin typeface="+mn-lt"/>
                        </a:rPr>
                        <a:t> no CGA made; or following the breach of a CGA</a:t>
                      </a:r>
                      <a:endParaRPr lang="en-GB" sz="1900" dirty="0">
                        <a:solidFill>
                          <a:schemeClr val="bg1"/>
                        </a:solidFill>
                        <a:latin typeface="+mn-lt"/>
                      </a:endParaRPr>
                    </a:p>
                  </a:txBody>
                  <a:tcPr marL="121916" marR="121916" marT="62287" marB="62287">
                    <a:solidFill>
                      <a:schemeClr val="accent6">
                        <a:lumMod val="75000"/>
                      </a:schemeClr>
                    </a:solidFill>
                  </a:tcPr>
                </a:tc>
                <a:extLst>
                  <a:ext uri="{0D108BD9-81ED-4DB2-BD59-A6C34878D82A}">
                    <a16:rowId xmlns:a16="http://schemas.microsoft.com/office/drawing/2014/main" val="10003"/>
                  </a:ext>
                </a:extLst>
              </a:tr>
              <a:tr h="990343">
                <a:tc>
                  <a:txBody>
                    <a:bodyPr/>
                    <a:lstStyle/>
                    <a:p>
                      <a:pPr algn="ctr">
                        <a:lnSpc>
                          <a:spcPct val="150000"/>
                        </a:lnSpc>
                        <a:spcBef>
                          <a:spcPts val="1200"/>
                        </a:spcBef>
                        <a:spcAft>
                          <a:spcPts val="1200"/>
                        </a:spcAft>
                      </a:pPr>
                      <a:r>
                        <a:rPr lang="en-GB" sz="1900" b="1" dirty="0">
                          <a:solidFill>
                            <a:schemeClr val="bg1"/>
                          </a:solidFill>
                          <a:latin typeface="+mn-lt"/>
                        </a:rPr>
                        <a:t>Sale</a:t>
                      </a:r>
                    </a:p>
                  </a:txBody>
                  <a:tcPr marL="121916" marR="121916" marT="62287" marB="62287">
                    <a:solidFill>
                      <a:srgbClr val="FF0000"/>
                    </a:solidFill>
                  </a:tcPr>
                </a:tc>
                <a:tc>
                  <a:txBody>
                    <a:bodyPr/>
                    <a:lstStyle/>
                    <a:p>
                      <a:pPr algn="ctr">
                        <a:lnSpc>
                          <a:spcPct val="150000"/>
                        </a:lnSpc>
                        <a:spcBef>
                          <a:spcPts val="1200"/>
                        </a:spcBef>
                        <a:spcAft>
                          <a:spcPts val="1200"/>
                        </a:spcAft>
                      </a:pPr>
                      <a:r>
                        <a:rPr lang="en-GB" sz="1900" dirty="0">
                          <a:solidFill>
                            <a:schemeClr val="bg1"/>
                          </a:solidFill>
                          <a:latin typeface="+mn-lt"/>
                        </a:rPr>
                        <a:t>£525.00</a:t>
                      </a:r>
                    </a:p>
                  </a:txBody>
                  <a:tcPr marL="121916" marR="121916" marT="62287" marB="62287">
                    <a:solidFill>
                      <a:srgbClr val="FF0000"/>
                    </a:solidFill>
                  </a:tcPr>
                </a:tc>
                <a:tc>
                  <a:txBody>
                    <a:bodyPr/>
                    <a:lstStyle/>
                    <a:p>
                      <a:pPr algn="ctr">
                        <a:lnSpc>
                          <a:spcPct val="150000"/>
                        </a:lnSpc>
                        <a:spcBef>
                          <a:spcPts val="1200"/>
                        </a:spcBef>
                        <a:spcAft>
                          <a:spcPts val="1200"/>
                        </a:spcAft>
                      </a:pPr>
                      <a:r>
                        <a:rPr lang="en-GB" sz="1900" dirty="0">
                          <a:solidFill>
                            <a:schemeClr val="bg1"/>
                          </a:solidFill>
                          <a:latin typeface="+mn-lt"/>
                        </a:rPr>
                        <a:t>7.5% of debt &gt; £1000</a:t>
                      </a:r>
                    </a:p>
                  </a:txBody>
                  <a:tcPr marL="121916" marR="121916" marT="62287" marB="62287">
                    <a:solidFill>
                      <a:srgbClr val="FF0000"/>
                    </a:solidFill>
                  </a:tcPr>
                </a:tc>
                <a:tc>
                  <a:txBody>
                    <a:bodyPr/>
                    <a:lstStyle/>
                    <a:p>
                      <a:pPr algn="ctr">
                        <a:lnSpc>
                          <a:spcPct val="150000"/>
                        </a:lnSpc>
                        <a:spcBef>
                          <a:spcPts val="1200"/>
                        </a:spcBef>
                        <a:spcAft>
                          <a:spcPts val="1200"/>
                        </a:spcAft>
                      </a:pPr>
                      <a:r>
                        <a:rPr lang="en-GB" sz="1900" dirty="0">
                          <a:solidFill>
                            <a:schemeClr val="bg1"/>
                          </a:solidFill>
                          <a:latin typeface="+mn-lt"/>
                        </a:rPr>
                        <a:t>Pro-rata HCEO/LA</a:t>
                      </a:r>
                    </a:p>
                  </a:txBody>
                  <a:tcPr marL="121916" marR="121916" marT="62287" marB="62287">
                    <a:solidFill>
                      <a:srgbClr val="FF0000"/>
                    </a:solidFill>
                  </a:tcPr>
                </a:tc>
                <a:tc>
                  <a:txBody>
                    <a:bodyPr/>
                    <a:lstStyle/>
                    <a:p>
                      <a:pPr algn="ctr">
                        <a:lnSpc>
                          <a:spcPct val="150000"/>
                        </a:lnSpc>
                        <a:spcBef>
                          <a:spcPts val="1200"/>
                        </a:spcBef>
                        <a:spcAft>
                          <a:spcPts val="1200"/>
                        </a:spcAft>
                      </a:pPr>
                      <a:r>
                        <a:rPr lang="en-GB" sz="1900" dirty="0">
                          <a:solidFill>
                            <a:schemeClr val="bg1"/>
                          </a:solidFill>
                          <a:latin typeface="+mn-lt"/>
                        </a:rPr>
                        <a:t>First</a:t>
                      </a:r>
                      <a:r>
                        <a:rPr lang="en-GB" sz="1900" baseline="0" dirty="0">
                          <a:solidFill>
                            <a:schemeClr val="bg1"/>
                          </a:solidFill>
                          <a:latin typeface="+mn-lt"/>
                        </a:rPr>
                        <a:t> Attendance for purpose of transporting goods to place of sale</a:t>
                      </a:r>
                      <a:endParaRPr lang="en-GB" sz="1900" dirty="0">
                        <a:solidFill>
                          <a:schemeClr val="bg1"/>
                        </a:solidFill>
                        <a:latin typeface="+mn-lt"/>
                      </a:endParaRPr>
                    </a:p>
                  </a:txBody>
                  <a:tcPr marL="121916" marR="121916" marT="62287" marB="62287">
                    <a:solidFill>
                      <a:srgbClr val="FF0000"/>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6081F2-CE73-4D7B-BACB-394B78BE48F4}"/>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Notice of Enforcement (NOE)</a:t>
            </a:r>
          </a:p>
        </p:txBody>
      </p:sp>
      <p:sp>
        <p:nvSpPr>
          <p:cNvPr id="24579" name="TextBox 3">
            <a:extLst>
              <a:ext uri="{FF2B5EF4-FFF2-40B4-BE49-F238E27FC236}">
                <a16:creationId xmlns:a16="http://schemas.microsoft.com/office/drawing/2014/main" id="{77DE63E2-725A-41CA-AC9E-FFE2AC3EB8D1}"/>
              </a:ext>
            </a:extLst>
          </p:cNvPr>
          <p:cNvSpPr txBox="1">
            <a:spLocks noChangeArrowheads="1"/>
          </p:cNvSpPr>
          <p:nvPr/>
        </p:nvSpPr>
        <p:spPr bwMode="auto">
          <a:xfrm>
            <a:off x="459317" y="996951"/>
            <a:ext cx="9067800" cy="497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defTabSz="609585" eaLnBrk="0" fontAlgn="base" hangingPunct="0">
              <a:spcBef>
                <a:spcPct val="0"/>
              </a:spcBef>
              <a:spcAft>
                <a:spcPct val="0"/>
              </a:spcAft>
              <a:buClr>
                <a:prstClr val="black"/>
              </a:buClr>
            </a:pPr>
            <a:r>
              <a:rPr lang="en-GB" altLang="en-US" sz="2667" b="1">
                <a:solidFill>
                  <a:prstClr val="black"/>
                </a:solidFill>
                <a:latin typeface="Calibri" panose="020F0502020204030204" pitchFamily="34" charset="0"/>
              </a:rPr>
              <a:t>Notice of Enforcement (NOE) </a:t>
            </a:r>
            <a:r>
              <a:rPr lang="en-GB" altLang="en-US" sz="2667">
                <a:solidFill>
                  <a:prstClr val="black"/>
                </a:solidFill>
                <a:latin typeface="Calibri" panose="020F0502020204030204" pitchFamily="34" charset="0"/>
              </a:rPr>
              <a:t>- Must be given in writing;</a:t>
            </a:r>
          </a:p>
          <a:p>
            <a:pPr algn="just" defTabSz="609585" eaLnBrk="0" fontAlgn="base" hangingPunct="0">
              <a:spcBef>
                <a:spcPct val="0"/>
              </a:spcBef>
              <a:spcAft>
                <a:spcPct val="0"/>
              </a:spcAft>
              <a:buClr>
                <a:prstClr val="black"/>
              </a:buClr>
            </a:pPr>
            <a:r>
              <a:rPr lang="en-GB" altLang="en-US" sz="2667">
                <a:solidFill>
                  <a:prstClr val="black"/>
                </a:solidFill>
                <a:latin typeface="Calibri" panose="020F0502020204030204" pitchFamily="34" charset="0"/>
              </a:rPr>
              <a:t>Prescribed Format:</a:t>
            </a:r>
          </a:p>
          <a:p>
            <a:pPr algn="just" defTabSz="609585" eaLnBrk="0" fontAlgn="base" hangingPunct="0">
              <a:spcBef>
                <a:spcPct val="0"/>
              </a:spcBef>
              <a:spcAft>
                <a:spcPct val="0"/>
              </a:spcAft>
              <a:buClr>
                <a:prstClr val="black"/>
              </a:buClr>
            </a:pPr>
            <a:endParaRPr lang="en-GB" altLang="en-US" sz="533">
              <a:solidFill>
                <a:prstClr val="black"/>
              </a:solidFill>
              <a:latin typeface="Calibri" panose="020F0502020204030204" pitchFamily="34" charset="0"/>
            </a:endParaRPr>
          </a:p>
          <a:p>
            <a:pPr algn="just" defTabSz="609585" eaLnBrk="0" fontAlgn="base" hangingPunct="0">
              <a:spcBef>
                <a:spcPct val="0"/>
              </a:spcBef>
              <a:spcAft>
                <a:spcPct val="0"/>
              </a:spcAft>
              <a:buClr>
                <a:prstClr val="black"/>
              </a:buClr>
            </a:pPr>
            <a:r>
              <a:rPr lang="en-GB" altLang="en-US" sz="2400">
                <a:solidFill>
                  <a:prstClr val="black"/>
                </a:solidFill>
                <a:latin typeface="Calibri" panose="020F0502020204030204" pitchFamily="34" charset="0"/>
              </a:rPr>
              <a:t>Name &amp; Address; Reference No(s); </a:t>
            </a:r>
          </a:p>
          <a:p>
            <a:pPr algn="just" defTabSz="609585" eaLnBrk="0" fontAlgn="base" hangingPunct="0">
              <a:spcBef>
                <a:spcPct val="0"/>
              </a:spcBef>
              <a:spcAft>
                <a:spcPct val="0"/>
              </a:spcAft>
              <a:buClr>
                <a:prstClr val="black"/>
              </a:buClr>
            </a:pPr>
            <a:r>
              <a:rPr lang="en-GB" altLang="en-US" sz="2400">
                <a:solidFill>
                  <a:prstClr val="black"/>
                </a:solidFill>
                <a:latin typeface="Calibri" panose="020F0502020204030204" pitchFamily="34" charset="0"/>
              </a:rPr>
              <a:t>Date of Notice;</a:t>
            </a:r>
          </a:p>
          <a:p>
            <a:pPr algn="just" defTabSz="609585" eaLnBrk="0" fontAlgn="base" hangingPunct="0">
              <a:spcBef>
                <a:spcPct val="0"/>
              </a:spcBef>
              <a:spcAft>
                <a:spcPct val="0"/>
              </a:spcAft>
              <a:buClr>
                <a:prstClr val="black"/>
              </a:buClr>
            </a:pPr>
            <a:r>
              <a:rPr lang="en-GB" altLang="en-US" sz="2400">
                <a:solidFill>
                  <a:prstClr val="black"/>
                </a:solidFill>
                <a:latin typeface="Calibri" panose="020F0502020204030204" pitchFamily="34" charset="0"/>
              </a:rPr>
              <a:t>Details of LO/CCJ - enforcement power etc.;</a:t>
            </a:r>
          </a:p>
          <a:p>
            <a:pPr algn="just" defTabSz="609585" eaLnBrk="0" fontAlgn="base" hangingPunct="0">
              <a:spcBef>
                <a:spcPct val="0"/>
              </a:spcBef>
              <a:spcAft>
                <a:spcPct val="0"/>
              </a:spcAft>
              <a:buClr>
                <a:prstClr val="black"/>
              </a:buClr>
            </a:pPr>
            <a:r>
              <a:rPr lang="en-GB" altLang="en-US" sz="2400">
                <a:solidFill>
                  <a:prstClr val="black"/>
                </a:solidFill>
                <a:latin typeface="Calibri" panose="020F0502020204030204" pitchFamily="34" charset="0"/>
              </a:rPr>
              <a:t>Information about the debt:</a:t>
            </a:r>
          </a:p>
          <a:p>
            <a:pPr algn="just" defTabSz="609585" eaLnBrk="0" fontAlgn="base" hangingPunct="0">
              <a:spcBef>
                <a:spcPct val="0"/>
              </a:spcBef>
              <a:spcAft>
                <a:spcPct val="0"/>
              </a:spcAft>
              <a:buClr>
                <a:prstClr val="black"/>
              </a:buClr>
            </a:pPr>
            <a:r>
              <a:rPr lang="en-GB" altLang="en-US" sz="2133">
                <a:solidFill>
                  <a:prstClr val="black"/>
                </a:solidFill>
                <a:latin typeface="Calibri" panose="020F0502020204030204" pitchFamily="34" charset="0"/>
              </a:rPr>
              <a:t>Amount of debt (plus interest if applicable);</a:t>
            </a:r>
          </a:p>
          <a:p>
            <a:pPr algn="just" defTabSz="609585" eaLnBrk="0" fontAlgn="base" hangingPunct="0">
              <a:spcBef>
                <a:spcPct val="0"/>
              </a:spcBef>
              <a:spcAft>
                <a:spcPct val="0"/>
              </a:spcAft>
              <a:buClr>
                <a:prstClr val="black"/>
              </a:buClr>
            </a:pPr>
            <a:r>
              <a:rPr lang="en-GB" altLang="en-US" sz="2133">
                <a:solidFill>
                  <a:prstClr val="black"/>
                </a:solidFill>
                <a:latin typeface="Calibri" panose="020F0502020204030204" pitchFamily="34" charset="0"/>
              </a:rPr>
              <a:t>Costs incurred to date; Potential further costs.</a:t>
            </a:r>
          </a:p>
          <a:p>
            <a:pPr algn="just" defTabSz="609585" eaLnBrk="0" fontAlgn="base" hangingPunct="0">
              <a:spcBef>
                <a:spcPct val="0"/>
              </a:spcBef>
              <a:spcAft>
                <a:spcPct val="0"/>
              </a:spcAft>
              <a:buClr>
                <a:prstClr val="black"/>
              </a:buClr>
            </a:pPr>
            <a:r>
              <a:rPr lang="en-GB" altLang="en-US" sz="2400">
                <a:solidFill>
                  <a:prstClr val="black"/>
                </a:solidFill>
                <a:latin typeface="Calibri" panose="020F0502020204030204" pitchFamily="34" charset="0"/>
              </a:rPr>
              <a:t>How and when to pay;</a:t>
            </a:r>
          </a:p>
          <a:p>
            <a:pPr algn="just" defTabSz="609585" eaLnBrk="0" fontAlgn="base" hangingPunct="0">
              <a:spcBef>
                <a:spcPct val="0"/>
              </a:spcBef>
              <a:spcAft>
                <a:spcPct val="0"/>
              </a:spcAft>
              <a:buClr>
                <a:prstClr val="black"/>
              </a:buClr>
            </a:pPr>
            <a:r>
              <a:rPr lang="en-GB" altLang="en-US" sz="2400">
                <a:solidFill>
                  <a:prstClr val="black"/>
                </a:solidFill>
                <a:latin typeface="Calibri" panose="020F0502020204030204" pitchFamily="34" charset="0"/>
              </a:rPr>
              <a:t>Contact Tel No and Address; </a:t>
            </a:r>
          </a:p>
          <a:p>
            <a:pPr algn="just" defTabSz="609585" eaLnBrk="0" fontAlgn="base" hangingPunct="0">
              <a:spcBef>
                <a:spcPct val="0"/>
              </a:spcBef>
              <a:spcAft>
                <a:spcPct val="0"/>
              </a:spcAft>
              <a:buClr>
                <a:prstClr val="black"/>
              </a:buClr>
            </a:pPr>
            <a:r>
              <a:rPr lang="en-GB" altLang="en-US" sz="2400">
                <a:solidFill>
                  <a:prstClr val="black"/>
                </a:solidFill>
                <a:latin typeface="Calibri" panose="020F0502020204030204" pitchFamily="34" charset="0"/>
              </a:rPr>
              <a:t>Opening Hours;</a:t>
            </a:r>
          </a:p>
          <a:p>
            <a:pPr algn="just" defTabSz="609585" eaLnBrk="0" fontAlgn="base" hangingPunct="0">
              <a:spcBef>
                <a:spcPct val="0"/>
              </a:spcBef>
              <a:spcAft>
                <a:spcPct val="0"/>
              </a:spcAft>
              <a:buClr>
                <a:prstClr val="black"/>
              </a:buClr>
            </a:pPr>
            <a:r>
              <a:rPr lang="en-GB" altLang="en-US" sz="2400">
                <a:solidFill>
                  <a:prstClr val="black"/>
                </a:solidFill>
                <a:latin typeface="Calibri" panose="020F0502020204030204" pitchFamily="34" charset="0"/>
              </a:rPr>
              <a:t>Date by which payment must be made before progression to the next stage.</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C7E1D6-23F5-4000-B7C2-BD1DB3084A41}"/>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NOE- Prescribed Form</a:t>
            </a:r>
          </a:p>
        </p:txBody>
      </p:sp>
      <p:sp>
        <p:nvSpPr>
          <p:cNvPr id="4" name="TextBox 3">
            <a:extLst>
              <a:ext uri="{FF2B5EF4-FFF2-40B4-BE49-F238E27FC236}">
                <a16:creationId xmlns:a16="http://schemas.microsoft.com/office/drawing/2014/main" id="{367E75D3-3475-4AB4-A44E-8016FAEB7150}"/>
              </a:ext>
            </a:extLst>
          </p:cNvPr>
          <p:cNvSpPr txBox="1"/>
          <p:nvPr/>
        </p:nvSpPr>
        <p:spPr>
          <a:xfrm>
            <a:off x="459317" y="1096434"/>
            <a:ext cx="9067800" cy="5017527"/>
          </a:xfrm>
          <a:prstGeom prst="rect">
            <a:avLst/>
          </a:prstGeom>
          <a:noFill/>
        </p:spPr>
        <p:txBody>
          <a:bodyPr>
            <a:spAutoFit/>
          </a:bodyPr>
          <a:lstStyle/>
          <a:p>
            <a:pPr algn="just" defTabSz="609585" eaLnBrk="0" fontAlgn="base" hangingPunct="0">
              <a:spcBef>
                <a:spcPct val="0"/>
              </a:spcBef>
              <a:spcAft>
                <a:spcPct val="0"/>
              </a:spcAft>
              <a:buClr>
                <a:prstClr val="black"/>
              </a:buClr>
              <a:defRPr/>
            </a:pPr>
            <a:r>
              <a:rPr lang="en-GB" altLang="en-US" sz="2667" dirty="0">
                <a:solidFill>
                  <a:prstClr val="black"/>
                </a:solidFill>
                <a:latin typeface="Calibri" panose="020F0502020204030204" pitchFamily="34" charset="0"/>
                <a:ea typeface="ＭＳ Ｐゴシック" pitchFamily="-1" charset="-128"/>
              </a:rPr>
              <a:t>Prescribed Forms –Schedule to The Certification of Enforcement Agents Regulations 2014 (SI 2014/421);</a:t>
            </a:r>
          </a:p>
          <a:p>
            <a:pPr algn="just" defTabSz="609585" eaLnBrk="0" fontAlgn="base" hangingPunct="0">
              <a:spcBef>
                <a:spcPct val="0"/>
              </a:spcBef>
              <a:spcAft>
                <a:spcPct val="0"/>
              </a:spcAft>
              <a:buClr>
                <a:prstClr val="black"/>
              </a:buClr>
              <a:defRPr/>
            </a:pPr>
            <a:r>
              <a:rPr lang="en-GB" altLang="en-US" sz="2667" dirty="0">
                <a:solidFill>
                  <a:prstClr val="black"/>
                </a:solidFill>
                <a:latin typeface="Calibri" panose="020F0502020204030204" pitchFamily="34" charset="0"/>
                <a:ea typeface="ＭＳ Ｐゴシック" pitchFamily="-1" charset="-128"/>
              </a:rPr>
              <a:t>Notices include where to seek free advice from:</a:t>
            </a:r>
          </a:p>
          <a:p>
            <a:pPr algn="just" defTabSz="609585" eaLnBrk="0" fontAlgn="base" hangingPunct="0">
              <a:spcBef>
                <a:spcPct val="0"/>
              </a:spcBef>
              <a:spcAft>
                <a:spcPct val="0"/>
              </a:spcAft>
              <a:buClr>
                <a:prstClr val="black"/>
              </a:buClr>
              <a:defRPr/>
            </a:pPr>
            <a:endParaRPr lang="en-GB" altLang="en-US" sz="2667" dirty="0">
              <a:solidFill>
                <a:prstClr val="black"/>
              </a:solidFill>
              <a:latin typeface="Calibri" panose="020F0502020204030204" pitchFamily="34" charset="0"/>
              <a:ea typeface="ＭＳ Ｐゴシック" pitchFamily="-1" charset="-128"/>
            </a:endParaRPr>
          </a:p>
          <a:p>
            <a:pPr algn="just" defTabSz="609585" eaLnBrk="0" fontAlgn="base" hangingPunct="0">
              <a:spcBef>
                <a:spcPct val="0"/>
              </a:spcBef>
              <a:spcAft>
                <a:spcPct val="0"/>
              </a:spcAft>
              <a:buClr>
                <a:prstClr val="black"/>
              </a:buClr>
              <a:defRPr/>
            </a:pPr>
            <a:endParaRPr lang="en-GB" altLang="en-US" sz="2667" dirty="0">
              <a:solidFill>
                <a:prstClr val="black"/>
              </a:solidFill>
              <a:latin typeface="Calibri" panose="020F0502020204030204" pitchFamily="34" charset="0"/>
              <a:ea typeface="ＭＳ Ｐゴシック" pitchFamily="-1" charset="-128"/>
            </a:endParaRPr>
          </a:p>
          <a:p>
            <a:pPr algn="just" defTabSz="609585" eaLnBrk="0" fontAlgn="base" hangingPunct="0">
              <a:spcBef>
                <a:spcPct val="0"/>
              </a:spcBef>
              <a:spcAft>
                <a:spcPct val="0"/>
              </a:spcAft>
              <a:buClr>
                <a:prstClr val="black"/>
              </a:buClr>
              <a:defRPr/>
            </a:pPr>
            <a:endParaRPr lang="en-GB" altLang="en-US" sz="2667" dirty="0">
              <a:solidFill>
                <a:prstClr val="black"/>
              </a:solidFill>
              <a:latin typeface="Calibri" panose="020F0502020204030204" pitchFamily="34" charset="0"/>
              <a:ea typeface="ＭＳ Ｐゴシック" pitchFamily="-1" charset="-128"/>
            </a:endParaRPr>
          </a:p>
          <a:p>
            <a:pPr algn="just" defTabSz="609585" eaLnBrk="0" fontAlgn="base" hangingPunct="0">
              <a:spcBef>
                <a:spcPct val="0"/>
              </a:spcBef>
              <a:spcAft>
                <a:spcPct val="0"/>
              </a:spcAft>
              <a:buClr>
                <a:prstClr val="black"/>
              </a:buClr>
              <a:defRPr/>
            </a:pPr>
            <a:endParaRPr lang="en-GB" altLang="en-US" sz="2667" dirty="0">
              <a:solidFill>
                <a:prstClr val="black"/>
              </a:solidFill>
              <a:latin typeface="Calibri" panose="020F0502020204030204" pitchFamily="34" charset="0"/>
              <a:ea typeface="ＭＳ Ｐゴシック" pitchFamily="-1" charset="-128"/>
            </a:endParaRPr>
          </a:p>
          <a:p>
            <a:pPr algn="just" defTabSz="609585" eaLnBrk="0" fontAlgn="base" hangingPunct="0">
              <a:spcBef>
                <a:spcPct val="0"/>
              </a:spcBef>
              <a:spcAft>
                <a:spcPct val="0"/>
              </a:spcAft>
              <a:buClr>
                <a:prstClr val="black"/>
              </a:buClr>
              <a:defRPr/>
            </a:pPr>
            <a:endParaRPr lang="en-GB" sz="2667" b="1" dirty="0">
              <a:ln>
                <a:prstDash val="solid"/>
              </a:ln>
              <a:solidFill>
                <a:srgbClr val="0070C0"/>
              </a:solidFill>
              <a:effectLst>
                <a:outerShdw blurRad="38100" dist="38100" dir="2700000" algn="tl">
                  <a:srgbClr val="000000">
                    <a:alpha val="43137"/>
                  </a:srgbClr>
                </a:outerShdw>
              </a:effectLst>
              <a:latin typeface="Calibri" pitchFamily="34" charset="0"/>
              <a:ea typeface="ＭＳ Ｐゴシック" pitchFamily="-1" charset="-128"/>
            </a:endParaRPr>
          </a:p>
          <a:p>
            <a:pPr algn="just" defTabSz="609585" eaLnBrk="0" fontAlgn="base" hangingPunct="0">
              <a:spcBef>
                <a:spcPct val="0"/>
              </a:spcBef>
              <a:spcAft>
                <a:spcPct val="0"/>
              </a:spcAft>
              <a:buClr>
                <a:prstClr val="black"/>
              </a:buClr>
              <a:defRPr/>
            </a:pPr>
            <a:r>
              <a:rPr lang="en-GB" sz="2667" b="1" dirty="0">
                <a:ln>
                  <a:prstDash val="solid"/>
                </a:ln>
                <a:solidFill>
                  <a:srgbClr val="0070C0"/>
                </a:solidFill>
                <a:latin typeface="Calibri" pitchFamily="34" charset="0"/>
                <a:ea typeface="ＭＳ Ｐゴシック" pitchFamily="-1" charset="-128"/>
              </a:rPr>
              <a:t>Binding Property in the Debtors Goods </a:t>
            </a:r>
            <a:r>
              <a:rPr lang="en-GB" sz="2133" i="1" dirty="0">
                <a:ln>
                  <a:prstDash val="solid"/>
                </a:ln>
                <a:solidFill>
                  <a:prstClr val="black"/>
                </a:solidFill>
                <a:latin typeface="Calibri" pitchFamily="34" charset="0"/>
                <a:ea typeface="ＭＳ Ｐゴシック" pitchFamily="-1" charset="-128"/>
              </a:rPr>
              <a:t>(Para 4 Schedule 12)</a:t>
            </a:r>
            <a:endParaRPr lang="en-US" sz="2133" i="1" dirty="0">
              <a:ln>
                <a:prstDash val="solid"/>
              </a:ln>
              <a:solidFill>
                <a:prstClr val="black"/>
              </a:solidFill>
              <a:latin typeface="Calibri" pitchFamily="34" charset="0"/>
              <a:ea typeface="ＭＳ Ｐゴシック" pitchFamily="-1" charset="-128"/>
            </a:endParaRPr>
          </a:p>
          <a:p>
            <a:pPr algn="just" defTabSz="609585" eaLnBrk="0" fontAlgn="base" hangingPunct="0">
              <a:spcBef>
                <a:spcPct val="0"/>
              </a:spcBef>
              <a:spcAft>
                <a:spcPct val="0"/>
              </a:spcAft>
              <a:buClr>
                <a:prstClr val="black"/>
              </a:buClr>
              <a:defRPr/>
            </a:pPr>
            <a:r>
              <a:rPr lang="en-GB" altLang="en-US" sz="2667" dirty="0">
                <a:solidFill>
                  <a:prstClr val="black"/>
                </a:solidFill>
                <a:latin typeface="Calibri" panose="020F0502020204030204" pitchFamily="34" charset="0"/>
                <a:ea typeface="ＭＳ Ｐゴシック" pitchFamily="-1" charset="-128"/>
              </a:rPr>
              <a:t>Where a Notice of Enforcement has been given then </a:t>
            </a:r>
            <a:r>
              <a:rPr lang="en-GB" sz="2667" dirty="0">
                <a:solidFill>
                  <a:prstClr val="black"/>
                </a:solidFill>
                <a:latin typeface="Calibri" panose="020F0502020204030204" pitchFamily="34" charset="0"/>
                <a:ea typeface="ＭＳ Ｐゴシック" pitchFamily="-1" charset="-128"/>
              </a:rPr>
              <a:t>the notice binds the property in the goods from the time when the notice is given. (Except goods that are exempt goods)</a:t>
            </a:r>
          </a:p>
        </p:txBody>
      </p:sp>
      <p:pic>
        <p:nvPicPr>
          <p:cNvPr id="25604" name="Picture 4">
            <a:extLst>
              <a:ext uri="{FF2B5EF4-FFF2-40B4-BE49-F238E27FC236}">
                <a16:creationId xmlns:a16="http://schemas.microsoft.com/office/drawing/2014/main" id="{7D3FD059-D095-4279-B0EA-75CF42DCCFAB}"/>
              </a:ext>
            </a:extLst>
          </p:cNvPr>
          <p:cNvPicPr>
            <a:picLocks noChangeAspect="1"/>
          </p:cNvPicPr>
          <p:nvPr/>
        </p:nvPicPr>
        <p:blipFill>
          <a:blip r:embed="rId2">
            <a:extLst>
              <a:ext uri="{28A0092B-C50C-407E-A947-70E740481C1C}">
                <a14:useLocalDpi xmlns:a14="http://schemas.microsoft.com/office/drawing/2010/main" val="0"/>
              </a:ext>
            </a:extLst>
          </a:blip>
          <a:srcRect t="82185" b="2739"/>
          <a:stretch>
            <a:fillRect/>
          </a:stretch>
        </p:blipFill>
        <p:spPr bwMode="auto">
          <a:xfrm>
            <a:off x="789517" y="2360085"/>
            <a:ext cx="8407400" cy="191558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14845-1A44-47B7-9465-B0D9913ED420}"/>
              </a:ext>
            </a:extLst>
          </p:cNvPr>
          <p:cNvSpPr>
            <a:spLocks noGrp="1"/>
          </p:cNvSpPr>
          <p:nvPr>
            <p:ph type="title"/>
          </p:nvPr>
        </p:nvSpPr>
        <p:spPr>
          <a:xfrm>
            <a:off x="706968" y="188385"/>
            <a:ext cx="11013017" cy="662516"/>
          </a:xfrm>
        </p:spPr>
        <p:txBody>
          <a:bodyPr rtlCol="0">
            <a:normAutofit fontScale="90000"/>
          </a:bodyPr>
          <a:lstStyle/>
          <a:p>
            <a:pPr eaLnBrk="1" hangingPunct="1">
              <a:defRPr/>
            </a:pPr>
            <a:r>
              <a:rPr lang="en-GB" sz="3733" b="1" i="1" dirty="0" err="1"/>
              <a:t>Sheafbank</a:t>
            </a:r>
            <a:r>
              <a:rPr lang="en-GB" sz="3733" b="1" i="1" dirty="0"/>
              <a:t> Property Trust PLC v Sheffield Metropolitan District Council [1988]</a:t>
            </a:r>
          </a:p>
        </p:txBody>
      </p:sp>
      <p:sp>
        <p:nvSpPr>
          <p:cNvPr id="25603" name="Content Placeholder 2">
            <a:extLst>
              <a:ext uri="{FF2B5EF4-FFF2-40B4-BE49-F238E27FC236}">
                <a16:creationId xmlns:a16="http://schemas.microsoft.com/office/drawing/2014/main" id="{3672404A-421A-42A3-9A2F-AEE99820E70E}"/>
              </a:ext>
            </a:extLst>
          </p:cNvPr>
          <p:cNvSpPr>
            <a:spLocks noGrp="1"/>
          </p:cNvSpPr>
          <p:nvPr>
            <p:ph idx="1"/>
          </p:nvPr>
        </p:nvSpPr>
        <p:spPr>
          <a:xfrm>
            <a:off x="512234" y="1397000"/>
            <a:ext cx="11104033" cy="4946651"/>
          </a:xfrm>
        </p:spPr>
        <p:txBody>
          <a:bodyPr/>
          <a:lstStyle/>
          <a:p>
            <a:pPr eaLnBrk="1" hangingPunct="1">
              <a:defRPr/>
            </a:pPr>
            <a:r>
              <a:rPr lang="en-GB" sz="2200" dirty="0"/>
              <a:t>Company purchased a sports field, clubhouse and caretaker’s flat, together with contents which included a snooker table, music facilities, tables, chairs, bar, freezer,  dishwasher, tv, fridge, settee and grass cutting equipment.</a:t>
            </a:r>
          </a:p>
          <a:p>
            <a:pPr eaLnBrk="1" hangingPunct="1">
              <a:defRPr/>
            </a:pPr>
            <a:r>
              <a:rPr lang="en-GB" sz="2200" dirty="0"/>
              <a:t>The rating authority conceded these items were </a:t>
            </a:r>
            <a:r>
              <a:rPr lang="en-GB" sz="2200" b="1" i="1" u="sng" dirty="0"/>
              <a:t>“plant, machinery or equipment”</a:t>
            </a:r>
            <a:r>
              <a:rPr lang="en-GB" sz="2200" b="1" dirty="0"/>
              <a:t> </a:t>
            </a:r>
            <a:r>
              <a:rPr lang="en-GB" sz="2200" dirty="0"/>
              <a:t>but argued that the high level of maintenance being carried on, indicated that rateable occupation existed.</a:t>
            </a:r>
          </a:p>
          <a:p>
            <a:pPr eaLnBrk="1" hangingPunct="1">
              <a:defRPr/>
            </a:pPr>
            <a:r>
              <a:rPr lang="en-GB" sz="2200" b="1" dirty="0"/>
              <a:t>High Court held that the hereditament was to be treated as unoccupied</a:t>
            </a:r>
            <a:r>
              <a:rPr lang="en-GB" sz="2200" dirty="0"/>
              <a:t>, and that the proper approach for the authority to employ was to consider whether, but for the presence of plant, machinery or equipment, it would have found the premises to have been in rateable occupation.</a:t>
            </a:r>
            <a:endParaRPr lang="en-US" sz="2200" b="1" dirty="0"/>
          </a:p>
          <a:p>
            <a:pPr marL="0" indent="0" algn="just">
              <a:buNone/>
              <a:defRPr/>
            </a:pPr>
            <a:endParaRPr lang="en-GB" dirty="0">
              <a:cs typeface="Arial"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4BBEDF-8EBD-47C3-B6B2-A73CBA2674CC}"/>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Minimum Period of Notice</a:t>
            </a:r>
          </a:p>
        </p:txBody>
      </p:sp>
      <p:sp>
        <p:nvSpPr>
          <p:cNvPr id="4" name="TextBox 3">
            <a:extLst>
              <a:ext uri="{FF2B5EF4-FFF2-40B4-BE49-F238E27FC236}">
                <a16:creationId xmlns:a16="http://schemas.microsoft.com/office/drawing/2014/main" id="{367CDC10-B906-4825-9E64-EDE8FA910A5A}"/>
              </a:ext>
            </a:extLst>
          </p:cNvPr>
          <p:cNvSpPr txBox="1"/>
          <p:nvPr/>
        </p:nvSpPr>
        <p:spPr>
          <a:xfrm>
            <a:off x="459317" y="1096434"/>
            <a:ext cx="9067800" cy="5099345"/>
          </a:xfrm>
          <a:prstGeom prst="rect">
            <a:avLst/>
          </a:prstGeom>
          <a:noFill/>
        </p:spPr>
        <p:txBody>
          <a:bodyPr>
            <a:spAutoFit/>
          </a:bodyPr>
          <a:lstStyle/>
          <a:p>
            <a:pPr algn="just" defTabSz="609585" eaLnBrk="0" fontAlgn="base" hangingPunct="0">
              <a:spcBef>
                <a:spcPct val="0"/>
              </a:spcBef>
              <a:spcAft>
                <a:spcPct val="0"/>
              </a:spcAft>
              <a:buClr>
                <a:prstClr val="black"/>
              </a:buClr>
              <a:defRPr/>
            </a:pPr>
            <a:r>
              <a:rPr lang="en-GB" altLang="en-US" sz="3200" b="1" dirty="0">
                <a:solidFill>
                  <a:prstClr val="black"/>
                </a:solidFill>
                <a:latin typeface="Calibri" panose="020F0502020204030204" pitchFamily="34" charset="0"/>
                <a:ea typeface="ＭＳ Ｐゴシック" pitchFamily="-1" charset="-128"/>
              </a:rPr>
              <a:t>7</a:t>
            </a:r>
            <a:r>
              <a:rPr lang="en-GB" altLang="en-US" sz="3200" dirty="0">
                <a:solidFill>
                  <a:prstClr val="black"/>
                </a:solidFill>
                <a:latin typeface="Calibri" panose="020F0502020204030204" pitchFamily="34" charset="0"/>
                <a:ea typeface="ＭＳ Ｐゴシック" pitchFamily="-1" charset="-128"/>
              </a:rPr>
              <a:t> </a:t>
            </a:r>
            <a:r>
              <a:rPr lang="en-GB" altLang="en-US" sz="3200" b="1" dirty="0">
                <a:solidFill>
                  <a:prstClr val="black"/>
                </a:solidFill>
                <a:latin typeface="Calibri" panose="020F0502020204030204" pitchFamily="34" charset="0"/>
                <a:ea typeface="ＭＳ Ｐゴシック" pitchFamily="-1" charset="-128"/>
              </a:rPr>
              <a:t>Clear Days</a:t>
            </a:r>
          </a:p>
          <a:p>
            <a:pPr marL="1066773" lvl="1" indent="-457189" algn="just" defTabSz="609585" eaLnBrk="0" fontAlgn="base" hangingPunct="0">
              <a:spcBef>
                <a:spcPct val="0"/>
              </a:spcBef>
              <a:spcAft>
                <a:spcPct val="0"/>
              </a:spcAft>
              <a:buClr>
                <a:prstClr val="black"/>
              </a:buClr>
              <a:buFont typeface="Arial" panose="020B0604020202020204" pitchFamily="34" charset="0"/>
              <a:buChar char="•"/>
              <a:defRPr/>
            </a:pPr>
            <a:r>
              <a:rPr lang="en-GB" altLang="en-US" sz="2667" dirty="0">
                <a:solidFill>
                  <a:prstClr val="black"/>
                </a:solidFill>
                <a:latin typeface="Calibri" panose="020F0502020204030204" pitchFamily="34" charset="0"/>
                <a:ea typeface="ＭＳ Ｐゴシック" pitchFamily="-1" charset="-128"/>
              </a:rPr>
              <a:t>Ignore Sundays</a:t>
            </a:r>
          </a:p>
          <a:p>
            <a:pPr marL="1066773" lvl="1" indent="-457189" algn="just" defTabSz="609585" eaLnBrk="0" fontAlgn="base" hangingPunct="0">
              <a:spcBef>
                <a:spcPct val="0"/>
              </a:spcBef>
              <a:spcAft>
                <a:spcPct val="0"/>
              </a:spcAft>
              <a:buClr>
                <a:prstClr val="black"/>
              </a:buClr>
              <a:buFont typeface="Arial" panose="020B0604020202020204" pitchFamily="34" charset="0"/>
              <a:buChar char="•"/>
              <a:defRPr/>
            </a:pPr>
            <a:r>
              <a:rPr lang="en-GB" altLang="en-US" sz="2667" dirty="0">
                <a:solidFill>
                  <a:prstClr val="black"/>
                </a:solidFill>
                <a:latin typeface="Calibri" panose="020F0502020204030204" pitchFamily="34" charset="0"/>
                <a:ea typeface="ＭＳ Ｐゴシック" pitchFamily="-1" charset="-128"/>
              </a:rPr>
              <a:t>Bank Holiday</a:t>
            </a:r>
          </a:p>
          <a:p>
            <a:pPr marL="1066773" lvl="1" indent="-457189" algn="just" defTabSz="609585" eaLnBrk="0" fontAlgn="base" hangingPunct="0">
              <a:spcBef>
                <a:spcPct val="0"/>
              </a:spcBef>
              <a:spcAft>
                <a:spcPct val="0"/>
              </a:spcAft>
              <a:buClr>
                <a:prstClr val="black"/>
              </a:buClr>
              <a:buFont typeface="Arial" panose="020B0604020202020204" pitchFamily="34" charset="0"/>
              <a:buChar char="•"/>
              <a:defRPr/>
            </a:pPr>
            <a:r>
              <a:rPr lang="en-GB" altLang="en-US" sz="2667" dirty="0">
                <a:solidFill>
                  <a:prstClr val="black"/>
                </a:solidFill>
                <a:latin typeface="Calibri" panose="020F0502020204030204" pitchFamily="34" charset="0"/>
                <a:ea typeface="ＭＳ Ｐゴシック" pitchFamily="-1" charset="-128"/>
              </a:rPr>
              <a:t>Good Friday or Christmas Day</a:t>
            </a:r>
          </a:p>
          <a:p>
            <a:pPr algn="just" defTabSz="609585" eaLnBrk="0" fontAlgn="base" hangingPunct="0">
              <a:spcBef>
                <a:spcPct val="0"/>
              </a:spcBef>
              <a:spcAft>
                <a:spcPct val="0"/>
              </a:spcAft>
              <a:buClr>
                <a:prstClr val="black"/>
              </a:buClr>
              <a:defRPr/>
            </a:pPr>
            <a:r>
              <a:rPr lang="en-GB" altLang="en-US" sz="3200" dirty="0">
                <a:solidFill>
                  <a:prstClr val="black"/>
                </a:solidFill>
                <a:latin typeface="Calibri" panose="020F0502020204030204" pitchFamily="34" charset="0"/>
                <a:ea typeface="ＭＳ Ｐゴシック" pitchFamily="-1" charset="-128"/>
              </a:rPr>
              <a:t>Court may order a shorter or no period of notice</a:t>
            </a:r>
          </a:p>
          <a:p>
            <a:pPr algn="just" defTabSz="609585" eaLnBrk="0" fontAlgn="base" hangingPunct="0">
              <a:spcBef>
                <a:spcPct val="0"/>
              </a:spcBef>
              <a:spcAft>
                <a:spcPct val="0"/>
              </a:spcAft>
              <a:buClr>
                <a:prstClr val="black"/>
              </a:buClr>
              <a:defRPr/>
            </a:pPr>
            <a:r>
              <a:rPr lang="en-GB" altLang="en-US" sz="2667" dirty="0">
                <a:solidFill>
                  <a:prstClr val="black"/>
                </a:solidFill>
                <a:latin typeface="Calibri" panose="020F0502020204030204" pitchFamily="34" charset="0"/>
                <a:ea typeface="ＭＳ Ｐゴシック" pitchFamily="-1" charset="-128"/>
              </a:rPr>
              <a:t>If the debtor may move or dispose of goods to defeat the process</a:t>
            </a:r>
          </a:p>
          <a:p>
            <a:pPr algn="just" defTabSz="609585" eaLnBrk="0" fontAlgn="base" hangingPunct="0">
              <a:spcBef>
                <a:spcPct val="0"/>
              </a:spcBef>
              <a:spcAft>
                <a:spcPct val="0"/>
              </a:spcAft>
              <a:buClr>
                <a:prstClr val="black"/>
              </a:buClr>
              <a:defRPr/>
            </a:pPr>
            <a:endParaRPr lang="en-GB" altLang="en-US" sz="2667" dirty="0">
              <a:solidFill>
                <a:prstClr val="black"/>
              </a:solidFill>
              <a:latin typeface="Calibri" panose="020F0502020204030204" pitchFamily="34" charset="0"/>
              <a:ea typeface="ＭＳ Ｐゴシック" pitchFamily="-1" charset="-128"/>
            </a:endParaRPr>
          </a:p>
          <a:p>
            <a:pPr algn="just" defTabSz="609585" eaLnBrk="0" fontAlgn="base" hangingPunct="0">
              <a:spcBef>
                <a:spcPct val="0"/>
              </a:spcBef>
              <a:spcAft>
                <a:spcPct val="0"/>
              </a:spcAft>
              <a:buClr>
                <a:prstClr val="black"/>
              </a:buClr>
              <a:defRPr/>
            </a:pPr>
            <a:r>
              <a:rPr lang="en-GB" altLang="en-US" sz="2667" dirty="0">
                <a:solidFill>
                  <a:prstClr val="black"/>
                </a:solidFill>
                <a:latin typeface="Calibri" panose="020F0502020204030204" pitchFamily="34" charset="0"/>
                <a:ea typeface="ＭＳ Ｐゴシック" pitchFamily="-1" charset="-128"/>
              </a:rPr>
              <a:t>Application under the </a:t>
            </a:r>
            <a:r>
              <a:rPr lang="en-GB" altLang="en-US" sz="2667" b="1" dirty="0">
                <a:solidFill>
                  <a:prstClr val="black"/>
                </a:solidFill>
                <a:latin typeface="Calibri" panose="020F0502020204030204" pitchFamily="34" charset="0"/>
                <a:ea typeface="ＭＳ Ｐゴシック" pitchFamily="-1" charset="-128"/>
              </a:rPr>
              <a:t>Part 84 Civil Procedure Rules</a:t>
            </a:r>
          </a:p>
          <a:p>
            <a:pPr algn="just" defTabSz="609585" eaLnBrk="0" fontAlgn="base" hangingPunct="0">
              <a:spcBef>
                <a:spcPct val="0"/>
              </a:spcBef>
              <a:spcAft>
                <a:spcPct val="0"/>
              </a:spcAft>
              <a:buClr>
                <a:prstClr val="black"/>
              </a:buClr>
              <a:defRPr/>
            </a:pPr>
            <a:r>
              <a:rPr lang="en-GB" sz="2133" dirty="0">
                <a:solidFill>
                  <a:prstClr val="black"/>
                </a:solidFill>
                <a:latin typeface="Calibri" panose="020F0502020204030204" pitchFamily="34" charset="0"/>
                <a:ea typeface="ＭＳ Ｐゴシック" pitchFamily="-1" charset="-128"/>
                <a:hlinkClick r:id="rId2"/>
              </a:rPr>
              <a:t>http://www.justice.gov.uk/courts/procedure-rules/civil/rules</a:t>
            </a:r>
            <a:r>
              <a:rPr lang="en-GB" sz="2133" dirty="0">
                <a:solidFill>
                  <a:prstClr val="black"/>
                </a:solidFill>
                <a:latin typeface="Calibri" panose="020F0502020204030204" pitchFamily="34" charset="0"/>
                <a:ea typeface="ＭＳ Ｐゴシック" pitchFamily="-1" charset="-128"/>
              </a:rPr>
              <a:t> </a:t>
            </a:r>
          </a:p>
          <a:p>
            <a:pPr marL="146046" algn="ctr" defTabSz="609585" eaLnBrk="0" fontAlgn="base" hangingPunct="0">
              <a:spcBef>
                <a:spcPct val="0"/>
              </a:spcBef>
              <a:spcAft>
                <a:spcPct val="0"/>
              </a:spcAft>
              <a:defRPr/>
            </a:pPr>
            <a:endParaRPr lang="en-GB" altLang="en-US" sz="2667" dirty="0">
              <a:solidFill>
                <a:prstClr val="black"/>
              </a:solidFill>
              <a:latin typeface="Calibri" panose="020F0502020204030204" pitchFamily="34" charset="0"/>
              <a:ea typeface="ＭＳ Ｐゴシック" pitchFamily="-1" charset="-128"/>
            </a:endParaRPr>
          </a:p>
          <a:p>
            <a:pPr marL="146046" algn="ctr" defTabSz="609585" eaLnBrk="0" fontAlgn="base" hangingPunct="0">
              <a:spcBef>
                <a:spcPct val="0"/>
              </a:spcBef>
              <a:spcAft>
                <a:spcPct val="0"/>
              </a:spcAft>
              <a:defRPr/>
            </a:pPr>
            <a:r>
              <a:rPr lang="en-GB" altLang="en-US" sz="2667" dirty="0">
                <a:solidFill>
                  <a:prstClr val="black"/>
                </a:solidFill>
                <a:latin typeface="Calibri" panose="020F0502020204030204" pitchFamily="34" charset="0"/>
                <a:ea typeface="ＭＳ Ｐゴシック" pitchFamily="-1" charset="-128"/>
              </a:rPr>
              <a:t>Regulation 6 of SI 2013/1894</a:t>
            </a:r>
          </a:p>
        </p:txBody>
      </p:sp>
      <p:pic>
        <p:nvPicPr>
          <p:cNvPr id="26628" name="Picture 1">
            <a:extLst>
              <a:ext uri="{FF2B5EF4-FFF2-40B4-BE49-F238E27FC236}">
                <a16:creationId xmlns:a16="http://schemas.microsoft.com/office/drawing/2014/main" id="{4091BDA3-0F87-452F-864F-1ACAEB9714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7117" y="209551"/>
            <a:ext cx="2218267" cy="259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8F5AC5-755E-4D39-90D0-83E56D52AF7D}"/>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Method of Giving Notice</a:t>
            </a:r>
          </a:p>
        </p:txBody>
      </p:sp>
      <p:sp>
        <p:nvSpPr>
          <p:cNvPr id="27651" name="TextBox 3">
            <a:extLst>
              <a:ext uri="{FF2B5EF4-FFF2-40B4-BE49-F238E27FC236}">
                <a16:creationId xmlns:a16="http://schemas.microsoft.com/office/drawing/2014/main" id="{B0BC611D-B77A-4022-B9C7-438CA57DAC89}"/>
              </a:ext>
            </a:extLst>
          </p:cNvPr>
          <p:cNvSpPr txBox="1">
            <a:spLocks noChangeArrowheads="1"/>
          </p:cNvSpPr>
          <p:nvPr/>
        </p:nvSpPr>
        <p:spPr bwMode="auto">
          <a:xfrm>
            <a:off x="459317" y="1096434"/>
            <a:ext cx="90678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indent="-34290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By </a:t>
            </a:r>
            <a:r>
              <a:rPr lang="en-GB" altLang="en-US" sz="2400" b="1">
                <a:solidFill>
                  <a:srgbClr val="0070C0"/>
                </a:solidFill>
                <a:latin typeface="Calibri" panose="020F0502020204030204" pitchFamily="34" charset="0"/>
              </a:rPr>
              <a:t>Post</a:t>
            </a:r>
            <a:r>
              <a:rPr lang="en-GB" altLang="en-US" sz="2400" b="1">
                <a:solidFill>
                  <a:prstClr val="black"/>
                </a:solidFill>
                <a:latin typeface="Calibri" panose="020F0502020204030204" pitchFamily="34" charset="0"/>
              </a:rPr>
              <a:t> </a:t>
            </a:r>
            <a:r>
              <a:rPr lang="en-GB" altLang="en-US" sz="2400">
                <a:solidFill>
                  <a:prstClr val="black"/>
                </a:solidFill>
                <a:latin typeface="Calibri" panose="020F0502020204030204" pitchFamily="34" charset="0"/>
              </a:rPr>
              <a:t>addressed to the debtor at the place, or one of the places, where the debtor usually lives or carries on a trade or business;</a:t>
            </a:r>
          </a:p>
          <a:p>
            <a:pPr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By </a:t>
            </a:r>
            <a:r>
              <a:rPr lang="en-GB" altLang="en-US" sz="2400" b="1">
                <a:solidFill>
                  <a:srgbClr val="0070C0"/>
                </a:solidFill>
                <a:latin typeface="Calibri" panose="020F0502020204030204" pitchFamily="34" charset="0"/>
              </a:rPr>
              <a:t>Facsimile</a:t>
            </a:r>
            <a:r>
              <a:rPr lang="en-GB" altLang="en-US" sz="2400">
                <a:solidFill>
                  <a:srgbClr val="FFFF00"/>
                </a:solidFill>
                <a:latin typeface="Calibri" panose="020F0502020204030204" pitchFamily="34" charset="0"/>
              </a:rPr>
              <a:t> </a:t>
            </a:r>
            <a:r>
              <a:rPr lang="en-GB" altLang="en-US" sz="2400">
                <a:solidFill>
                  <a:prstClr val="black"/>
                </a:solidFill>
                <a:latin typeface="Calibri" panose="020F0502020204030204" pitchFamily="34" charset="0"/>
              </a:rPr>
              <a:t>or other means of electronic communication;</a:t>
            </a:r>
          </a:p>
          <a:p>
            <a:pPr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By delivery </a:t>
            </a:r>
            <a:r>
              <a:rPr lang="en-GB" altLang="en-US" sz="2400" b="1">
                <a:solidFill>
                  <a:srgbClr val="0070C0"/>
                </a:solidFill>
                <a:latin typeface="Calibri" panose="020F0502020204030204" pitchFamily="34" charset="0"/>
              </a:rPr>
              <a:t>by hand </a:t>
            </a:r>
            <a:r>
              <a:rPr lang="en-GB" altLang="en-US" sz="2400">
                <a:solidFill>
                  <a:prstClr val="black"/>
                </a:solidFill>
                <a:latin typeface="Calibri" panose="020F0502020204030204" pitchFamily="34" charset="0"/>
              </a:rPr>
              <a:t>through the letter box of the place, or one of the places, where the debtor usually lives or carries on a trade or business;</a:t>
            </a:r>
          </a:p>
          <a:p>
            <a:pPr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Where the debtor is not an individual (but is, for example, a company, corporation or partnership), by delivering the notice to:</a:t>
            </a:r>
          </a:p>
          <a:p>
            <a:pPr marL="609585" lvl="1" indent="-457189" algn="just" defTabSz="609585" eaLnBrk="0" fontAlgn="base" hangingPunct="0">
              <a:spcBef>
                <a:spcPct val="0"/>
              </a:spcBef>
              <a:spcAft>
                <a:spcPct val="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the place, or one of the places, where the debtor carries on a trade or business; or</a:t>
            </a:r>
          </a:p>
          <a:p>
            <a:pPr marL="609585" lvl="1" indent="-457189" algn="just" defTabSz="609585" eaLnBrk="0" fontAlgn="base" hangingPunct="0">
              <a:spcBef>
                <a:spcPct val="0"/>
              </a:spcBef>
              <a:spcAft>
                <a:spcPct val="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the registered office of the company or partnership.</a:t>
            </a:r>
          </a:p>
          <a:p>
            <a:pPr algn="just" defTabSz="609585" eaLnBrk="0" fontAlgn="base" hangingPunct="0">
              <a:spcBef>
                <a:spcPct val="0"/>
              </a:spcBef>
              <a:spcAft>
                <a:spcPct val="0"/>
              </a:spcAft>
            </a:pPr>
            <a:endParaRPr lang="en-GB" altLang="en-US" sz="2400">
              <a:solidFill>
                <a:prstClr val="black"/>
              </a:solidFill>
              <a:latin typeface="Calibri" panose="020F0502020204030204" pitchFamily="34" charset="0"/>
            </a:endParaRPr>
          </a:p>
          <a:p>
            <a:pPr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Notice must be given by the enforcement agent or the enforcement agent’s office.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D31831-1438-4D83-A88A-10907F227ED9}"/>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How Long is Compliance? </a:t>
            </a:r>
          </a:p>
        </p:txBody>
      </p:sp>
      <p:sp>
        <p:nvSpPr>
          <p:cNvPr id="28675" name="TextBox 3">
            <a:extLst>
              <a:ext uri="{FF2B5EF4-FFF2-40B4-BE49-F238E27FC236}">
                <a16:creationId xmlns:a16="http://schemas.microsoft.com/office/drawing/2014/main" id="{9CA39B8E-9480-4D75-B08A-B91F468BFB2A}"/>
              </a:ext>
            </a:extLst>
          </p:cNvPr>
          <p:cNvSpPr txBox="1">
            <a:spLocks noChangeArrowheads="1"/>
          </p:cNvSpPr>
          <p:nvPr/>
        </p:nvSpPr>
        <p:spPr bwMode="auto">
          <a:xfrm>
            <a:off x="283633" y="1096433"/>
            <a:ext cx="9067800" cy="538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79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143930"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Purpose of the regulations was to encourage flexibility and to empower the creditor in having involvement. </a:t>
            </a:r>
          </a:p>
          <a:p>
            <a:pPr marL="143930" algn="just" defTabSz="609585" eaLnBrk="0" fontAlgn="base" hangingPunct="0">
              <a:spcBef>
                <a:spcPct val="0"/>
              </a:spcBef>
              <a:spcAft>
                <a:spcPct val="0"/>
              </a:spcAft>
            </a:pPr>
            <a:endParaRPr lang="en-GB" altLang="en-US" sz="1067">
              <a:solidFill>
                <a:prstClr val="black"/>
              </a:solidFill>
              <a:latin typeface="Calibri" panose="020F0502020204030204" pitchFamily="34" charset="0"/>
            </a:endParaRPr>
          </a:p>
          <a:p>
            <a:pPr marL="143930"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Different debt types and levels of debt may lead to different agreements and guidelines between Creditor and Enforcement Agent</a:t>
            </a:r>
          </a:p>
          <a:p>
            <a:pPr marL="143930" algn="just" defTabSz="609585" eaLnBrk="0" fontAlgn="base" hangingPunct="0">
              <a:spcBef>
                <a:spcPct val="0"/>
              </a:spcBef>
              <a:spcAft>
                <a:spcPct val="0"/>
              </a:spcAft>
            </a:pPr>
            <a:endParaRPr lang="en-GB" altLang="en-US" sz="1067">
              <a:solidFill>
                <a:prstClr val="black"/>
              </a:solidFill>
              <a:latin typeface="Calibri" panose="020F0502020204030204" pitchFamily="34" charset="0"/>
            </a:endParaRPr>
          </a:p>
          <a:p>
            <a:pPr marL="143930" algn="just" defTabSz="609585" eaLnBrk="0" fontAlgn="base" hangingPunct="0">
              <a:spcBef>
                <a:spcPct val="0"/>
              </a:spcBef>
              <a:spcAft>
                <a:spcPct val="0"/>
              </a:spcAft>
            </a:pPr>
            <a:r>
              <a:rPr lang="en-GB" altLang="en-US" sz="2400" b="1">
                <a:solidFill>
                  <a:prstClr val="black"/>
                </a:solidFill>
                <a:latin typeface="Calibri" panose="020F0502020204030204" pitchFamily="34" charset="0"/>
              </a:rPr>
              <a:t>FAST TRACK </a:t>
            </a:r>
            <a:r>
              <a:rPr lang="en-GB" altLang="en-US" sz="2400">
                <a:solidFill>
                  <a:prstClr val="black"/>
                </a:solidFill>
                <a:latin typeface="Calibri" panose="020F0502020204030204" pitchFamily="34" charset="0"/>
              </a:rPr>
              <a:t>- Most authorities insist on the minimum </a:t>
            </a:r>
            <a:r>
              <a:rPr lang="en-GB" altLang="en-US" sz="2400" b="1">
                <a:solidFill>
                  <a:srgbClr val="0070C0"/>
                </a:solidFill>
                <a:latin typeface="Calibri" panose="020F0502020204030204" pitchFamily="34" charset="0"/>
              </a:rPr>
              <a:t>7 Clear Days </a:t>
            </a:r>
            <a:r>
              <a:rPr lang="en-GB" altLang="en-US" sz="2400">
                <a:solidFill>
                  <a:prstClr val="black"/>
                </a:solidFill>
                <a:latin typeface="Calibri" panose="020F0502020204030204" pitchFamily="34" charset="0"/>
              </a:rPr>
              <a:t>following the Notice of Enforcement until a case progresses to Enforcement Stage.</a:t>
            </a:r>
          </a:p>
          <a:p>
            <a:pPr marL="143930" algn="just" defTabSz="609585" eaLnBrk="0" fontAlgn="base" hangingPunct="0">
              <a:spcBef>
                <a:spcPct val="0"/>
              </a:spcBef>
              <a:spcAft>
                <a:spcPct val="0"/>
              </a:spcAft>
            </a:pPr>
            <a:endParaRPr lang="en-GB" altLang="en-US" sz="1067">
              <a:solidFill>
                <a:prstClr val="black"/>
              </a:solidFill>
              <a:latin typeface="Calibri" panose="020F0502020204030204" pitchFamily="34" charset="0"/>
            </a:endParaRPr>
          </a:p>
          <a:p>
            <a:pPr marL="143930" algn="just" defTabSz="609585" eaLnBrk="0" fontAlgn="base" hangingPunct="0">
              <a:spcBef>
                <a:spcPct val="0"/>
              </a:spcBef>
              <a:spcAft>
                <a:spcPct val="0"/>
              </a:spcAft>
            </a:pPr>
            <a:r>
              <a:rPr lang="en-GB" altLang="en-US" sz="2400" b="1">
                <a:solidFill>
                  <a:prstClr val="black"/>
                </a:solidFill>
                <a:latin typeface="Calibri" panose="020F0502020204030204" pitchFamily="34" charset="0"/>
              </a:rPr>
              <a:t>Business Rates Retention: </a:t>
            </a:r>
            <a:r>
              <a:rPr lang="en-GB" altLang="en-US" sz="2400">
                <a:solidFill>
                  <a:prstClr val="black"/>
                </a:solidFill>
                <a:latin typeface="Calibri" panose="020F0502020204030204" pitchFamily="34" charset="0"/>
              </a:rPr>
              <a:t>most Councils are doing more proactive calling prior to obtaining a Liability Order.</a:t>
            </a:r>
          </a:p>
          <a:p>
            <a:pPr marL="143930" algn="just" defTabSz="609585" eaLnBrk="0" fontAlgn="base" hangingPunct="0">
              <a:spcBef>
                <a:spcPct val="0"/>
              </a:spcBef>
              <a:spcAft>
                <a:spcPct val="0"/>
              </a:spcAft>
            </a:pPr>
            <a:endParaRPr lang="en-GB" altLang="en-US" sz="2400">
              <a:solidFill>
                <a:prstClr val="black"/>
              </a:solidFill>
              <a:latin typeface="Calibri" panose="020F0502020204030204" pitchFamily="34" charset="0"/>
            </a:endParaRPr>
          </a:p>
          <a:p>
            <a:pPr marL="143930"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Exceptions for smaller business or closed liabilities…..</a:t>
            </a:r>
            <a:r>
              <a:rPr lang="en-GB" altLang="en-US" sz="2400" i="1">
                <a:solidFill>
                  <a:prstClr val="black"/>
                </a:solidFill>
                <a:latin typeface="Calibri" panose="020F0502020204030204" pitchFamily="34" charset="0"/>
              </a:rPr>
              <a:t>extended compliance schemes.</a:t>
            </a:r>
          </a:p>
          <a:p>
            <a:pPr marL="143930" algn="just" defTabSz="609585" eaLnBrk="0" fontAlgn="base" hangingPunct="0">
              <a:spcBef>
                <a:spcPct val="0"/>
              </a:spcBef>
              <a:spcAft>
                <a:spcPct val="0"/>
              </a:spcAft>
            </a:pPr>
            <a:endParaRPr lang="en-GB" altLang="en-US" sz="2400">
              <a:solidFill>
                <a:prstClr val="black"/>
              </a:solidFill>
              <a:latin typeface="Calibri" panose="020F0502020204030204" pitchFamily="34" charset="0"/>
            </a:endParaRPr>
          </a:p>
        </p:txBody>
      </p:sp>
      <p:pic>
        <p:nvPicPr>
          <p:cNvPr id="5" name="Picture 4">
            <a:extLst>
              <a:ext uri="{FF2B5EF4-FFF2-40B4-BE49-F238E27FC236}">
                <a16:creationId xmlns:a16="http://schemas.microsoft.com/office/drawing/2014/main" id="{26BC30D7-A7EB-4E2E-A913-CFFD1D54F08D}"/>
              </a:ext>
            </a:extLst>
          </p:cNvPr>
          <p:cNvPicPr>
            <a:picLocks noChangeAspect="1"/>
          </p:cNvPicPr>
          <p:nvPr/>
        </p:nvPicPr>
        <p:blipFill rotWithShape="1">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3992" t="17305" r="-96" b="27697"/>
          <a:stretch/>
        </p:blipFill>
        <p:spPr>
          <a:xfrm>
            <a:off x="8294195" y="109975"/>
            <a:ext cx="3817408" cy="946679"/>
          </a:xfrm>
          <a:prstGeom prst="rect">
            <a:avLst/>
          </a:prstGeom>
        </p:spPr>
      </p:pic>
      <p:pic>
        <p:nvPicPr>
          <p:cNvPr id="6" name="Picture 5">
            <a:extLst>
              <a:ext uri="{FF2B5EF4-FFF2-40B4-BE49-F238E27FC236}">
                <a16:creationId xmlns:a16="http://schemas.microsoft.com/office/drawing/2014/main" id="{524872F6-2A2A-4704-9BE8-BCD99C97D0C9}"/>
              </a:ext>
            </a:extLst>
          </p:cNvPr>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15325" t="18306" r="18702" b="66130"/>
          <a:stretch/>
        </p:blipFill>
        <p:spPr>
          <a:xfrm>
            <a:off x="9447734" y="1515438"/>
            <a:ext cx="2663869" cy="887815"/>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F2E29A-3D3D-4667-92FF-2A1F1F12E8F9}"/>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Time Limits</a:t>
            </a:r>
          </a:p>
        </p:txBody>
      </p:sp>
      <p:sp>
        <p:nvSpPr>
          <p:cNvPr id="4" name="TextBox 3">
            <a:extLst>
              <a:ext uri="{FF2B5EF4-FFF2-40B4-BE49-F238E27FC236}">
                <a16:creationId xmlns:a16="http://schemas.microsoft.com/office/drawing/2014/main" id="{1E82863B-D921-466C-A9B8-9D4B0B28EF12}"/>
              </a:ext>
            </a:extLst>
          </p:cNvPr>
          <p:cNvSpPr txBox="1"/>
          <p:nvPr/>
        </p:nvSpPr>
        <p:spPr>
          <a:xfrm>
            <a:off x="459317" y="1096434"/>
            <a:ext cx="9067800" cy="4893647"/>
          </a:xfrm>
          <a:prstGeom prst="rect">
            <a:avLst/>
          </a:prstGeom>
          <a:noFill/>
        </p:spPr>
        <p:txBody>
          <a:bodyPr>
            <a:spAutoFit/>
          </a:bodyPr>
          <a:lstStyle/>
          <a:p>
            <a:pPr algn="just" defTabSz="609585" eaLnBrk="0" fontAlgn="base" hangingPunct="0">
              <a:spcBef>
                <a:spcPct val="0"/>
              </a:spcBef>
              <a:spcAft>
                <a:spcPct val="0"/>
              </a:spcAft>
              <a:buClr>
                <a:srgbClr val="8064A2"/>
              </a:buClr>
              <a:defRPr/>
            </a:pPr>
            <a:r>
              <a:rPr lang="en-GB" sz="2400" kern="0" dirty="0">
                <a:solidFill>
                  <a:prstClr val="black"/>
                </a:solidFill>
                <a:latin typeface="Calibri"/>
                <a:ea typeface="ＭＳ Ｐゴシック" pitchFamily="-1" charset="-128"/>
                <a:cs typeface="Calibri" pitchFamily="34" charset="0"/>
              </a:rPr>
              <a:t>12 months beginning with the date of the giving notice of the Enforcement Notice; or </a:t>
            </a:r>
          </a:p>
          <a:p>
            <a:pPr algn="just" defTabSz="609585" eaLnBrk="0" fontAlgn="base" hangingPunct="0">
              <a:spcBef>
                <a:spcPct val="0"/>
              </a:spcBef>
              <a:spcAft>
                <a:spcPct val="0"/>
              </a:spcAft>
              <a:buClr>
                <a:srgbClr val="8064A2"/>
              </a:buClr>
              <a:defRPr/>
            </a:pPr>
            <a:endParaRPr lang="en-GB" sz="2400" kern="0" dirty="0">
              <a:solidFill>
                <a:prstClr val="black"/>
              </a:solidFill>
              <a:latin typeface="Calibri"/>
              <a:ea typeface="ＭＳ Ｐゴシック" pitchFamily="-1" charset="-128"/>
              <a:cs typeface="Calibri" pitchFamily="34" charset="0"/>
            </a:endParaRPr>
          </a:p>
          <a:p>
            <a:pPr algn="just" defTabSz="609585" eaLnBrk="0" fontAlgn="base" hangingPunct="0">
              <a:spcBef>
                <a:spcPct val="0"/>
              </a:spcBef>
              <a:spcAft>
                <a:spcPct val="0"/>
              </a:spcAft>
              <a:buClr>
                <a:srgbClr val="8064A2"/>
              </a:buClr>
              <a:defRPr/>
            </a:pPr>
            <a:r>
              <a:rPr lang="en-GB" sz="2400" kern="0" dirty="0">
                <a:solidFill>
                  <a:prstClr val="black"/>
                </a:solidFill>
                <a:latin typeface="Calibri"/>
                <a:ea typeface="ＭＳ Ｐゴシック" pitchFamily="-1" charset="-128"/>
                <a:cs typeface="Calibri" pitchFamily="34" charset="0"/>
              </a:rPr>
              <a:t>12 months after the </a:t>
            </a:r>
            <a:r>
              <a:rPr lang="en-GB" sz="2400" kern="0" dirty="0">
                <a:solidFill>
                  <a:srgbClr val="0070C0"/>
                </a:solidFill>
                <a:latin typeface="Calibri"/>
                <a:ea typeface="ＭＳ Ｐゴシック" pitchFamily="-1" charset="-128"/>
                <a:cs typeface="Calibri" pitchFamily="34" charset="0"/>
              </a:rPr>
              <a:t>breach of any arrangement</a:t>
            </a:r>
          </a:p>
          <a:p>
            <a:pPr algn="just" defTabSz="609585" eaLnBrk="0" fontAlgn="base" hangingPunct="0">
              <a:spcBef>
                <a:spcPct val="0"/>
              </a:spcBef>
              <a:spcAft>
                <a:spcPct val="0"/>
              </a:spcAft>
              <a:buClr>
                <a:srgbClr val="8064A2"/>
              </a:buClr>
              <a:defRPr/>
            </a:pPr>
            <a:endParaRPr lang="en-GB" sz="2400" kern="0" dirty="0">
              <a:solidFill>
                <a:prstClr val="black"/>
              </a:solidFill>
              <a:latin typeface="Calibri"/>
              <a:ea typeface="ＭＳ Ｐゴシック" pitchFamily="-1" charset="-128"/>
              <a:cs typeface="Calibri" pitchFamily="34" charset="0"/>
            </a:endParaRPr>
          </a:p>
          <a:p>
            <a:pPr algn="just" defTabSz="609585" eaLnBrk="0" fontAlgn="base" hangingPunct="0">
              <a:spcBef>
                <a:spcPct val="0"/>
              </a:spcBef>
              <a:spcAft>
                <a:spcPct val="0"/>
              </a:spcAft>
              <a:buClr>
                <a:srgbClr val="8064A2"/>
              </a:buClr>
              <a:defRPr/>
            </a:pPr>
            <a:r>
              <a:rPr lang="en-GB" sz="2400" kern="0" dirty="0">
                <a:solidFill>
                  <a:prstClr val="black"/>
                </a:solidFill>
                <a:latin typeface="Calibri"/>
                <a:ea typeface="ＭＳ Ｐゴシック" pitchFamily="-1" charset="-128"/>
                <a:cs typeface="Calibri" pitchFamily="34" charset="0"/>
              </a:rPr>
              <a:t>May apply to the Courts for an extension </a:t>
            </a:r>
            <a:r>
              <a:rPr lang="en-GB" sz="2400" i="1" kern="0" dirty="0">
                <a:solidFill>
                  <a:prstClr val="black"/>
                </a:solidFill>
                <a:latin typeface="Calibri"/>
                <a:ea typeface="ＭＳ Ｐゴシック" pitchFamily="-1" charset="-128"/>
                <a:cs typeface="Calibri" pitchFamily="34" charset="0"/>
              </a:rPr>
              <a:t>(CPR Rules)</a:t>
            </a:r>
          </a:p>
          <a:p>
            <a:pPr algn="just" defTabSz="609585" eaLnBrk="0" fontAlgn="base" hangingPunct="0">
              <a:spcBef>
                <a:spcPct val="0"/>
              </a:spcBef>
              <a:spcAft>
                <a:spcPct val="0"/>
              </a:spcAft>
              <a:buClr>
                <a:srgbClr val="8064A2"/>
              </a:buClr>
              <a:defRPr/>
            </a:pPr>
            <a:endParaRPr lang="en-GB" sz="2400" i="1" kern="0" dirty="0">
              <a:solidFill>
                <a:prstClr val="black"/>
              </a:solidFill>
              <a:latin typeface="Calibri"/>
              <a:ea typeface="ＭＳ Ｐゴシック" pitchFamily="-1" charset="-128"/>
              <a:cs typeface="Calibri" pitchFamily="34" charset="0"/>
            </a:endParaRPr>
          </a:p>
          <a:p>
            <a:pPr algn="just" defTabSz="609585" eaLnBrk="0" fontAlgn="base" hangingPunct="0">
              <a:spcBef>
                <a:spcPct val="0"/>
              </a:spcBef>
              <a:spcAft>
                <a:spcPct val="0"/>
              </a:spcAft>
              <a:buClr>
                <a:srgbClr val="8064A2"/>
              </a:buClr>
              <a:defRPr/>
            </a:pPr>
            <a:r>
              <a:rPr lang="en-GB" sz="2400" i="1" kern="0" dirty="0">
                <a:solidFill>
                  <a:prstClr val="black"/>
                </a:solidFill>
                <a:latin typeface="Calibri"/>
                <a:ea typeface="ＭＳ Ｐゴシック" pitchFamily="-1" charset="-128"/>
                <a:cs typeface="Calibri" pitchFamily="34" charset="0"/>
              </a:rPr>
              <a:t>*Applies to the ‘Warrant of Control</a:t>
            </a:r>
            <a:r>
              <a:rPr lang="en-GB" sz="2400" i="1" kern="0" dirty="0">
                <a:solidFill>
                  <a:srgbClr val="0070C0"/>
                </a:solidFill>
                <a:latin typeface="Calibri"/>
                <a:ea typeface="ＭＳ Ｐゴシック" pitchFamily="-1" charset="-128"/>
                <a:cs typeface="Calibri" pitchFamily="34" charset="0"/>
              </a:rPr>
              <a:t>’ (not the Liability Order)</a:t>
            </a:r>
          </a:p>
          <a:p>
            <a:pPr algn="just" defTabSz="609585" eaLnBrk="0" fontAlgn="base" hangingPunct="0">
              <a:spcBef>
                <a:spcPct val="0"/>
              </a:spcBef>
              <a:spcAft>
                <a:spcPct val="0"/>
              </a:spcAft>
              <a:buClr>
                <a:srgbClr val="8064A2"/>
              </a:buClr>
              <a:defRPr/>
            </a:pPr>
            <a:endParaRPr lang="en-GB" sz="2400" i="1" kern="0" dirty="0">
              <a:solidFill>
                <a:prstClr val="black"/>
              </a:solidFill>
              <a:latin typeface="Calibri"/>
              <a:ea typeface="ＭＳ Ｐゴシック" pitchFamily="-1" charset="-128"/>
              <a:cs typeface="Calibri" pitchFamily="34" charset="0"/>
            </a:endParaRPr>
          </a:p>
          <a:p>
            <a:pPr algn="just" defTabSz="609585" eaLnBrk="0" fontAlgn="base" hangingPunct="0">
              <a:spcBef>
                <a:spcPct val="0"/>
              </a:spcBef>
              <a:spcAft>
                <a:spcPct val="0"/>
              </a:spcAft>
              <a:buClr>
                <a:srgbClr val="8064A2"/>
              </a:buClr>
              <a:defRPr/>
            </a:pPr>
            <a:endParaRPr lang="en-GB" sz="2400" kern="0" dirty="0">
              <a:solidFill>
                <a:prstClr val="black"/>
              </a:solidFill>
              <a:latin typeface="Calibri"/>
              <a:ea typeface="ＭＳ Ｐゴシック" pitchFamily="-1" charset="-128"/>
              <a:cs typeface="Calibri" pitchFamily="34" charset="0"/>
            </a:endParaRPr>
          </a:p>
          <a:p>
            <a:pPr algn="just" defTabSz="609585" eaLnBrk="0" fontAlgn="base" hangingPunct="0">
              <a:spcBef>
                <a:spcPct val="0"/>
              </a:spcBef>
              <a:spcAft>
                <a:spcPct val="0"/>
              </a:spcAft>
              <a:buClr>
                <a:srgbClr val="8064A2"/>
              </a:buClr>
              <a:defRPr/>
            </a:pPr>
            <a:r>
              <a:rPr lang="en-GB" sz="2400" kern="0" dirty="0">
                <a:solidFill>
                  <a:srgbClr val="0070C0"/>
                </a:solidFill>
                <a:latin typeface="Calibri"/>
                <a:ea typeface="ＭＳ Ｐゴシック" pitchFamily="-1" charset="-128"/>
                <a:cs typeface="Calibri" pitchFamily="34" charset="0"/>
              </a:rPr>
              <a:t>Regulation 9 – SI 2013/1984</a:t>
            </a:r>
          </a:p>
          <a:p>
            <a:pPr marL="146046" algn="just" defTabSz="609585" eaLnBrk="0" fontAlgn="base" hangingPunct="0">
              <a:spcBef>
                <a:spcPct val="0"/>
              </a:spcBef>
              <a:spcAft>
                <a:spcPct val="0"/>
              </a:spcAft>
              <a:defRPr/>
            </a:pPr>
            <a:endParaRPr lang="en-GB" altLang="en-US" sz="2400" dirty="0">
              <a:solidFill>
                <a:prstClr val="black"/>
              </a:solidFill>
              <a:latin typeface="Calibri" panose="020F0502020204030204" pitchFamily="34" charset="0"/>
              <a:ea typeface="ＭＳ Ｐゴシック" pitchFamily="-1" charset="-128"/>
            </a:endParaRPr>
          </a:p>
          <a:p>
            <a:pPr marL="146046" algn="just" defTabSz="609585" eaLnBrk="0" fontAlgn="base" hangingPunct="0">
              <a:spcBef>
                <a:spcPct val="0"/>
              </a:spcBef>
              <a:spcAft>
                <a:spcPct val="0"/>
              </a:spcAft>
              <a:defRPr/>
            </a:pPr>
            <a:endParaRPr lang="en-GB" altLang="en-US" sz="2400" dirty="0">
              <a:solidFill>
                <a:prstClr val="black"/>
              </a:solidFill>
              <a:latin typeface="Calibri" panose="020F0502020204030204" pitchFamily="34" charset="0"/>
              <a:ea typeface="ＭＳ Ｐゴシック" pitchFamily="-1" charset="-128"/>
            </a:endParaRPr>
          </a:p>
        </p:txBody>
      </p:sp>
      <p:pic>
        <p:nvPicPr>
          <p:cNvPr id="29700" name="Picture 1">
            <a:extLst>
              <a:ext uri="{FF2B5EF4-FFF2-40B4-BE49-F238E27FC236}">
                <a16:creationId xmlns:a16="http://schemas.microsoft.com/office/drawing/2014/main" id="{7CE776E5-F5CB-41B1-8472-3E6061525CA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985" b="5595"/>
          <a:stretch>
            <a:fillRect/>
          </a:stretch>
        </p:blipFill>
        <p:spPr bwMode="auto">
          <a:xfrm>
            <a:off x="8075085" y="1661585"/>
            <a:ext cx="3983567" cy="28151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E7A6F5-B760-4744-BAD3-9076239F0F8C}"/>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How to take control</a:t>
            </a:r>
          </a:p>
        </p:txBody>
      </p:sp>
      <p:sp>
        <p:nvSpPr>
          <p:cNvPr id="4" name="TextBox 3">
            <a:extLst>
              <a:ext uri="{FF2B5EF4-FFF2-40B4-BE49-F238E27FC236}">
                <a16:creationId xmlns:a16="http://schemas.microsoft.com/office/drawing/2014/main" id="{8BC90B2C-1A4E-4B8A-B804-7A4BC85ED431}"/>
              </a:ext>
            </a:extLst>
          </p:cNvPr>
          <p:cNvSpPr txBox="1"/>
          <p:nvPr/>
        </p:nvSpPr>
        <p:spPr>
          <a:xfrm>
            <a:off x="459317" y="1096433"/>
            <a:ext cx="9067800" cy="4934684"/>
          </a:xfrm>
          <a:prstGeom prst="rect">
            <a:avLst/>
          </a:prstGeom>
          <a:noFill/>
        </p:spPr>
        <p:txBody>
          <a:bodyPr>
            <a:spAutoFit/>
          </a:bodyPr>
          <a:lstStyle/>
          <a:p>
            <a:pPr defTabSz="609585" eaLnBrk="0" fontAlgn="base" hangingPunct="0">
              <a:spcBef>
                <a:spcPct val="0"/>
              </a:spcBef>
              <a:spcAft>
                <a:spcPct val="0"/>
              </a:spcAft>
              <a:defRPr/>
            </a:pPr>
            <a:r>
              <a:rPr lang="en-GB" sz="2400" dirty="0">
                <a:solidFill>
                  <a:prstClr val="black"/>
                </a:solidFill>
                <a:latin typeface="Calibri"/>
                <a:ea typeface="ＭＳ Ｐゴシック" pitchFamily="-1" charset="-128"/>
              </a:rPr>
              <a:t>There are </a:t>
            </a:r>
            <a:r>
              <a:rPr lang="en-GB" sz="2400" b="1" dirty="0">
                <a:solidFill>
                  <a:prstClr val="black"/>
                </a:solidFill>
                <a:latin typeface="Calibri"/>
                <a:ea typeface="ＭＳ Ｐゴシック" pitchFamily="-1" charset="-128"/>
              </a:rPr>
              <a:t>four ways </a:t>
            </a:r>
            <a:r>
              <a:rPr lang="en-GB" sz="2400" dirty="0">
                <a:solidFill>
                  <a:prstClr val="black"/>
                </a:solidFill>
                <a:latin typeface="Calibri"/>
                <a:ea typeface="ＭＳ Ｐゴシック" pitchFamily="-1" charset="-128"/>
              </a:rPr>
              <a:t>of taking control of goods</a:t>
            </a:r>
          </a:p>
          <a:p>
            <a:pPr marL="146046" defTabSz="609585" eaLnBrk="0" fontAlgn="base" hangingPunct="0">
              <a:spcBef>
                <a:spcPct val="0"/>
              </a:spcBef>
              <a:spcAft>
                <a:spcPct val="0"/>
              </a:spcAft>
              <a:defRPr/>
            </a:pPr>
            <a:endParaRPr lang="en-GB" sz="1867" dirty="0">
              <a:solidFill>
                <a:prstClr val="black"/>
              </a:solidFill>
              <a:latin typeface="Calibri"/>
              <a:ea typeface="ＭＳ Ｐゴシック" pitchFamily="-1" charset="-128"/>
            </a:endParaRPr>
          </a:p>
          <a:p>
            <a:pPr marL="380990" indent="-380990" defTabSz="609585" eaLnBrk="0" fontAlgn="base" hangingPunct="0">
              <a:lnSpc>
                <a:spcPct val="150000"/>
              </a:lnSpc>
              <a:spcBef>
                <a:spcPct val="0"/>
              </a:spcBef>
              <a:spcAft>
                <a:spcPct val="0"/>
              </a:spcAft>
              <a:buClr>
                <a:prstClr val="black"/>
              </a:buClr>
              <a:buFont typeface="Arial" panose="020B0604020202020204" pitchFamily="34" charset="0"/>
              <a:buChar char="•"/>
              <a:defRPr/>
            </a:pPr>
            <a:r>
              <a:rPr lang="en-GB" sz="2400" dirty="0">
                <a:solidFill>
                  <a:prstClr val="black"/>
                </a:solidFill>
                <a:latin typeface="Calibri"/>
                <a:ea typeface="ＭＳ Ｐゴシック" pitchFamily="-1" charset="-128"/>
              </a:rPr>
              <a:t>Securing goods on relevant </a:t>
            </a:r>
            <a:r>
              <a:rPr lang="en-GB" sz="2400" b="1" dirty="0">
                <a:solidFill>
                  <a:prstClr val="black"/>
                </a:solidFill>
                <a:latin typeface="Calibri"/>
                <a:ea typeface="ＭＳ Ｐゴシック" pitchFamily="-1" charset="-128"/>
              </a:rPr>
              <a:t>premises; </a:t>
            </a:r>
          </a:p>
          <a:p>
            <a:pPr marL="380990" indent="-380990" defTabSz="609585" eaLnBrk="0" fontAlgn="base" hangingPunct="0">
              <a:lnSpc>
                <a:spcPct val="150000"/>
              </a:lnSpc>
              <a:spcBef>
                <a:spcPct val="0"/>
              </a:spcBef>
              <a:spcAft>
                <a:spcPct val="0"/>
              </a:spcAft>
              <a:buClr>
                <a:prstClr val="black"/>
              </a:buClr>
              <a:buFont typeface="Arial" panose="020B0604020202020204" pitchFamily="34" charset="0"/>
              <a:buChar char="•"/>
              <a:defRPr/>
            </a:pPr>
            <a:r>
              <a:rPr lang="en-GB" sz="2400" dirty="0">
                <a:solidFill>
                  <a:prstClr val="black"/>
                </a:solidFill>
                <a:latin typeface="Calibri"/>
                <a:ea typeface="ＭＳ Ｐゴシック" pitchFamily="-1" charset="-128"/>
              </a:rPr>
              <a:t>Securing goods on a </a:t>
            </a:r>
            <a:r>
              <a:rPr lang="en-GB" sz="2400" b="1" dirty="0">
                <a:solidFill>
                  <a:prstClr val="black"/>
                </a:solidFill>
                <a:latin typeface="Calibri"/>
                <a:ea typeface="ＭＳ Ｐゴシック" pitchFamily="-1" charset="-128"/>
              </a:rPr>
              <a:t>highway; </a:t>
            </a:r>
          </a:p>
          <a:p>
            <a:pPr marL="380990" indent="-380990" defTabSz="609585" eaLnBrk="0" fontAlgn="base" hangingPunct="0">
              <a:lnSpc>
                <a:spcPct val="150000"/>
              </a:lnSpc>
              <a:spcBef>
                <a:spcPct val="0"/>
              </a:spcBef>
              <a:spcAft>
                <a:spcPct val="0"/>
              </a:spcAft>
              <a:buClr>
                <a:prstClr val="black"/>
              </a:buClr>
              <a:buFont typeface="Arial" panose="020B0604020202020204" pitchFamily="34" charset="0"/>
              <a:buChar char="•"/>
              <a:defRPr/>
            </a:pPr>
            <a:r>
              <a:rPr lang="en-GB" sz="2400" b="1" dirty="0">
                <a:solidFill>
                  <a:prstClr val="black"/>
                </a:solidFill>
                <a:latin typeface="Calibri"/>
                <a:ea typeface="ＭＳ Ｐゴシック" pitchFamily="-1" charset="-128"/>
              </a:rPr>
              <a:t>Removing</a:t>
            </a:r>
            <a:r>
              <a:rPr lang="en-GB" sz="2400" dirty="0">
                <a:solidFill>
                  <a:prstClr val="black"/>
                </a:solidFill>
                <a:latin typeface="Calibri"/>
                <a:ea typeface="ＭＳ Ｐゴシック" pitchFamily="-1" charset="-128"/>
              </a:rPr>
              <a:t> the goods for sale or disposal;</a:t>
            </a:r>
          </a:p>
          <a:p>
            <a:pPr marL="380990" indent="-380990" defTabSz="609585" eaLnBrk="0" fontAlgn="base" hangingPunct="0">
              <a:lnSpc>
                <a:spcPct val="150000"/>
              </a:lnSpc>
              <a:spcBef>
                <a:spcPct val="0"/>
              </a:spcBef>
              <a:spcAft>
                <a:spcPct val="0"/>
              </a:spcAft>
              <a:buClr>
                <a:prstClr val="black"/>
              </a:buClr>
              <a:buFont typeface="Arial" panose="020B0604020202020204" pitchFamily="34" charset="0"/>
              <a:buChar char="•"/>
              <a:defRPr/>
            </a:pPr>
            <a:r>
              <a:rPr lang="en-GB" sz="2400" dirty="0">
                <a:solidFill>
                  <a:prstClr val="black"/>
                </a:solidFill>
                <a:latin typeface="Calibri"/>
                <a:ea typeface="ＭＳ Ｐゴシック" pitchFamily="-1" charset="-128"/>
              </a:rPr>
              <a:t>Enter into a </a:t>
            </a:r>
            <a:r>
              <a:rPr lang="en-GB" sz="2400" b="1" dirty="0">
                <a:solidFill>
                  <a:prstClr val="black"/>
                </a:solidFill>
                <a:latin typeface="Calibri"/>
                <a:ea typeface="ＭＳ Ｐゴシック" pitchFamily="-1" charset="-128"/>
              </a:rPr>
              <a:t>controlled goods agreement.</a:t>
            </a:r>
          </a:p>
          <a:p>
            <a:pPr algn="just" defTabSz="609585" eaLnBrk="0" fontAlgn="base" hangingPunct="0">
              <a:spcBef>
                <a:spcPct val="0"/>
              </a:spcBef>
              <a:spcAft>
                <a:spcPct val="0"/>
              </a:spcAft>
              <a:buClr>
                <a:srgbClr val="8064A2"/>
              </a:buClr>
              <a:defRPr/>
            </a:pPr>
            <a:endParaRPr lang="en-GB" sz="2400" i="1" kern="0" dirty="0">
              <a:solidFill>
                <a:prstClr val="black"/>
              </a:solidFill>
              <a:latin typeface="Calibri"/>
              <a:ea typeface="ＭＳ Ｐゴシック" pitchFamily="-1" charset="-128"/>
              <a:cs typeface="Calibri" pitchFamily="34" charset="0"/>
            </a:endParaRPr>
          </a:p>
          <a:p>
            <a:pPr algn="just" defTabSz="609585" eaLnBrk="0" fontAlgn="base" hangingPunct="0">
              <a:spcBef>
                <a:spcPct val="0"/>
              </a:spcBef>
              <a:spcAft>
                <a:spcPct val="0"/>
              </a:spcAft>
              <a:buClr>
                <a:srgbClr val="8064A2"/>
              </a:buClr>
              <a:defRPr/>
            </a:pPr>
            <a:endParaRPr lang="en-GB" sz="2400" kern="0" dirty="0">
              <a:solidFill>
                <a:prstClr val="black"/>
              </a:solidFill>
              <a:latin typeface="Calibri"/>
              <a:ea typeface="ＭＳ Ｐゴシック" pitchFamily="-1" charset="-128"/>
              <a:cs typeface="Calibri" pitchFamily="34" charset="0"/>
            </a:endParaRPr>
          </a:p>
          <a:p>
            <a:pPr marL="146046" defTabSz="609585" eaLnBrk="0" fontAlgn="base" hangingPunct="0">
              <a:lnSpc>
                <a:spcPct val="150000"/>
              </a:lnSpc>
              <a:spcBef>
                <a:spcPct val="0"/>
              </a:spcBef>
              <a:spcAft>
                <a:spcPct val="0"/>
              </a:spcAft>
              <a:defRPr/>
            </a:pPr>
            <a:r>
              <a:rPr lang="en-US" sz="2133" dirty="0">
                <a:ln>
                  <a:prstDash val="solid"/>
                </a:ln>
                <a:solidFill>
                  <a:prstClr val="black"/>
                </a:solidFill>
                <a:latin typeface="Calibri"/>
                <a:ea typeface="ＭＳ Ｐゴシック" pitchFamily="-1" charset="-128"/>
              </a:rPr>
              <a:t>Schedule 12 - Paragraph 13</a:t>
            </a:r>
            <a:endParaRPr lang="en-GB" sz="2133" dirty="0">
              <a:solidFill>
                <a:prstClr val="black"/>
              </a:solidFill>
              <a:latin typeface="Calibri"/>
              <a:ea typeface="ＭＳ Ｐゴシック" pitchFamily="-1" charset="-128"/>
            </a:endParaRPr>
          </a:p>
          <a:p>
            <a:pPr marL="146046" algn="just" defTabSz="609585" eaLnBrk="0" fontAlgn="base" hangingPunct="0">
              <a:spcBef>
                <a:spcPct val="0"/>
              </a:spcBef>
              <a:spcAft>
                <a:spcPct val="0"/>
              </a:spcAft>
              <a:defRPr/>
            </a:pPr>
            <a:endParaRPr lang="en-GB" altLang="en-US" sz="2400" dirty="0">
              <a:solidFill>
                <a:prstClr val="black"/>
              </a:solidFill>
              <a:latin typeface="Calibri" panose="020F0502020204030204" pitchFamily="34" charset="0"/>
              <a:ea typeface="ＭＳ Ｐゴシック" pitchFamily="-1" charset="-128"/>
            </a:endParaRPr>
          </a:p>
          <a:p>
            <a:pPr marL="146046" algn="just" defTabSz="609585" eaLnBrk="0" fontAlgn="base" hangingPunct="0">
              <a:spcBef>
                <a:spcPct val="0"/>
              </a:spcBef>
              <a:spcAft>
                <a:spcPct val="0"/>
              </a:spcAft>
              <a:defRPr/>
            </a:pPr>
            <a:endParaRPr lang="en-GB" altLang="en-US" sz="2400" dirty="0">
              <a:solidFill>
                <a:prstClr val="black"/>
              </a:solidFill>
              <a:latin typeface="Calibri" panose="020F0502020204030204" pitchFamily="34" charset="0"/>
              <a:ea typeface="ＭＳ Ｐゴシック" pitchFamily="-1" charset="-128"/>
            </a:endParaRPr>
          </a:p>
        </p:txBody>
      </p:sp>
      <p:pic>
        <p:nvPicPr>
          <p:cNvPr id="30724" name="Picture 4">
            <a:extLst>
              <a:ext uri="{FF2B5EF4-FFF2-40B4-BE49-F238E27FC236}">
                <a16:creationId xmlns:a16="http://schemas.microsoft.com/office/drawing/2014/main" id="{112EA1C5-8817-4EC4-8591-C12A5162B45B}"/>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567085" y="97367"/>
            <a:ext cx="4286249"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D24C88-1D6A-4DE7-ADF7-4609F78F0D38}"/>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Where you can take control</a:t>
            </a:r>
          </a:p>
        </p:txBody>
      </p:sp>
      <p:sp>
        <p:nvSpPr>
          <p:cNvPr id="4" name="TextBox 3">
            <a:extLst>
              <a:ext uri="{FF2B5EF4-FFF2-40B4-BE49-F238E27FC236}">
                <a16:creationId xmlns:a16="http://schemas.microsoft.com/office/drawing/2014/main" id="{303E6B5E-02A4-4839-B84E-707D048AC4B7}"/>
              </a:ext>
            </a:extLst>
          </p:cNvPr>
          <p:cNvSpPr txBox="1"/>
          <p:nvPr/>
        </p:nvSpPr>
        <p:spPr>
          <a:xfrm>
            <a:off x="459317" y="1096434"/>
            <a:ext cx="9067800" cy="5756191"/>
          </a:xfrm>
          <a:prstGeom prst="rect">
            <a:avLst/>
          </a:prstGeom>
          <a:noFill/>
        </p:spPr>
        <p:txBody>
          <a:bodyPr>
            <a:spAutoFit/>
          </a:bodyPr>
          <a:lstStyle/>
          <a:p>
            <a:pPr algn="just" defTabSz="609585" eaLnBrk="0" fontAlgn="base" hangingPunct="0">
              <a:spcBef>
                <a:spcPct val="0"/>
              </a:spcBef>
              <a:spcAft>
                <a:spcPct val="0"/>
              </a:spcAft>
              <a:defRPr/>
            </a:pPr>
            <a:r>
              <a:rPr lang="en-GB" sz="2667" dirty="0">
                <a:solidFill>
                  <a:prstClr val="black"/>
                </a:solidFill>
                <a:latin typeface="Calibri" panose="020F0502020204030204" pitchFamily="34" charset="0"/>
                <a:ea typeface="ＭＳ Ｐゴシック" pitchFamily="-1" charset="-128"/>
              </a:rPr>
              <a:t>An enforcement agent may take control of goods on </a:t>
            </a:r>
            <a:r>
              <a:rPr lang="en-GB" sz="2667" b="1" dirty="0">
                <a:solidFill>
                  <a:prstClr val="black"/>
                </a:solidFill>
                <a:latin typeface="Calibri" panose="020F0502020204030204" pitchFamily="34" charset="0"/>
                <a:ea typeface="ＭＳ Ｐゴシック" pitchFamily="-1" charset="-128"/>
              </a:rPr>
              <a:t>premises</a:t>
            </a:r>
            <a:r>
              <a:rPr lang="en-GB" sz="2667" dirty="0">
                <a:solidFill>
                  <a:prstClr val="black"/>
                </a:solidFill>
                <a:latin typeface="Calibri" panose="020F0502020204030204" pitchFamily="34" charset="0"/>
                <a:ea typeface="ＭＳ Ｐゴシック" pitchFamily="-1" charset="-128"/>
              </a:rPr>
              <a:t> that he has the </a:t>
            </a:r>
            <a:r>
              <a:rPr lang="en-GB" sz="2667" b="1" dirty="0">
                <a:solidFill>
                  <a:prstClr val="black"/>
                </a:solidFill>
                <a:latin typeface="Calibri" panose="020F0502020204030204" pitchFamily="34" charset="0"/>
                <a:ea typeface="ＭＳ Ｐゴシック" pitchFamily="-1" charset="-128"/>
              </a:rPr>
              <a:t>power</a:t>
            </a:r>
            <a:r>
              <a:rPr lang="en-GB" sz="2667" dirty="0">
                <a:solidFill>
                  <a:prstClr val="black"/>
                </a:solidFill>
                <a:latin typeface="Calibri" panose="020F0502020204030204" pitchFamily="34" charset="0"/>
                <a:ea typeface="ＭＳ Ｐゴシック" pitchFamily="-1" charset="-128"/>
              </a:rPr>
              <a:t> to enter or on a </a:t>
            </a:r>
            <a:r>
              <a:rPr lang="en-GB" sz="2667" b="1" dirty="0">
                <a:solidFill>
                  <a:prstClr val="black"/>
                </a:solidFill>
                <a:latin typeface="Calibri" panose="020F0502020204030204" pitchFamily="34" charset="0"/>
                <a:ea typeface="ＭＳ Ｐゴシック" pitchFamily="-1" charset="-128"/>
              </a:rPr>
              <a:t>highway.</a:t>
            </a:r>
          </a:p>
          <a:p>
            <a:pPr algn="just" defTabSz="609585" eaLnBrk="0" fontAlgn="base" hangingPunct="0">
              <a:spcBef>
                <a:spcPct val="0"/>
              </a:spcBef>
              <a:spcAft>
                <a:spcPct val="0"/>
              </a:spcAft>
              <a:defRPr/>
            </a:pPr>
            <a:endParaRPr lang="en-GB" sz="2667" dirty="0">
              <a:solidFill>
                <a:prstClr val="black"/>
              </a:solidFill>
              <a:latin typeface="Calibri" panose="020F0502020204030204" pitchFamily="34" charset="0"/>
              <a:ea typeface="ＭＳ Ｐゴシック" pitchFamily="-1" charset="-128"/>
            </a:endParaRPr>
          </a:p>
          <a:p>
            <a:pPr algn="just" defTabSz="609585" eaLnBrk="0" fontAlgn="base" hangingPunct="0">
              <a:spcBef>
                <a:spcPct val="0"/>
              </a:spcBef>
              <a:spcAft>
                <a:spcPct val="0"/>
              </a:spcAft>
              <a:defRPr/>
            </a:pPr>
            <a:r>
              <a:rPr lang="en-GB" sz="2667" b="1" dirty="0">
                <a:solidFill>
                  <a:prstClr val="black"/>
                </a:solidFill>
                <a:latin typeface="Calibri" panose="020F0502020204030204" pitchFamily="34" charset="0"/>
                <a:ea typeface="ＭＳ Ｐゴシック" pitchFamily="-1" charset="-128"/>
              </a:rPr>
              <a:t>Relevant premises </a:t>
            </a:r>
            <a:r>
              <a:rPr lang="en-GB" sz="2667" dirty="0">
                <a:solidFill>
                  <a:prstClr val="black"/>
                </a:solidFill>
                <a:latin typeface="Calibri" panose="020F0502020204030204" pitchFamily="34" charset="0"/>
                <a:ea typeface="ＭＳ Ｐゴシック" pitchFamily="-1" charset="-128"/>
              </a:rPr>
              <a:t>are where the enforcement agent </a:t>
            </a:r>
            <a:r>
              <a:rPr lang="en-GB" sz="2667" i="1" dirty="0">
                <a:solidFill>
                  <a:prstClr val="black"/>
                </a:solidFill>
                <a:latin typeface="Calibri" panose="020F0502020204030204" pitchFamily="34" charset="0"/>
                <a:ea typeface="ＭＳ Ｐゴシック" pitchFamily="-1" charset="-128"/>
              </a:rPr>
              <a:t>reasonably</a:t>
            </a:r>
            <a:r>
              <a:rPr lang="en-GB" sz="2667" dirty="0">
                <a:solidFill>
                  <a:prstClr val="black"/>
                </a:solidFill>
                <a:latin typeface="Calibri" panose="020F0502020204030204" pitchFamily="34" charset="0"/>
                <a:ea typeface="ＭＳ Ｐゴシック" pitchFamily="-1" charset="-128"/>
              </a:rPr>
              <a:t> believes that they are the place, or one of the places, where the debtor:</a:t>
            </a:r>
          </a:p>
          <a:p>
            <a:pPr algn="just" defTabSz="609585" eaLnBrk="0" fontAlgn="base" hangingPunct="0">
              <a:spcBef>
                <a:spcPct val="0"/>
              </a:spcBef>
              <a:spcAft>
                <a:spcPct val="0"/>
              </a:spcAft>
              <a:defRPr/>
            </a:pPr>
            <a:endParaRPr lang="en-GB" sz="2667" dirty="0">
              <a:solidFill>
                <a:prstClr val="black"/>
              </a:solidFill>
              <a:latin typeface="Calibri" panose="020F0502020204030204" pitchFamily="34" charset="0"/>
              <a:ea typeface="ＭＳ Ｐゴシック" pitchFamily="-1" charset="-128"/>
            </a:endParaRPr>
          </a:p>
          <a:p>
            <a:pPr marL="609585" lvl="1" algn="just" defTabSz="609585" eaLnBrk="0" fontAlgn="base" hangingPunct="0">
              <a:spcBef>
                <a:spcPct val="0"/>
              </a:spcBef>
              <a:spcAft>
                <a:spcPct val="0"/>
              </a:spcAft>
              <a:defRPr/>
            </a:pPr>
            <a:r>
              <a:rPr lang="en-GB" sz="2667" dirty="0">
                <a:solidFill>
                  <a:prstClr val="black"/>
                </a:solidFill>
                <a:latin typeface="Calibri" panose="020F0502020204030204" pitchFamily="34" charset="0"/>
                <a:ea typeface="ＭＳ Ｐゴシック" pitchFamily="-1" charset="-128"/>
              </a:rPr>
              <a:t>Usually lives; or </a:t>
            </a:r>
          </a:p>
          <a:p>
            <a:pPr marL="609585" lvl="1" algn="just" defTabSz="609585" eaLnBrk="0" fontAlgn="base" hangingPunct="0">
              <a:spcBef>
                <a:spcPct val="0"/>
              </a:spcBef>
              <a:spcAft>
                <a:spcPct val="0"/>
              </a:spcAft>
              <a:defRPr/>
            </a:pPr>
            <a:r>
              <a:rPr lang="en-GB" sz="2667" dirty="0">
                <a:solidFill>
                  <a:prstClr val="black"/>
                </a:solidFill>
                <a:latin typeface="Calibri" panose="020F0502020204030204" pitchFamily="34" charset="0"/>
                <a:ea typeface="ＭＳ Ｐゴシック" pitchFamily="-1" charset="-128"/>
              </a:rPr>
              <a:t>Carries on a trade or business</a:t>
            </a:r>
          </a:p>
          <a:p>
            <a:pPr marL="609585" lvl="1" algn="just" defTabSz="609585" eaLnBrk="0" fontAlgn="base" hangingPunct="0">
              <a:spcBef>
                <a:spcPct val="0"/>
              </a:spcBef>
              <a:spcAft>
                <a:spcPct val="0"/>
              </a:spcAft>
              <a:defRPr/>
            </a:pPr>
            <a:endParaRPr lang="en-GB" sz="2667" dirty="0">
              <a:solidFill>
                <a:prstClr val="black"/>
              </a:solidFill>
              <a:latin typeface="Calibri" panose="020F0502020204030204" pitchFamily="34" charset="0"/>
              <a:ea typeface="ＭＳ Ｐゴシック" pitchFamily="-1" charset="-128"/>
            </a:endParaRPr>
          </a:p>
          <a:p>
            <a:pPr algn="just" defTabSz="609585" eaLnBrk="0" fontAlgn="base" hangingPunct="0">
              <a:spcBef>
                <a:spcPct val="0"/>
              </a:spcBef>
              <a:spcAft>
                <a:spcPct val="0"/>
              </a:spcAft>
              <a:defRPr/>
            </a:pPr>
            <a:r>
              <a:rPr lang="en-GB" sz="2667" dirty="0">
                <a:solidFill>
                  <a:prstClr val="black"/>
                </a:solidFill>
                <a:latin typeface="Calibri" panose="020F0502020204030204" pitchFamily="34" charset="0"/>
                <a:ea typeface="ＭＳ Ｐゴシック" pitchFamily="-1" charset="-128"/>
              </a:rPr>
              <a:t>Subject to the above, they may take control of goods in England and Wales, provided they are not exempt</a:t>
            </a:r>
          </a:p>
          <a:p>
            <a:pPr marL="146046" algn="just" defTabSz="609585" eaLnBrk="0" fontAlgn="base" hangingPunct="0">
              <a:spcBef>
                <a:spcPct val="0"/>
              </a:spcBef>
              <a:spcAft>
                <a:spcPct val="0"/>
              </a:spcAft>
              <a:defRPr/>
            </a:pPr>
            <a:endParaRPr lang="en-GB" altLang="en-US" sz="2400" dirty="0">
              <a:solidFill>
                <a:prstClr val="black"/>
              </a:solidFill>
              <a:latin typeface="Calibri" panose="020F0502020204030204" pitchFamily="34" charset="0"/>
              <a:ea typeface="ＭＳ Ｐゴシック" pitchFamily="-1" charset="-128"/>
            </a:endParaRPr>
          </a:p>
          <a:p>
            <a:pPr marL="146046" algn="just" defTabSz="609585" eaLnBrk="0" fontAlgn="base" hangingPunct="0">
              <a:spcBef>
                <a:spcPct val="0"/>
              </a:spcBef>
              <a:spcAft>
                <a:spcPct val="0"/>
              </a:spcAft>
              <a:defRPr/>
            </a:pPr>
            <a:endParaRPr lang="en-GB" altLang="en-US" sz="2400" dirty="0">
              <a:solidFill>
                <a:prstClr val="black"/>
              </a:solidFill>
              <a:latin typeface="Calibri" panose="020F0502020204030204" pitchFamily="34" charset="0"/>
              <a:ea typeface="ＭＳ Ｐゴシック" pitchFamily="-1" charset="-128"/>
            </a:endParaRPr>
          </a:p>
        </p:txBody>
      </p:sp>
      <p:pic>
        <p:nvPicPr>
          <p:cNvPr id="31748" name="Picture 5">
            <a:extLst>
              <a:ext uri="{FF2B5EF4-FFF2-40B4-BE49-F238E27FC236}">
                <a16:creationId xmlns:a16="http://schemas.microsoft.com/office/drawing/2014/main" id="{CF2BCAA0-E6F5-45D9-80B8-3F90228CE102}"/>
              </a:ext>
            </a:extLst>
          </p:cNvPr>
          <p:cNvPicPr>
            <a:picLocks noChangeAspect="1"/>
          </p:cNvPicPr>
          <p:nvPr/>
        </p:nvPicPr>
        <p:blipFill>
          <a:blip r:embed="rId2">
            <a:extLst>
              <a:ext uri="{28A0092B-C50C-407E-A947-70E740481C1C}">
                <a14:useLocalDpi xmlns:a14="http://schemas.microsoft.com/office/drawing/2010/main" val="0"/>
              </a:ext>
            </a:extLst>
          </a:blip>
          <a:srcRect l="16472" t="22668" r="17368" b="43336"/>
          <a:stretch>
            <a:fillRect/>
          </a:stretch>
        </p:blipFill>
        <p:spPr bwMode="auto">
          <a:xfrm>
            <a:off x="9431867" y="3147484"/>
            <a:ext cx="2669117" cy="166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F2AF1A-1619-437F-BB36-DE9BFC3144C1}"/>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When you can take control/enter premises</a:t>
            </a:r>
          </a:p>
        </p:txBody>
      </p:sp>
      <p:sp>
        <p:nvSpPr>
          <p:cNvPr id="4" name="TextBox 3">
            <a:extLst>
              <a:ext uri="{FF2B5EF4-FFF2-40B4-BE49-F238E27FC236}">
                <a16:creationId xmlns:a16="http://schemas.microsoft.com/office/drawing/2014/main" id="{A9F41C08-A8DA-4447-84C4-E900362EA0D3}"/>
              </a:ext>
            </a:extLst>
          </p:cNvPr>
          <p:cNvSpPr txBox="1"/>
          <p:nvPr/>
        </p:nvSpPr>
        <p:spPr>
          <a:xfrm>
            <a:off x="459317" y="1096434"/>
            <a:ext cx="9067800" cy="5345759"/>
          </a:xfrm>
          <a:prstGeom prst="rect">
            <a:avLst/>
          </a:prstGeom>
          <a:noFill/>
        </p:spPr>
        <p:txBody>
          <a:bodyPr>
            <a:spAutoFit/>
          </a:bodyPr>
          <a:lstStyle/>
          <a:p>
            <a:pPr algn="just" defTabSz="609585" eaLnBrk="0" fontAlgn="base" hangingPunct="0">
              <a:spcBef>
                <a:spcPct val="0"/>
              </a:spcBef>
              <a:spcAft>
                <a:spcPct val="0"/>
              </a:spcAft>
              <a:defRPr/>
            </a:pPr>
            <a:r>
              <a:rPr lang="en-GB" sz="2667" dirty="0">
                <a:solidFill>
                  <a:prstClr val="black"/>
                </a:solidFill>
                <a:latin typeface="Calibri" panose="020F0502020204030204" pitchFamily="34" charset="0"/>
                <a:ea typeface="ＭＳ Ｐゴシック" pitchFamily="-1" charset="-128"/>
              </a:rPr>
              <a:t>7 days a week</a:t>
            </a:r>
          </a:p>
          <a:p>
            <a:pPr algn="just" defTabSz="609585" eaLnBrk="0" fontAlgn="base" hangingPunct="0">
              <a:spcBef>
                <a:spcPct val="0"/>
              </a:spcBef>
              <a:spcAft>
                <a:spcPct val="0"/>
              </a:spcAft>
              <a:defRPr/>
            </a:pPr>
            <a:endParaRPr lang="en-GB" sz="2667" dirty="0">
              <a:solidFill>
                <a:prstClr val="black"/>
              </a:solidFill>
              <a:latin typeface="Calibri" panose="020F0502020204030204" pitchFamily="34" charset="0"/>
              <a:ea typeface="ＭＳ Ｐゴシック" pitchFamily="-1" charset="-128"/>
            </a:endParaRPr>
          </a:p>
          <a:p>
            <a:pPr algn="just" defTabSz="609585" eaLnBrk="0" fontAlgn="base" hangingPunct="0">
              <a:spcBef>
                <a:spcPct val="0"/>
              </a:spcBef>
              <a:spcAft>
                <a:spcPct val="0"/>
              </a:spcAft>
              <a:defRPr/>
            </a:pPr>
            <a:r>
              <a:rPr lang="en-GB" sz="2667" dirty="0">
                <a:solidFill>
                  <a:prstClr val="black"/>
                </a:solidFill>
                <a:latin typeface="Calibri" panose="020F0502020204030204" pitchFamily="34" charset="0"/>
                <a:ea typeface="ＭＳ Ｐゴシック" pitchFamily="-1" charset="-128"/>
              </a:rPr>
              <a:t>Between 6am and 9pm</a:t>
            </a:r>
          </a:p>
          <a:p>
            <a:pPr algn="just" defTabSz="609585" eaLnBrk="0" fontAlgn="base" hangingPunct="0">
              <a:spcBef>
                <a:spcPct val="0"/>
              </a:spcBef>
              <a:spcAft>
                <a:spcPct val="0"/>
              </a:spcAft>
              <a:defRPr/>
            </a:pPr>
            <a:endParaRPr lang="en-GB" sz="2667" dirty="0">
              <a:solidFill>
                <a:prstClr val="black"/>
              </a:solidFill>
              <a:latin typeface="Calibri" panose="020F0502020204030204" pitchFamily="34" charset="0"/>
              <a:ea typeface="ＭＳ Ｐゴシック" pitchFamily="-1" charset="-128"/>
            </a:endParaRPr>
          </a:p>
          <a:p>
            <a:pPr algn="just" defTabSz="609585" eaLnBrk="0" fontAlgn="base" hangingPunct="0">
              <a:spcBef>
                <a:spcPct val="0"/>
              </a:spcBef>
              <a:spcAft>
                <a:spcPct val="0"/>
              </a:spcAft>
              <a:defRPr/>
            </a:pPr>
            <a:r>
              <a:rPr lang="en-GB" sz="2667" dirty="0">
                <a:solidFill>
                  <a:prstClr val="black"/>
                </a:solidFill>
                <a:latin typeface="Calibri" panose="020F0502020204030204" pitchFamily="34" charset="0"/>
                <a:ea typeface="ＭＳ Ｐゴシック" pitchFamily="-1" charset="-128"/>
              </a:rPr>
              <a:t>Exceptions: </a:t>
            </a:r>
          </a:p>
          <a:p>
            <a:pPr marL="609585" lvl="1" algn="just" defTabSz="609585" eaLnBrk="0" fontAlgn="base" hangingPunct="0">
              <a:spcBef>
                <a:spcPct val="0"/>
              </a:spcBef>
              <a:spcAft>
                <a:spcPct val="0"/>
              </a:spcAft>
              <a:defRPr/>
            </a:pPr>
            <a:r>
              <a:rPr lang="en-GB" sz="2667" dirty="0">
                <a:solidFill>
                  <a:prstClr val="black"/>
                </a:solidFill>
                <a:latin typeface="Calibri" panose="020F0502020204030204" pitchFamily="34" charset="0"/>
                <a:ea typeface="ＭＳ Ｐゴシック" pitchFamily="-1" charset="-128"/>
              </a:rPr>
              <a:t>Trade or Business Premises where visits can take place any hours that they are open to conduct their trade</a:t>
            </a:r>
          </a:p>
          <a:p>
            <a:pPr marL="609585" lvl="1" algn="just" defTabSz="609585" eaLnBrk="0" fontAlgn="base" hangingPunct="0">
              <a:spcBef>
                <a:spcPct val="0"/>
              </a:spcBef>
              <a:spcAft>
                <a:spcPct val="0"/>
              </a:spcAft>
              <a:defRPr/>
            </a:pPr>
            <a:r>
              <a:rPr lang="en-GB" sz="2667" dirty="0">
                <a:solidFill>
                  <a:prstClr val="black"/>
                </a:solidFill>
                <a:latin typeface="Calibri" panose="020F0502020204030204" pitchFamily="34" charset="0"/>
                <a:ea typeface="ＭＳ Ｐゴシック" pitchFamily="-1" charset="-128"/>
              </a:rPr>
              <a:t>Where the Enforcement Agent has commenced taking control of goods </a:t>
            </a:r>
          </a:p>
          <a:p>
            <a:pPr defTabSz="609585" eaLnBrk="0" fontAlgn="base" hangingPunct="0">
              <a:spcBef>
                <a:spcPct val="0"/>
              </a:spcBef>
              <a:spcAft>
                <a:spcPct val="0"/>
              </a:spcAft>
              <a:defRPr/>
            </a:pPr>
            <a:endParaRPr lang="en-GB" sz="2667" dirty="0">
              <a:solidFill>
                <a:prstClr val="black"/>
              </a:solidFill>
              <a:latin typeface="Calibri" panose="020F0502020204030204" pitchFamily="34" charset="0"/>
              <a:ea typeface="ＭＳ Ｐゴシック" pitchFamily="-1" charset="-128"/>
            </a:endParaRPr>
          </a:p>
          <a:p>
            <a:pPr marL="146046" defTabSz="609585" eaLnBrk="0" fontAlgn="base" hangingPunct="0">
              <a:spcBef>
                <a:spcPct val="0"/>
              </a:spcBef>
              <a:spcAft>
                <a:spcPct val="0"/>
              </a:spcAft>
              <a:defRPr/>
            </a:pPr>
            <a:r>
              <a:rPr lang="en-GB" sz="2667" dirty="0">
                <a:solidFill>
                  <a:prstClr val="black"/>
                </a:solidFill>
                <a:latin typeface="Calibri" panose="020F0502020204030204" pitchFamily="34" charset="0"/>
                <a:ea typeface="ＭＳ Ｐゴシック" pitchFamily="-1" charset="-128"/>
              </a:rPr>
              <a:t>Regulation 12 - 13 and 21-22 SI 2013/1894</a:t>
            </a:r>
          </a:p>
          <a:p>
            <a:pPr marL="146046" algn="just" defTabSz="609585" eaLnBrk="0" fontAlgn="base" hangingPunct="0">
              <a:spcBef>
                <a:spcPct val="0"/>
              </a:spcBef>
              <a:spcAft>
                <a:spcPct val="0"/>
              </a:spcAft>
              <a:defRPr/>
            </a:pPr>
            <a:endParaRPr lang="en-GB" altLang="en-US" sz="2400" dirty="0">
              <a:solidFill>
                <a:prstClr val="black"/>
              </a:solidFill>
              <a:latin typeface="Calibri" panose="020F0502020204030204" pitchFamily="34" charset="0"/>
              <a:ea typeface="ＭＳ Ｐゴシック" pitchFamily="-1" charset="-128"/>
            </a:endParaRPr>
          </a:p>
          <a:p>
            <a:pPr marL="146046" algn="just" defTabSz="609585" eaLnBrk="0" fontAlgn="base" hangingPunct="0">
              <a:spcBef>
                <a:spcPct val="0"/>
              </a:spcBef>
              <a:spcAft>
                <a:spcPct val="0"/>
              </a:spcAft>
              <a:defRPr/>
            </a:pPr>
            <a:endParaRPr lang="en-GB" altLang="en-US" sz="2400" dirty="0">
              <a:solidFill>
                <a:prstClr val="black"/>
              </a:solidFill>
              <a:latin typeface="Calibri" panose="020F0502020204030204" pitchFamily="34" charset="0"/>
              <a:ea typeface="ＭＳ Ｐゴシック" pitchFamily="-1" charset="-128"/>
            </a:endParaRPr>
          </a:p>
        </p:txBody>
      </p:sp>
      <p:pic>
        <p:nvPicPr>
          <p:cNvPr id="32772" name="Picture 4">
            <a:extLst>
              <a:ext uri="{FF2B5EF4-FFF2-40B4-BE49-F238E27FC236}">
                <a16:creationId xmlns:a16="http://schemas.microsoft.com/office/drawing/2014/main" id="{FF87EF2D-5968-4CCF-B08A-DE7397A99C2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02800" y="2874434"/>
            <a:ext cx="2421467" cy="198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a:extLst>
              <a:ext uri="{FF2B5EF4-FFF2-40B4-BE49-F238E27FC236}">
                <a16:creationId xmlns:a16="http://schemas.microsoft.com/office/drawing/2014/main" id="{919684DF-489A-443C-B2D7-4DD165DD8E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0918" y="1096434"/>
            <a:ext cx="1799167" cy="119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a:extLst>
              <a:ext uri="{FF2B5EF4-FFF2-40B4-BE49-F238E27FC236}">
                <a16:creationId xmlns:a16="http://schemas.microsoft.com/office/drawing/2014/main" id="{983E8619-F321-4F70-B987-BC1290501D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63051" y="1096434"/>
            <a:ext cx="1750483" cy="131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F0953D-F5AF-4396-9249-64A1E21378DD}"/>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When you cannot take control</a:t>
            </a:r>
          </a:p>
        </p:txBody>
      </p:sp>
      <p:sp>
        <p:nvSpPr>
          <p:cNvPr id="4" name="TextBox 3">
            <a:extLst>
              <a:ext uri="{FF2B5EF4-FFF2-40B4-BE49-F238E27FC236}">
                <a16:creationId xmlns:a16="http://schemas.microsoft.com/office/drawing/2014/main" id="{C1EAE7C6-754E-4ABD-9A75-54A2BF411BB1}"/>
              </a:ext>
            </a:extLst>
          </p:cNvPr>
          <p:cNvSpPr txBox="1"/>
          <p:nvPr/>
        </p:nvSpPr>
        <p:spPr>
          <a:xfrm>
            <a:off x="459317" y="1212851"/>
            <a:ext cx="9067800" cy="4607030"/>
          </a:xfrm>
          <a:prstGeom prst="rect">
            <a:avLst/>
          </a:prstGeom>
          <a:noFill/>
        </p:spPr>
        <p:txBody>
          <a:bodyPr>
            <a:spAutoFit/>
          </a:bodyPr>
          <a:lstStyle/>
          <a:p>
            <a:pPr algn="just" defTabSz="609585" eaLnBrk="0" fontAlgn="base" hangingPunct="0">
              <a:spcBef>
                <a:spcPct val="0"/>
              </a:spcBef>
              <a:spcAft>
                <a:spcPts val="800"/>
              </a:spcAft>
              <a:buClr>
                <a:prstClr val="black"/>
              </a:buClr>
              <a:defRPr/>
            </a:pPr>
            <a:r>
              <a:rPr lang="en-GB" altLang="en-US" sz="2667" dirty="0">
                <a:solidFill>
                  <a:prstClr val="black"/>
                </a:solidFill>
                <a:latin typeface="Calibri" panose="020F0502020204030204" pitchFamily="34" charset="0"/>
                <a:ea typeface="ＭＳ Ｐゴシック" pitchFamily="-1" charset="-128"/>
              </a:rPr>
              <a:t>The Debtor is a </a:t>
            </a:r>
            <a:r>
              <a:rPr lang="en-GB" altLang="en-US" sz="2667" b="1" dirty="0">
                <a:solidFill>
                  <a:prstClr val="black"/>
                </a:solidFill>
                <a:latin typeface="Calibri" panose="020F0502020204030204" pitchFamily="34" charset="0"/>
                <a:ea typeface="ＭＳ Ｐゴシック" pitchFamily="-1" charset="-128"/>
              </a:rPr>
              <a:t>child</a:t>
            </a:r>
            <a:r>
              <a:rPr lang="en-GB" altLang="en-US" sz="2667" dirty="0">
                <a:solidFill>
                  <a:prstClr val="black"/>
                </a:solidFill>
                <a:latin typeface="Calibri" panose="020F0502020204030204" pitchFamily="34" charset="0"/>
                <a:ea typeface="ＭＳ Ｐゴシック" pitchFamily="-1" charset="-128"/>
              </a:rPr>
              <a:t> (under the age of 16)</a:t>
            </a:r>
          </a:p>
          <a:p>
            <a:pPr algn="just" defTabSz="609585" eaLnBrk="0" fontAlgn="base" hangingPunct="0">
              <a:spcBef>
                <a:spcPct val="0"/>
              </a:spcBef>
              <a:spcAft>
                <a:spcPts val="800"/>
              </a:spcAft>
              <a:buClr>
                <a:prstClr val="black"/>
              </a:buClr>
              <a:defRPr/>
            </a:pPr>
            <a:r>
              <a:rPr lang="en-GB" altLang="en-US" sz="2667" dirty="0">
                <a:solidFill>
                  <a:prstClr val="black"/>
                </a:solidFill>
                <a:latin typeface="Calibri" panose="020F0502020204030204" pitchFamily="34" charset="0"/>
                <a:ea typeface="ＭＳ Ｐゴシック" pitchFamily="-1" charset="-128"/>
              </a:rPr>
              <a:t>A child or </a:t>
            </a:r>
            <a:r>
              <a:rPr lang="en-GB" altLang="en-US" sz="2667" b="1" dirty="0">
                <a:solidFill>
                  <a:prstClr val="black"/>
                </a:solidFill>
                <a:latin typeface="Calibri" panose="020F0502020204030204" pitchFamily="34" charset="0"/>
                <a:ea typeface="ＭＳ Ｐゴシック" pitchFamily="-1" charset="-128"/>
              </a:rPr>
              <a:t>vulnerable person </a:t>
            </a:r>
            <a:r>
              <a:rPr lang="en-GB" altLang="en-US" sz="2667" dirty="0">
                <a:solidFill>
                  <a:prstClr val="black"/>
                </a:solidFill>
                <a:latin typeface="Calibri" panose="020F0502020204030204" pitchFamily="34" charset="0"/>
                <a:ea typeface="ＭＳ Ｐゴシック" pitchFamily="-1" charset="-128"/>
              </a:rPr>
              <a:t>(where more than one or a combination of both) is the only person present</a:t>
            </a:r>
          </a:p>
          <a:p>
            <a:pPr algn="just" defTabSz="609585" eaLnBrk="0" fontAlgn="base" hangingPunct="0">
              <a:spcBef>
                <a:spcPct val="0"/>
              </a:spcBef>
              <a:spcAft>
                <a:spcPts val="800"/>
              </a:spcAft>
              <a:buClr>
                <a:prstClr val="black"/>
              </a:buClr>
              <a:defRPr/>
            </a:pPr>
            <a:r>
              <a:rPr lang="en-GB" altLang="en-US" sz="2667" dirty="0">
                <a:solidFill>
                  <a:prstClr val="black"/>
                </a:solidFill>
                <a:latin typeface="Calibri" panose="020F0502020204030204" pitchFamily="34" charset="0"/>
                <a:ea typeface="ＭＳ Ｐゴシック" pitchFamily="-1" charset="-128"/>
              </a:rPr>
              <a:t>The </a:t>
            </a:r>
            <a:r>
              <a:rPr lang="en-GB" altLang="en-US" sz="2667" b="1" dirty="0">
                <a:solidFill>
                  <a:prstClr val="black"/>
                </a:solidFill>
                <a:latin typeface="Calibri" panose="020F0502020204030204" pitchFamily="34" charset="0"/>
                <a:ea typeface="ＭＳ Ｐゴシック" pitchFamily="-1" charset="-128"/>
              </a:rPr>
              <a:t>goods</a:t>
            </a:r>
            <a:r>
              <a:rPr lang="en-GB" altLang="en-US" sz="2667" dirty="0">
                <a:solidFill>
                  <a:prstClr val="black"/>
                </a:solidFill>
                <a:latin typeface="Calibri" panose="020F0502020204030204" pitchFamily="34" charset="0"/>
                <a:ea typeface="ＭＳ Ｐゴシック" pitchFamily="-1" charset="-128"/>
              </a:rPr>
              <a:t> are also </a:t>
            </a:r>
            <a:r>
              <a:rPr lang="en-GB" altLang="en-US" sz="2667" b="1" dirty="0">
                <a:solidFill>
                  <a:prstClr val="black"/>
                </a:solidFill>
                <a:latin typeface="Calibri" panose="020F0502020204030204" pitchFamily="34" charset="0"/>
                <a:ea typeface="ＭＳ Ｐゴシック" pitchFamily="-1" charset="-128"/>
              </a:rPr>
              <a:t>premises</a:t>
            </a:r>
            <a:r>
              <a:rPr lang="en-GB" altLang="en-US" sz="2667" dirty="0">
                <a:solidFill>
                  <a:prstClr val="black"/>
                </a:solidFill>
                <a:latin typeface="Calibri" panose="020F0502020204030204" pitchFamily="34" charset="0"/>
                <a:ea typeface="ＭＳ Ｐゴシック" pitchFamily="-1" charset="-128"/>
              </a:rPr>
              <a:t> in which a child or vulnerable person is the only person present.</a:t>
            </a:r>
          </a:p>
          <a:p>
            <a:pPr algn="just" defTabSz="609585" eaLnBrk="0" fontAlgn="base" hangingPunct="0">
              <a:spcBef>
                <a:spcPct val="0"/>
              </a:spcBef>
              <a:spcAft>
                <a:spcPts val="800"/>
              </a:spcAft>
              <a:buClr>
                <a:prstClr val="black"/>
              </a:buClr>
              <a:defRPr/>
            </a:pPr>
            <a:r>
              <a:rPr lang="en-GB" altLang="en-US" sz="2667" dirty="0">
                <a:solidFill>
                  <a:prstClr val="black"/>
                </a:solidFill>
                <a:latin typeface="Calibri" panose="020F0502020204030204" pitchFamily="34" charset="0"/>
                <a:ea typeface="ＭＳ Ｐゴシック" pitchFamily="-1" charset="-128"/>
              </a:rPr>
              <a:t>Where the item belongs to the debtor </a:t>
            </a:r>
            <a:r>
              <a:rPr lang="en-GB" altLang="en-US" sz="2667" b="1" dirty="0">
                <a:solidFill>
                  <a:prstClr val="black"/>
                </a:solidFill>
                <a:latin typeface="Calibri" panose="020F0502020204030204" pitchFamily="34" charset="0"/>
                <a:ea typeface="ＭＳ Ｐゴシック" pitchFamily="-1" charset="-128"/>
              </a:rPr>
              <a:t>is in the hands </a:t>
            </a:r>
            <a:r>
              <a:rPr lang="en-GB" altLang="en-US" sz="2667" dirty="0">
                <a:solidFill>
                  <a:prstClr val="black"/>
                </a:solidFill>
                <a:latin typeface="Calibri" panose="020F0502020204030204" pitchFamily="34" charset="0"/>
                <a:ea typeface="ＭＳ Ｐゴシック" pitchFamily="-1" charset="-128"/>
              </a:rPr>
              <a:t>of or </a:t>
            </a:r>
            <a:r>
              <a:rPr lang="en-GB" altLang="en-US" sz="2667" b="1" dirty="0">
                <a:solidFill>
                  <a:prstClr val="black"/>
                </a:solidFill>
                <a:latin typeface="Calibri" panose="020F0502020204030204" pitchFamily="34" charset="0"/>
                <a:ea typeface="ＭＳ Ｐゴシック" pitchFamily="-1" charset="-128"/>
              </a:rPr>
              <a:t>being operated </a:t>
            </a:r>
            <a:r>
              <a:rPr lang="en-GB" altLang="en-US" sz="2667" dirty="0">
                <a:solidFill>
                  <a:prstClr val="black"/>
                </a:solidFill>
                <a:latin typeface="Calibri" panose="020F0502020204030204" pitchFamily="34" charset="0"/>
                <a:ea typeface="ＭＳ Ｐゴシック" pitchFamily="-1" charset="-128"/>
              </a:rPr>
              <a:t>by any person at the time, the agent may not take such action if the action is likely to result in a </a:t>
            </a:r>
            <a:r>
              <a:rPr lang="en-GB" altLang="en-US" sz="2667" b="1" dirty="0">
                <a:solidFill>
                  <a:prstClr val="black"/>
                </a:solidFill>
                <a:latin typeface="Calibri" panose="020F0502020204030204" pitchFamily="34" charset="0"/>
                <a:ea typeface="ＭＳ Ｐゴシック" pitchFamily="-1" charset="-128"/>
              </a:rPr>
              <a:t>breach of the peace</a:t>
            </a:r>
            <a:endParaRPr lang="en-GB" altLang="en-US" sz="2667" dirty="0">
              <a:solidFill>
                <a:prstClr val="black"/>
              </a:solidFill>
              <a:latin typeface="Calibri" panose="020F0502020204030204" pitchFamily="34" charset="0"/>
              <a:ea typeface="ＭＳ Ｐゴシック" pitchFamily="-1" charset="-128"/>
            </a:endParaRPr>
          </a:p>
          <a:p>
            <a:pPr marL="146046" defTabSz="609585" eaLnBrk="0" fontAlgn="base" hangingPunct="0">
              <a:spcBef>
                <a:spcPct val="0"/>
              </a:spcBef>
              <a:spcAft>
                <a:spcPct val="0"/>
              </a:spcAft>
              <a:defRPr/>
            </a:pPr>
            <a:r>
              <a:rPr lang="en-GB" sz="2667" dirty="0">
                <a:solidFill>
                  <a:prstClr val="black"/>
                </a:solidFill>
                <a:latin typeface="Calibri" panose="020F0502020204030204" pitchFamily="34" charset="0"/>
                <a:ea typeface="ＭＳ Ｐゴシック" pitchFamily="-1" charset="-128"/>
              </a:rPr>
              <a:t>Regulation 10 SI 2013/1894</a:t>
            </a:r>
          </a:p>
        </p:txBody>
      </p:sp>
      <p:pic>
        <p:nvPicPr>
          <p:cNvPr id="9" name="Picture 8">
            <a:extLst>
              <a:ext uri="{FF2B5EF4-FFF2-40B4-BE49-F238E27FC236}">
                <a16:creationId xmlns:a16="http://schemas.microsoft.com/office/drawing/2014/main" id="{E71FD028-A4EF-4823-B042-2D799C64BBC3}"/>
              </a:ext>
            </a:extLst>
          </p:cNvPr>
          <p:cNvPicPr>
            <a:picLocks noChangeAspect="1"/>
          </p:cNvPicPr>
          <p:nvPr/>
        </p:nvPicPr>
        <p:blipFill rotWithShape="1">
          <a:blip r:embed="rId2">
            <a:clrChange>
              <a:clrFrom>
                <a:srgbClr val="FFFFF8"/>
              </a:clrFrom>
              <a:clrTo>
                <a:srgbClr val="FFFFF8">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t="11205" b="8073"/>
          <a:stretch/>
        </p:blipFill>
        <p:spPr>
          <a:xfrm>
            <a:off x="9712002" y="120990"/>
            <a:ext cx="2262881" cy="1732863"/>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0FBC2C-0716-48AC-B859-DE294A136DFA}"/>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Exempt Goods</a:t>
            </a:r>
          </a:p>
        </p:txBody>
      </p:sp>
      <p:sp>
        <p:nvSpPr>
          <p:cNvPr id="34819" name="TextBox 3">
            <a:extLst>
              <a:ext uri="{FF2B5EF4-FFF2-40B4-BE49-F238E27FC236}">
                <a16:creationId xmlns:a16="http://schemas.microsoft.com/office/drawing/2014/main" id="{3424FCA3-0D9C-4F78-BDDB-8FD40D7CD5FB}"/>
              </a:ext>
            </a:extLst>
          </p:cNvPr>
          <p:cNvSpPr txBox="1">
            <a:spLocks noChangeArrowheads="1"/>
          </p:cNvSpPr>
          <p:nvPr/>
        </p:nvSpPr>
        <p:spPr bwMode="auto">
          <a:xfrm>
            <a:off x="459317" y="1354667"/>
            <a:ext cx="9067800" cy="378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800100" indent="-34290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defTabSz="609585" eaLnBrk="0" fontAlgn="base" hangingPunct="0">
              <a:spcBef>
                <a:spcPct val="0"/>
              </a:spcBef>
              <a:spcAft>
                <a:spcPct val="0"/>
              </a:spcAft>
              <a:buClr>
                <a:prstClr val="black"/>
              </a:buClr>
            </a:pPr>
            <a:r>
              <a:rPr lang="en-GB" altLang="en-US" sz="2667">
                <a:solidFill>
                  <a:prstClr val="black"/>
                </a:solidFill>
                <a:latin typeface="Calibri" panose="020F0502020204030204" pitchFamily="34" charset="0"/>
              </a:rPr>
              <a:t>Full details of Exempt Goods are contained within Regulation 4 of the Taking Control of Goods Regulations 2013</a:t>
            </a:r>
          </a:p>
          <a:p>
            <a:pPr algn="just" defTabSz="609585" eaLnBrk="0" fontAlgn="base" hangingPunct="0">
              <a:spcBef>
                <a:spcPct val="0"/>
              </a:spcBef>
              <a:spcAft>
                <a:spcPct val="0"/>
              </a:spcAft>
              <a:buClr>
                <a:prstClr val="black"/>
              </a:buClr>
            </a:pPr>
            <a:endParaRPr lang="en-GB" altLang="en-US" sz="2667">
              <a:solidFill>
                <a:prstClr val="black"/>
              </a:solidFill>
              <a:latin typeface="Calibri" panose="020F0502020204030204" pitchFamily="34" charset="0"/>
            </a:endParaRPr>
          </a:p>
          <a:p>
            <a:pPr algn="just" defTabSz="609585" eaLnBrk="0" fontAlgn="base" hangingPunct="0">
              <a:spcBef>
                <a:spcPct val="0"/>
              </a:spcBef>
              <a:spcAft>
                <a:spcPct val="0"/>
              </a:spcAft>
              <a:buClr>
                <a:prstClr val="black"/>
              </a:buClr>
            </a:pPr>
            <a:r>
              <a:rPr lang="en-GB" altLang="en-US" sz="2667">
                <a:solidFill>
                  <a:prstClr val="black"/>
                </a:solidFill>
                <a:latin typeface="Calibri" panose="020F0502020204030204" pitchFamily="34" charset="0"/>
              </a:rPr>
              <a:t>Previous Exemptions listed still exist covering:</a:t>
            </a:r>
          </a:p>
          <a:p>
            <a:pPr algn="just" defTabSz="609585" eaLnBrk="0" fontAlgn="base" hangingPunct="0">
              <a:spcBef>
                <a:spcPct val="0"/>
              </a:spcBef>
              <a:spcAft>
                <a:spcPct val="0"/>
              </a:spcAft>
              <a:buClr>
                <a:prstClr val="black"/>
              </a:buClr>
            </a:pPr>
            <a:endParaRPr lang="en-GB" altLang="en-US" sz="2667">
              <a:solidFill>
                <a:prstClr val="black"/>
              </a:solidFill>
              <a:latin typeface="Calibri" panose="020F0502020204030204" pitchFamily="34" charset="0"/>
            </a:endParaRPr>
          </a:p>
          <a:p>
            <a:pPr marL="1066773" lvl="1" indent="-457189" algn="just" defTabSz="609585" eaLnBrk="0" fontAlgn="base" hangingPunct="0">
              <a:spcBef>
                <a:spcPct val="0"/>
              </a:spcBef>
              <a:spcAft>
                <a:spcPct val="0"/>
              </a:spcAft>
              <a:buClr>
                <a:prstClr val="black"/>
              </a:buClr>
              <a:buFont typeface="Arial" panose="020B0604020202020204" pitchFamily="34" charset="0"/>
              <a:buChar char="•"/>
            </a:pPr>
            <a:r>
              <a:rPr lang="en-GB" altLang="en-US" sz="2667" i="1">
                <a:solidFill>
                  <a:prstClr val="black"/>
                </a:solidFill>
                <a:latin typeface="Calibri" panose="020F0502020204030204" pitchFamily="34" charset="0"/>
              </a:rPr>
              <a:t>Tools of the Trade;</a:t>
            </a:r>
          </a:p>
          <a:p>
            <a:pPr marL="1066773" lvl="1" indent="-457189" algn="just" defTabSz="609585" eaLnBrk="0" fontAlgn="base" hangingPunct="0">
              <a:spcBef>
                <a:spcPct val="0"/>
              </a:spcBef>
              <a:spcAft>
                <a:spcPct val="0"/>
              </a:spcAft>
              <a:buClr>
                <a:prstClr val="black"/>
              </a:buClr>
              <a:buFont typeface="Arial" panose="020B0604020202020204" pitchFamily="34" charset="0"/>
              <a:buChar char="•"/>
            </a:pPr>
            <a:r>
              <a:rPr lang="en-GB" altLang="en-US" sz="2667" i="1">
                <a:solidFill>
                  <a:prstClr val="black"/>
                </a:solidFill>
                <a:latin typeface="Calibri" panose="020F0502020204030204" pitchFamily="34" charset="0"/>
              </a:rPr>
              <a:t>Basic Domestic Needs; etc.</a:t>
            </a:r>
          </a:p>
          <a:p>
            <a:pPr defTabSz="609585" eaLnBrk="0" fontAlgn="base" hangingPunct="0">
              <a:spcBef>
                <a:spcPct val="0"/>
              </a:spcBef>
              <a:spcAft>
                <a:spcPct val="0"/>
              </a:spcAft>
              <a:buClr>
                <a:prstClr val="black"/>
              </a:buClr>
            </a:pPr>
            <a:endParaRPr lang="en-GB" altLang="en-US" sz="2667">
              <a:solidFill>
                <a:prstClr val="black"/>
              </a:solidFill>
              <a:latin typeface="Calibri" panose="020F0502020204030204" pitchFamily="34" charset="0"/>
            </a:endParaRPr>
          </a:p>
          <a:p>
            <a:pPr defTabSz="609585" eaLnBrk="0" fontAlgn="base" hangingPunct="0">
              <a:spcBef>
                <a:spcPct val="0"/>
              </a:spcBef>
              <a:spcAft>
                <a:spcPct val="0"/>
              </a:spcAft>
              <a:buClr>
                <a:prstClr val="black"/>
              </a:buClr>
            </a:pPr>
            <a:r>
              <a:rPr lang="en-GB" altLang="en-US" sz="2667">
                <a:solidFill>
                  <a:prstClr val="black"/>
                </a:solidFill>
                <a:latin typeface="Calibri" panose="020F0502020204030204" pitchFamily="34" charset="0"/>
              </a:rPr>
              <a:t>Some interesting amendments and additions</a:t>
            </a:r>
          </a:p>
        </p:txBody>
      </p:sp>
      <p:pic>
        <p:nvPicPr>
          <p:cNvPr id="34820" name="Picture 3">
            <a:extLst>
              <a:ext uri="{FF2B5EF4-FFF2-40B4-BE49-F238E27FC236}">
                <a16:creationId xmlns:a16="http://schemas.microsoft.com/office/drawing/2014/main" id="{832C218D-7CE2-4BE0-8378-5F8F94212889}"/>
              </a:ext>
            </a:extLst>
          </p:cNvPr>
          <p:cNvPicPr>
            <a:picLocks noChangeAspect="1"/>
          </p:cNvPicPr>
          <p:nvPr/>
        </p:nvPicPr>
        <p:blipFill>
          <a:blip r:embed="rId2">
            <a:extLst>
              <a:ext uri="{28A0092B-C50C-407E-A947-70E740481C1C}">
                <a14:useLocalDpi xmlns:a14="http://schemas.microsoft.com/office/drawing/2010/main" val="0"/>
              </a:ext>
            </a:extLst>
          </a:blip>
          <a:srcRect t="18797" b="13910"/>
          <a:stretch>
            <a:fillRect/>
          </a:stretch>
        </p:blipFill>
        <p:spPr bwMode="auto">
          <a:xfrm>
            <a:off x="8991600" y="110068"/>
            <a:ext cx="2982384" cy="133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FFD3ED-2012-4951-ADA3-8414FDED3246}"/>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Tools of the Trade</a:t>
            </a:r>
          </a:p>
        </p:txBody>
      </p:sp>
      <p:sp>
        <p:nvSpPr>
          <p:cNvPr id="4" name="TextBox 3">
            <a:extLst>
              <a:ext uri="{FF2B5EF4-FFF2-40B4-BE49-F238E27FC236}">
                <a16:creationId xmlns:a16="http://schemas.microsoft.com/office/drawing/2014/main" id="{4FA42897-EE99-4137-A658-72EA9950E1C4}"/>
              </a:ext>
            </a:extLst>
          </p:cNvPr>
          <p:cNvSpPr txBox="1"/>
          <p:nvPr/>
        </p:nvSpPr>
        <p:spPr>
          <a:xfrm>
            <a:off x="459317" y="1354667"/>
            <a:ext cx="9067800" cy="4217116"/>
          </a:xfrm>
          <a:prstGeom prst="rect">
            <a:avLst/>
          </a:prstGeom>
          <a:noFill/>
        </p:spPr>
        <p:txBody>
          <a:bodyPr>
            <a:spAutoFit/>
          </a:bodyPr>
          <a:lstStyle/>
          <a:p>
            <a:pPr algn="just" defTabSz="609585" eaLnBrk="0" fontAlgn="base" hangingPunct="0">
              <a:spcBef>
                <a:spcPct val="0"/>
              </a:spcBef>
              <a:spcAft>
                <a:spcPct val="0"/>
              </a:spcAft>
              <a:defRPr/>
            </a:pPr>
            <a:r>
              <a:rPr lang="en-GB" altLang="en-US" sz="2667" dirty="0">
                <a:solidFill>
                  <a:prstClr val="black"/>
                </a:solidFill>
                <a:latin typeface="Calibri"/>
                <a:ea typeface="ＭＳ Ｐゴシック" pitchFamily="-1" charset="-128"/>
              </a:rPr>
              <a:t>1a) items or equipment </a:t>
            </a:r>
            <a:r>
              <a:rPr lang="en-GB" altLang="en-US" sz="2667" i="1" dirty="0">
                <a:solidFill>
                  <a:prstClr val="black"/>
                </a:solidFill>
                <a:latin typeface="Calibri"/>
                <a:ea typeface="ＭＳ Ｐゴシック" pitchFamily="-1" charset="-128"/>
              </a:rPr>
              <a:t>(for example, tools, books, telephones, computer equipment and vehicles) </a:t>
            </a:r>
            <a:r>
              <a:rPr lang="en-GB" altLang="en-US" sz="2667" dirty="0">
                <a:solidFill>
                  <a:prstClr val="black"/>
                </a:solidFill>
                <a:latin typeface="Calibri"/>
                <a:ea typeface="ＭＳ Ｐゴシック" pitchFamily="-1" charset="-128"/>
              </a:rPr>
              <a:t>which are necessary for use personally by the debtor in the debtor’s employment, business, trade, profession, study or education, except that in any case the aggregate value of the items or equipment to which this exemption is applied shall not exceed £1,350 (*except NDR);</a:t>
            </a:r>
          </a:p>
          <a:p>
            <a:pPr algn="just" defTabSz="609585" eaLnBrk="0" fontAlgn="base" hangingPunct="0">
              <a:spcBef>
                <a:spcPct val="0"/>
              </a:spcBef>
              <a:spcAft>
                <a:spcPct val="0"/>
              </a:spcAft>
              <a:defRPr/>
            </a:pPr>
            <a:endParaRPr lang="en-GB" altLang="en-US" sz="133" dirty="0">
              <a:solidFill>
                <a:prstClr val="black"/>
              </a:solidFill>
              <a:latin typeface="Calibri"/>
              <a:ea typeface="ＭＳ Ｐゴシック" pitchFamily="-1" charset="-128"/>
            </a:endParaRPr>
          </a:p>
          <a:p>
            <a:pPr marL="146046" defTabSz="609585" eaLnBrk="0" fontAlgn="base" hangingPunct="0">
              <a:spcBef>
                <a:spcPct val="0"/>
              </a:spcBef>
              <a:spcAft>
                <a:spcPct val="0"/>
              </a:spcAft>
              <a:defRPr/>
            </a:pPr>
            <a:endParaRPr lang="en-GB" sz="2667" dirty="0">
              <a:solidFill>
                <a:prstClr val="black"/>
              </a:solidFill>
              <a:effectLst>
                <a:outerShdw blurRad="38100" dist="38100" dir="2700000" algn="tl">
                  <a:srgbClr val="000000">
                    <a:alpha val="43137"/>
                  </a:srgbClr>
                </a:outerShdw>
              </a:effectLst>
              <a:latin typeface="Calibri"/>
              <a:ea typeface="ＭＳ Ｐゴシック" pitchFamily="-1" charset="-128"/>
            </a:endParaRPr>
          </a:p>
          <a:p>
            <a:pPr marL="146046" algn="just" defTabSz="609585" eaLnBrk="0" fontAlgn="base" hangingPunct="0">
              <a:spcBef>
                <a:spcPct val="0"/>
              </a:spcBef>
              <a:spcAft>
                <a:spcPct val="0"/>
              </a:spcAft>
              <a:defRPr/>
            </a:pPr>
            <a:r>
              <a:rPr lang="en-GB" sz="2667" dirty="0">
                <a:solidFill>
                  <a:prstClr val="black"/>
                </a:solidFill>
                <a:latin typeface="Calibri"/>
                <a:ea typeface="ＭＳ Ｐゴシック" pitchFamily="-1" charset="-128"/>
              </a:rPr>
              <a:t>*Regulation 4 (2) confirms that the ‘tools of the trade exemption 1a does not apply to a debt being enforced under Section 62A of the LGFA 1988</a:t>
            </a:r>
          </a:p>
        </p:txBody>
      </p:sp>
      <p:pic>
        <p:nvPicPr>
          <p:cNvPr id="6" name="Picture 5">
            <a:extLst>
              <a:ext uri="{FF2B5EF4-FFF2-40B4-BE49-F238E27FC236}">
                <a16:creationId xmlns:a16="http://schemas.microsoft.com/office/drawing/2014/main" id="{D4EB11B7-DB94-4EAC-8A17-A6FF7B1913D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93618" y="154518"/>
            <a:ext cx="3566583" cy="146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A0D6-0778-4F5E-87D7-7CFF5B9E70B7}"/>
              </a:ext>
            </a:extLst>
          </p:cNvPr>
          <p:cNvSpPr>
            <a:spLocks noGrp="1"/>
          </p:cNvSpPr>
          <p:nvPr>
            <p:ph type="title"/>
          </p:nvPr>
        </p:nvSpPr>
        <p:spPr>
          <a:xfrm>
            <a:off x="764117" y="486834"/>
            <a:ext cx="10955867" cy="664633"/>
          </a:xfrm>
        </p:spPr>
        <p:txBody>
          <a:bodyPr rtlCol="0">
            <a:normAutofit/>
          </a:bodyPr>
          <a:lstStyle/>
          <a:p>
            <a:pPr fontAlgn="auto">
              <a:spcAft>
                <a:spcPts val="0"/>
              </a:spcAft>
              <a:defRPr/>
            </a:pPr>
            <a:r>
              <a:rPr lang="en-GB" sz="3600" b="1" dirty="0"/>
              <a:t>Warehouses / reserved for future occupation</a:t>
            </a:r>
            <a:endParaRPr lang="en-GB" b="1" dirty="0"/>
          </a:p>
        </p:txBody>
      </p:sp>
      <p:sp>
        <p:nvSpPr>
          <p:cNvPr id="25603" name="Content Placeholder 2">
            <a:extLst>
              <a:ext uri="{FF2B5EF4-FFF2-40B4-BE49-F238E27FC236}">
                <a16:creationId xmlns:a16="http://schemas.microsoft.com/office/drawing/2014/main" id="{401B56D5-8351-4245-B6EE-250C1CA4254D}"/>
              </a:ext>
            </a:extLst>
          </p:cNvPr>
          <p:cNvSpPr>
            <a:spLocks noGrp="1"/>
          </p:cNvSpPr>
          <p:nvPr>
            <p:ph idx="1"/>
          </p:nvPr>
        </p:nvSpPr>
        <p:spPr>
          <a:xfrm>
            <a:off x="488951" y="1382185"/>
            <a:ext cx="11140016" cy="4946649"/>
          </a:xfrm>
        </p:spPr>
        <p:txBody>
          <a:bodyPr/>
          <a:lstStyle/>
          <a:p>
            <a:pPr marL="0" indent="0" eaLnBrk="1" hangingPunct="1">
              <a:buNone/>
              <a:defRPr/>
            </a:pPr>
            <a:r>
              <a:rPr lang="en-GB" sz="3200" b="1" dirty="0"/>
              <a:t>R v </a:t>
            </a:r>
            <a:r>
              <a:rPr lang="en-GB" sz="3200" b="1" dirty="0" err="1"/>
              <a:t>Melladew</a:t>
            </a:r>
            <a:r>
              <a:rPr lang="en-GB" sz="3200" b="1" dirty="0"/>
              <a:t> [1907</a:t>
            </a:r>
            <a:r>
              <a:rPr lang="en-GB" sz="3200" dirty="0"/>
              <a:t>]</a:t>
            </a:r>
          </a:p>
          <a:p>
            <a:pPr marL="0" indent="0" eaLnBrk="1" hangingPunct="1">
              <a:buNone/>
              <a:defRPr/>
            </a:pPr>
            <a:endParaRPr lang="en-GB" sz="1067" dirty="0"/>
          </a:p>
          <a:p>
            <a:pPr eaLnBrk="1" hangingPunct="1">
              <a:defRPr/>
            </a:pPr>
            <a:r>
              <a:rPr lang="en-GB" sz="2667" dirty="0"/>
              <a:t>Warehouse left empty &amp; the water had been cut off (but could be reconnected at any time).</a:t>
            </a:r>
          </a:p>
          <a:p>
            <a:pPr eaLnBrk="1" hangingPunct="1">
              <a:defRPr/>
            </a:pPr>
            <a:r>
              <a:rPr lang="en-GB" sz="2667" dirty="0"/>
              <a:t>Warehouse owner would have been prepared to let it or receive goods into it at any time providing half of the capacity was used.</a:t>
            </a:r>
          </a:p>
          <a:p>
            <a:pPr eaLnBrk="1" hangingPunct="1">
              <a:defRPr/>
            </a:pPr>
            <a:r>
              <a:rPr lang="en-GB" sz="2667" b="1" dirty="0"/>
              <a:t>Held</a:t>
            </a:r>
            <a:r>
              <a:rPr lang="en-GB" sz="2667" dirty="0"/>
              <a:t> that the intention to occupy must be viewed in context with the nature of the business and that it was an occupational hazard of a warehouseman that the premises could be vacant for some time. Held liable for rates for the whole period.</a:t>
            </a:r>
            <a:endParaRPr lang="en-US" sz="2667" b="1"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DF74C7-4CBB-461B-819D-29A04B8D8D68}"/>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Basic Domestic Needs</a:t>
            </a:r>
          </a:p>
        </p:txBody>
      </p:sp>
      <p:sp>
        <p:nvSpPr>
          <p:cNvPr id="36867" name="TextBox 3">
            <a:extLst>
              <a:ext uri="{FF2B5EF4-FFF2-40B4-BE49-F238E27FC236}">
                <a16:creationId xmlns:a16="http://schemas.microsoft.com/office/drawing/2014/main" id="{5E1A012E-E64C-4DC9-AD5F-EEFE180F8CEF}"/>
              </a:ext>
            </a:extLst>
          </p:cNvPr>
          <p:cNvSpPr txBox="1">
            <a:spLocks noChangeArrowheads="1"/>
          </p:cNvSpPr>
          <p:nvPr/>
        </p:nvSpPr>
        <p:spPr bwMode="auto">
          <a:xfrm>
            <a:off x="459317" y="1354667"/>
            <a:ext cx="9067800" cy="416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defTabSz="609585" eaLnBrk="0" fontAlgn="base" hangingPunct="0">
              <a:spcBef>
                <a:spcPct val="0"/>
              </a:spcBef>
              <a:spcAft>
                <a:spcPct val="0"/>
              </a:spcAft>
            </a:pPr>
            <a:r>
              <a:rPr lang="en-GB" altLang="en-US" sz="2667">
                <a:solidFill>
                  <a:prstClr val="black"/>
                </a:solidFill>
                <a:latin typeface="Calibri" panose="020F0502020204030204" pitchFamily="34" charset="0"/>
              </a:rPr>
              <a:t>1b) such clothing, bedding, furniture, household equipment, items and provisions as are reasonably required to satisfy the </a:t>
            </a:r>
            <a:r>
              <a:rPr lang="en-GB" altLang="en-US" sz="2667" b="1">
                <a:solidFill>
                  <a:prstClr val="black"/>
                </a:solidFill>
                <a:latin typeface="Calibri" panose="020F0502020204030204" pitchFamily="34" charset="0"/>
              </a:rPr>
              <a:t>basic domestic needs</a:t>
            </a:r>
            <a:r>
              <a:rPr lang="en-GB" altLang="en-US" sz="2667">
                <a:solidFill>
                  <a:prstClr val="black"/>
                </a:solidFill>
                <a:latin typeface="Calibri" panose="020F0502020204030204" pitchFamily="34" charset="0"/>
              </a:rPr>
              <a:t> of the debtor and every member of the debtor’s household, including (but not restricted to) —</a:t>
            </a:r>
          </a:p>
          <a:p>
            <a:pPr algn="just" defTabSz="609585" eaLnBrk="0" fontAlgn="base" hangingPunct="0">
              <a:spcBef>
                <a:spcPct val="0"/>
              </a:spcBef>
              <a:spcAft>
                <a:spcPct val="0"/>
              </a:spcAft>
            </a:pPr>
            <a:endParaRPr lang="en-GB" altLang="en-US" sz="1067">
              <a:solidFill>
                <a:prstClr val="black"/>
              </a:solidFill>
              <a:latin typeface="Calibri" panose="020F0502020204030204" pitchFamily="34" charset="0"/>
            </a:endParaRPr>
          </a:p>
          <a:p>
            <a:pPr marL="1219170" lvl="2" algn="just" defTabSz="609585" fontAlgn="base">
              <a:spcBef>
                <a:spcPct val="0"/>
              </a:spcBef>
              <a:spcAft>
                <a:spcPct val="0"/>
              </a:spcAft>
              <a:buClr>
                <a:prstClr val="black"/>
              </a:buClr>
            </a:pPr>
            <a:r>
              <a:rPr lang="en-GB" altLang="en-US" sz="2400">
                <a:solidFill>
                  <a:prstClr val="black"/>
                </a:solidFill>
                <a:latin typeface="Calibri" panose="020F0502020204030204" pitchFamily="34" charset="0"/>
              </a:rPr>
              <a:t>(i) a cooker or microwave;</a:t>
            </a:r>
          </a:p>
          <a:p>
            <a:pPr marL="1219170" lvl="2" algn="just" defTabSz="609585" fontAlgn="base">
              <a:spcBef>
                <a:spcPct val="0"/>
              </a:spcBef>
              <a:spcAft>
                <a:spcPct val="0"/>
              </a:spcAft>
              <a:buClr>
                <a:prstClr val="black"/>
              </a:buClr>
            </a:pPr>
            <a:r>
              <a:rPr lang="en-GB" altLang="en-US" sz="2400">
                <a:solidFill>
                  <a:prstClr val="black"/>
                </a:solidFill>
                <a:latin typeface="Calibri" panose="020F0502020204030204" pitchFamily="34" charset="0"/>
              </a:rPr>
              <a:t>(ii) a refrigerator;</a:t>
            </a:r>
          </a:p>
          <a:p>
            <a:pPr marL="1219170" lvl="2" algn="just" defTabSz="609585" fontAlgn="base">
              <a:spcBef>
                <a:spcPct val="0"/>
              </a:spcBef>
              <a:spcAft>
                <a:spcPct val="0"/>
              </a:spcAft>
              <a:buClr>
                <a:prstClr val="black"/>
              </a:buClr>
            </a:pPr>
            <a:r>
              <a:rPr lang="en-GB" altLang="en-US" sz="2400">
                <a:solidFill>
                  <a:prstClr val="black"/>
                </a:solidFill>
                <a:latin typeface="Calibri" panose="020F0502020204030204" pitchFamily="34" charset="0"/>
              </a:rPr>
              <a:t>(iii) a washing machine;</a:t>
            </a:r>
          </a:p>
          <a:p>
            <a:pPr marL="1219170" lvl="2" algn="just" defTabSz="609585" fontAlgn="base">
              <a:spcBef>
                <a:spcPts val="433"/>
              </a:spcBef>
              <a:spcAft>
                <a:spcPct val="0"/>
              </a:spcAft>
              <a:buClr>
                <a:prstClr val="black"/>
              </a:buClr>
            </a:pPr>
            <a:r>
              <a:rPr lang="en-GB" altLang="en-US" sz="2400">
                <a:solidFill>
                  <a:srgbClr val="0070C0"/>
                </a:solidFill>
                <a:latin typeface="Calibri" panose="020F0502020204030204" pitchFamily="34" charset="0"/>
              </a:rPr>
              <a:t>(iv) a dining table large enough, and sufficient dining chairs, to seat the debtor and every member of the debtor’s household;……………..</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1BC97A-6C08-4A7F-A0A5-E691E0A9981C}"/>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Exempt Goods - Other</a:t>
            </a:r>
          </a:p>
        </p:txBody>
      </p:sp>
      <p:sp>
        <p:nvSpPr>
          <p:cNvPr id="37891" name="TextBox 3">
            <a:extLst>
              <a:ext uri="{FF2B5EF4-FFF2-40B4-BE49-F238E27FC236}">
                <a16:creationId xmlns:a16="http://schemas.microsoft.com/office/drawing/2014/main" id="{2D6C7057-B352-4D16-B46C-370B798D8FA6}"/>
              </a:ext>
            </a:extLst>
          </p:cNvPr>
          <p:cNvSpPr txBox="1">
            <a:spLocks noChangeArrowheads="1"/>
          </p:cNvSpPr>
          <p:nvPr/>
        </p:nvSpPr>
        <p:spPr bwMode="auto">
          <a:xfrm>
            <a:off x="459317" y="1145118"/>
            <a:ext cx="9067800" cy="477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defTabSz="609585" eaLnBrk="0" fontAlgn="base" hangingPunct="0">
              <a:spcBef>
                <a:spcPct val="0"/>
              </a:spcBef>
              <a:spcAft>
                <a:spcPct val="0"/>
              </a:spcAft>
            </a:pPr>
            <a:r>
              <a:rPr lang="en-GB" altLang="en-US" sz="2400" b="1">
                <a:solidFill>
                  <a:srgbClr val="0070C0"/>
                </a:solidFill>
                <a:latin typeface="Calibri" panose="020F0502020204030204" pitchFamily="34" charset="0"/>
              </a:rPr>
              <a:t>Assistance dogs </a:t>
            </a:r>
            <a:r>
              <a:rPr lang="en-GB" altLang="en-US" sz="2400">
                <a:solidFill>
                  <a:prstClr val="black"/>
                </a:solidFill>
                <a:latin typeface="Calibri" panose="020F0502020204030204" pitchFamily="34" charset="0"/>
              </a:rPr>
              <a:t>(including guide dogs, hearing dogs and dogs for disabled persons), sheep dogs, guard dogs or domestic pets;</a:t>
            </a:r>
          </a:p>
          <a:p>
            <a:pPr algn="just" defTabSz="609585" eaLnBrk="0" fontAlgn="base" hangingPunct="0">
              <a:spcBef>
                <a:spcPct val="0"/>
              </a:spcBef>
              <a:spcAft>
                <a:spcPct val="0"/>
              </a:spcAft>
            </a:pPr>
            <a:endParaRPr lang="en-GB" altLang="en-US" sz="533">
              <a:solidFill>
                <a:prstClr val="black"/>
              </a:solidFill>
              <a:latin typeface="Calibri" panose="020F0502020204030204" pitchFamily="34" charset="0"/>
            </a:endParaRPr>
          </a:p>
          <a:p>
            <a:pPr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A vehicle on which a </a:t>
            </a:r>
            <a:r>
              <a:rPr lang="en-GB" altLang="en-US" sz="2400" b="1">
                <a:solidFill>
                  <a:srgbClr val="0070C0"/>
                </a:solidFill>
                <a:latin typeface="Calibri" panose="020F0502020204030204" pitchFamily="34" charset="0"/>
              </a:rPr>
              <a:t>valid disabled person’s badge </a:t>
            </a:r>
            <a:r>
              <a:rPr lang="en-GB" altLang="en-US" sz="2400">
                <a:solidFill>
                  <a:prstClr val="black"/>
                </a:solidFill>
                <a:latin typeface="Calibri" panose="020F0502020204030204" pitchFamily="34" charset="0"/>
              </a:rPr>
              <a:t>is displayed because it is used for, or in relation to which there are reasonable grounds for believing that it is used for, the carriage of a disabled person</a:t>
            </a:r>
          </a:p>
          <a:p>
            <a:pPr algn="just" defTabSz="609585" eaLnBrk="0" fontAlgn="base" hangingPunct="0">
              <a:spcBef>
                <a:spcPct val="0"/>
              </a:spcBef>
              <a:spcAft>
                <a:spcPct val="0"/>
              </a:spcAft>
            </a:pPr>
            <a:endParaRPr lang="en-GB" altLang="en-US" sz="533">
              <a:solidFill>
                <a:prstClr val="black"/>
              </a:solidFill>
              <a:latin typeface="Calibri" panose="020F0502020204030204" pitchFamily="34" charset="0"/>
            </a:endParaRPr>
          </a:p>
          <a:p>
            <a:pPr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A vehicle (whether in public ownership or not) which is being used for, or in relation to which there are </a:t>
            </a:r>
            <a:r>
              <a:rPr lang="en-GB" altLang="en-US" sz="2400" b="1">
                <a:solidFill>
                  <a:srgbClr val="0070C0"/>
                </a:solidFill>
                <a:latin typeface="Calibri" panose="020F0502020204030204" pitchFamily="34" charset="0"/>
              </a:rPr>
              <a:t>reasonable grounds </a:t>
            </a:r>
            <a:r>
              <a:rPr lang="en-GB" altLang="en-US" sz="2400">
                <a:solidFill>
                  <a:prstClr val="black"/>
                </a:solidFill>
                <a:latin typeface="Calibri" panose="020F0502020204030204" pitchFamily="34" charset="0"/>
              </a:rPr>
              <a:t>for believing that it is used for, </a:t>
            </a:r>
            <a:r>
              <a:rPr lang="en-GB" altLang="en-US" sz="2400" b="1">
                <a:solidFill>
                  <a:srgbClr val="0070C0"/>
                </a:solidFill>
                <a:latin typeface="Calibri" panose="020F0502020204030204" pitchFamily="34" charset="0"/>
              </a:rPr>
              <a:t>police, fire or ambulance </a:t>
            </a:r>
            <a:r>
              <a:rPr lang="en-GB" altLang="en-US" sz="2400">
                <a:solidFill>
                  <a:prstClr val="black"/>
                </a:solidFill>
                <a:latin typeface="Calibri" panose="020F0502020204030204" pitchFamily="34" charset="0"/>
              </a:rPr>
              <a:t>purposes; and</a:t>
            </a:r>
          </a:p>
          <a:p>
            <a:pPr algn="just" defTabSz="609585" eaLnBrk="0" fontAlgn="base" hangingPunct="0">
              <a:spcBef>
                <a:spcPct val="0"/>
              </a:spcBef>
              <a:spcAft>
                <a:spcPct val="0"/>
              </a:spcAft>
            </a:pPr>
            <a:endParaRPr lang="en-GB" altLang="en-US" sz="533">
              <a:solidFill>
                <a:prstClr val="black"/>
              </a:solidFill>
              <a:latin typeface="Calibri" panose="020F0502020204030204" pitchFamily="34" charset="0"/>
            </a:endParaRPr>
          </a:p>
          <a:p>
            <a:pPr algn="just" defTabSz="609585" eaLnBrk="0" fontAlgn="base" hangingPunct="0">
              <a:spcBef>
                <a:spcPct val="0"/>
              </a:spcBef>
              <a:spcAft>
                <a:spcPct val="0"/>
              </a:spcAft>
            </a:pPr>
            <a:r>
              <a:rPr lang="en-GB" altLang="en-US" sz="2400">
                <a:solidFill>
                  <a:prstClr val="black"/>
                </a:solidFill>
                <a:latin typeface="Calibri" panose="020F0502020204030204" pitchFamily="34" charset="0"/>
              </a:rPr>
              <a:t>A vehicle displaying a valid </a:t>
            </a:r>
            <a:r>
              <a:rPr lang="en-GB" altLang="en-US" sz="2400" b="1">
                <a:solidFill>
                  <a:srgbClr val="0070C0"/>
                </a:solidFill>
                <a:latin typeface="Calibri" panose="020F0502020204030204" pitchFamily="34" charset="0"/>
              </a:rPr>
              <a:t>British Medical Association badge </a:t>
            </a:r>
            <a:r>
              <a:rPr lang="en-GB" altLang="en-US" sz="2400">
                <a:solidFill>
                  <a:prstClr val="black"/>
                </a:solidFill>
                <a:latin typeface="Calibri" panose="020F0502020204030204" pitchFamily="34" charset="0"/>
              </a:rPr>
              <a:t>or other health emergency badge because it is being used for, or in relation to which there are reasonable grounds for believing that it is used for, health emergency purposes.</a:t>
            </a:r>
          </a:p>
        </p:txBody>
      </p:sp>
      <p:pic>
        <p:nvPicPr>
          <p:cNvPr id="37892" name="Picture 1">
            <a:extLst>
              <a:ext uri="{FF2B5EF4-FFF2-40B4-BE49-F238E27FC236}">
                <a16:creationId xmlns:a16="http://schemas.microsoft.com/office/drawing/2014/main" id="{4C6AD947-A5C2-48EA-ACC6-C7A6A890CDAE}"/>
              </a:ext>
            </a:extLst>
          </p:cNvPr>
          <p:cNvPicPr>
            <a:picLocks noChangeAspect="1"/>
          </p:cNvPicPr>
          <p:nvPr/>
        </p:nvPicPr>
        <p:blipFill>
          <a:blip r:embed="rId2">
            <a:extLst>
              <a:ext uri="{28A0092B-C50C-407E-A947-70E740481C1C}">
                <a14:useLocalDpi xmlns:a14="http://schemas.microsoft.com/office/drawing/2010/main" val="0"/>
              </a:ext>
            </a:extLst>
          </a:blip>
          <a:srcRect l="7619"/>
          <a:stretch>
            <a:fillRect/>
          </a:stretch>
        </p:blipFill>
        <p:spPr bwMode="auto">
          <a:xfrm>
            <a:off x="9478434" y="342900"/>
            <a:ext cx="2595033" cy="157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2382DF-545D-4D1B-A705-CD36F46E5456}"/>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Entering or Re-entering Premises</a:t>
            </a:r>
          </a:p>
        </p:txBody>
      </p:sp>
      <p:sp>
        <p:nvSpPr>
          <p:cNvPr id="4" name="TextBox 3">
            <a:extLst>
              <a:ext uri="{FF2B5EF4-FFF2-40B4-BE49-F238E27FC236}">
                <a16:creationId xmlns:a16="http://schemas.microsoft.com/office/drawing/2014/main" id="{C11DA4A5-43B3-4091-B5FB-B281D5FEB395}"/>
              </a:ext>
            </a:extLst>
          </p:cNvPr>
          <p:cNvSpPr txBox="1"/>
          <p:nvPr/>
        </p:nvSpPr>
        <p:spPr>
          <a:xfrm>
            <a:off x="459317" y="1145118"/>
            <a:ext cx="9067800" cy="4524315"/>
          </a:xfrm>
          <a:prstGeom prst="rect">
            <a:avLst/>
          </a:prstGeom>
          <a:noFill/>
        </p:spPr>
        <p:txBody>
          <a:bodyPr>
            <a:spAutoFit/>
          </a:bodyPr>
          <a:lstStyle/>
          <a:p>
            <a:pPr algn="just" defTabSz="609585" eaLnBrk="0" fontAlgn="base" hangingPunct="0">
              <a:spcBef>
                <a:spcPct val="0"/>
              </a:spcBef>
              <a:spcAft>
                <a:spcPct val="0"/>
              </a:spcAft>
              <a:defRPr/>
            </a:pPr>
            <a:r>
              <a:rPr lang="en-GB" altLang="en-US" sz="2400" dirty="0">
                <a:solidFill>
                  <a:prstClr val="black"/>
                </a:solidFill>
                <a:latin typeface="Calibri" panose="020F0502020204030204" pitchFamily="34" charset="0"/>
                <a:ea typeface="ＭＳ Ｐゴシック" pitchFamily="-1" charset="-128"/>
              </a:rPr>
              <a:t>Any door, or any usual means by which entry is gained to the premises.</a:t>
            </a:r>
          </a:p>
          <a:p>
            <a:pPr marL="76198" algn="just" defTabSz="609585" eaLnBrk="0" fontAlgn="base" hangingPunct="0">
              <a:spcBef>
                <a:spcPct val="0"/>
              </a:spcBef>
              <a:spcAft>
                <a:spcPct val="0"/>
              </a:spcAft>
              <a:defRPr/>
            </a:pPr>
            <a:endParaRPr lang="en-GB" altLang="en-US" sz="2400" dirty="0">
              <a:solidFill>
                <a:prstClr val="black"/>
              </a:solidFill>
              <a:latin typeface="Calibri" panose="020F0502020204030204" pitchFamily="34" charset="0"/>
              <a:ea typeface="ＭＳ Ｐゴシック" pitchFamily="-1" charset="-128"/>
            </a:endParaRPr>
          </a:p>
          <a:p>
            <a:pPr marL="76198" defTabSz="609585" eaLnBrk="0" fontAlgn="base" hangingPunct="0">
              <a:spcBef>
                <a:spcPct val="0"/>
              </a:spcBef>
              <a:spcAft>
                <a:spcPct val="0"/>
              </a:spcAft>
              <a:defRPr/>
            </a:pPr>
            <a:r>
              <a:rPr lang="en-GB" altLang="en-US" sz="2400" dirty="0">
                <a:solidFill>
                  <a:prstClr val="black"/>
                </a:solidFill>
                <a:latin typeface="Calibri" panose="020F0502020204030204" pitchFamily="34" charset="0"/>
                <a:ea typeface="ＭＳ Ｐゴシック" pitchFamily="-1" charset="-128"/>
              </a:rPr>
              <a:t>(For example, a loading bay to premises where a trade or business is carried on)</a:t>
            </a:r>
          </a:p>
          <a:p>
            <a:pPr algn="just" defTabSz="609585" eaLnBrk="0" fontAlgn="base" hangingPunct="0">
              <a:spcBef>
                <a:spcPct val="0"/>
              </a:spcBef>
              <a:spcAft>
                <a:spcPct val="0"/>
              </a:spcAft>
              <a:defRPr/>
            </a:pPr>
            <a:endParaRPr lang="en-GB" altLang="en-US" sz="2400" dirty="0">
              <a:solidFill>
                <a:prstClr val="black"/>
              </a:solidFill>
              <a:latin typeface="Calibri" panose="020F0502020204030204" pitchFamily="34" charset="0"/>
              <a:ea typeface="ＭＳ Ｐゴシック" pitchFamily="-1" charset="-128"/>
            </a:endParaRPr>
          </a:p>
          <a:p>
            <a:pPr algn="just" defTabSz="609585" eaLnBrk="0" fontAlgn="base" hangingPunct="0">
              <a:spcBef>
                <a:spcPct val="0"/>
              </a:spcBef>
              <a:spcAft>
                <a:spcPct val="0"/>
              </a:spcAft>
              <a:defRPr/>
            </a:pPr>
            <a:r>
              <a:rPr lang="en-GB" altLang="en-US" sz="2400" dirty="0">
                <a:solidFill>
                  <a:prstClr val="black"/>
                </a:solidFill>
                <a:latin typeface="Calibri" panose="020F0502020204030204" pitchFamily="34" charset="0"/>
                <a:ea typeface="ＭＳ Ｐゴシック" pitchFamily="-1" charset="-128"/>
              </a:rPr>
              <a:t>Or</a:t>
            </a:r>
          </a:p>
          <a:p>
            <a:pPr algn="just" defTabSz="609585" eaLnBrk="0" fontAlgn="base" hangingPunct="0">
              <a:spcBef>
                <a:spcPct val="0"/>
              </a:spcBef>
              <a:spcAft>
                <a:spcPct val="0"/>
              </a:spcAft>
              <a:defRPr/>
            </a:pPr>
            <a:endParaRPr lang="en-GB" altLang="en-US" sz="2400" dirty="0">
              <a:solidFill>
                <a:prstClr val="black"/>
              </a:solidFill>
              <a:latin typeface="Calibri" panose="020F0502020204030204" pitchFamily="34" charset="0"/>
              <a:ea typeface="ＭＳ Ｐゴシック" pitchFamily="-1" charset="-128"/>
            </a:endParaRPr>
          </a:p>
          <a:p>
            <a:pPr algn="just" defTabSz="609585" eaLnBrk="0" fontAlgn="base" hangingPunct="0">
              <a:spcBef>
                <a:spcPct val="0"/>
              </a:spcBef>
              <a:spcAft>
                <a:spcPct val="0"/>
              </a:spcAft>
              <a:defRPr/>
            </a:pPr>
            <a:r>
              <a:rPr lang="en-GB" altLang="en-US" sz="2400" dirty="0">
                <a:solidFill>
                  <a:prstClr val="black"/>
                </a:solidFill>
                <a:latin typeface="Calibri" panose="020F0502020204030204" pitchFamily="34" charset="0"/>
                <a:ea typeface="ＭＳ Ｐゴシック" pitchFamily="-1" charset="-128"/>
              </a:rPr>
              <a:t>Any usual means of entry, where the premises are a vehicle, vessel, aircraft, hovercraft, a tent or other moveable structure</a:t>
            </a:r>
          </a:p>
          <a:p>
            <a:pPr algn="just" defTabSz="609585" eaLnBrk="0" fontAlgn="base" hangingPunct="0">
              <a:spcBef>
                <a:spcPct val="0"/>
              </a:spcBef>
              <a:spcAft>
                <a:spcPct val="0"/>
              </a:spcAft>
              <a:defRPr/>
            </a:pPr>
            <a:endParaRPr lang="en-GB" altLang="en-US" sz="2400" dirty="0">
              <a:solidFill>
                <a:prstClr val="black"/>
              </a:solidFill>
              <a:latin typeface="Calibri" panose="020F0502020204030204" pitchFamily="34" charset="0"/>
              <a:ea typeface="ＭＳ Ｐゴシック" pitchFamily="-1" charset="-128"/>
            </a:endParaRPr>
          </a:p>
          <a:p>
            <a:pPr marL="146046" defTabSz="609585" eaLnBrk="0" fontAlgn="base" hangingPunct="0">
              <a:spcBef>
                <a:spcPct val="0"/>
              </a:spcBef>
              <a:spcAft>
                <a:spcPct val="0"/>
              </a:spcAft>
              <a:defRPr/>
            </a:pPr>
            <a:endParaRPr lang="en-GB" altLang="en-US" sz="2400" dirty="0">
              <a:solidFill>
                <a:prstClr val="black"/>
              </a:solidFill>
              <a:latin typeface="Calibri" panose="020F0502020204030204" pitchFamily="34" charset="0"/>
              <a:ea typeface="ＭＳ Ｐゴシック" pitchFamily="-1" charset="-128"/>
            </a:endParaRPr>
          </a:p>
          <a:p>
            <a:pPr marL="146046" defTabSz="609585" eaLnBrk="0" fontAlgn="base" hangingPunct="0">
              <a:spcBef>
                <a:spcPct val="0"/>
              </a:spcBef>
              <a:spcAft>
                <a:spcPct val="0"/>
              </a:spcAft>
              <a:defRPr/>
            </a:pPr>
            <a:r>
              <a:rPr lang="en-GB" altLang="en-US" sz="2400" dirty="0">
                <a:solidFill>
                  <a:prstClr val="black"/>
                </a:solidFill>
                <a:latin typeface="Calibri" panose="020F0502020204030204" pitchFamily="34" charset="0"/>
                <a:ea typeface="ＭＳ Ｐゴシック" pitchFamily="-1" charset="-128"/>
              </a:rPr>
              <a:t>Regulation 20 SI 2013/1894</a:t>
            </a:r>
          </a:p>
        </p:txBody>
      </p:sp>
      <p:pic>
        <p:nvPicPr>
          <p:cNvPr id="38916" name="Picture 4">
            <a:extLst>
              <a:ext uri="{FF2B5EF4-FFF2-40B4-BE49-F238E27FC236}">
                <a16:creationId xmlns:a16="http://schemas.microsoft.com/office/drawing/2014/main" id="{562BAD14-4EEE-4320-BA01-AE31FEC266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66818" y="410634"/>
            <a:ext cx="2110316" cy="211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CFB08FE-86D2-4590-A6BF-DB10886C1614}"/>
              </a:ext>
            </a:extLst>
          </p:cNvPr>
          <p:cNvSpPr/>
          <p:nvPr/>
        </p:nvSpPr>
        <p:spPr>
          <a:xfrm>
            <a:off x="10143067" y="404285"/>
            <a:ext cx="1097352" cy="2062103"/>
          </a:xfrm>
          <a:prstGeom prst="rect">
            <a:avLst/>
          </a:prstGeom>
        </p:spPr>
        <p:txBody>
          <a:bodyPr wrap="none">
            <a:spAutoFit/>
          </a:bodyPr>
          <a:lstStyle/>
          <a:p>
            <a:pPr defTabSz="609585" eaLnBrk="0" fontAlgn="base" hangingPunct="0">
              <a:spcBef>
                <a:spcPct val="0"/>
              </a:spcBef>
              <a:spcAft>
                <a:spcPct val="0"/>
              </a:spcAft>
              <a:defRPr/>
            </a:pPr>
            <a:r>
              <a:rPr lang="en-US" sz="12800" b="1" spc="67" dirty="0">
                <a:ln w="11430"/>
                <a:solidFill>
                  <a:srgbClr val="FF0000"/>
                </a:solidFill>
                <a:effectLst>
                  <a:outerShdw blurRad="76200" dist="50800" dir="5400000" algn="tl" rotWithShape="0">
                    <a:srgbClr val="000000">
                      <a:alpha val="65000"/>
                    </a:srgbClr>
                  </a:outerShdw>
                </a:effectLst>
                <a:latin typeface="Calibri" panose="020F0502020204030204" pitchFamily="34" charset="0"/>
                <a:ea typeface="ＭＳ Ｐゴシック" pitchFamily="-1" charset="-128"/>
              </a:rPr>
              <a:t>X</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07781D-A1D0-4742-A580-F26C16F0077E}"/>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Insolvency Proceedings</a:t>
            </a:r>
          </a:p>
        </p:txBody>
      </p:sp>
      <p:sp>
        <p:nvSpPr>
          <p:cNvPr id="39939" name="TextBox 3">
            <a:extLst>
              <a:ext uri="{FF2B5EF4-FFF2-40B4-BE49-F238E27FC236}">
                <a16:creationId xmlns:a16="http://schemas.microsoft.com/office/drawing/2014/main" id="{80499824-7C89-439B-AA7A-D238C7086989}"/>
              </a:ext>
            </a:extLst>
          </p:cNvPr>
          <p:cNvSpPr txBox="1">
            <a:spLocks noChangeArrowheads="1"/>
          </p:cNvSpPr>
          <p:nvPr/>
        </p:nvSpPr>
        <p:spPr bwMode="auto">
          <a:xfrm>
            <a:off x="459317" y="1145118"/>
            <a:ext cx="9067800" cy="423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defTabSz="609585" fontAlgn="base">
              <a:spcBef>
                <a:spcPct val="0"/>
              </a:spcBef>
              <a:spcAft>
                <a:spcPct val="0"/>
              </a:spcAft>
            </a:pPr>
            <a:r>
              <a:rPr lang="en-GB" altLang="en-US" sz="2400">
                <a:solidFill>
                  <a:prstClr val="black"/>
                </a:solidFill>
                <a:latin typeface="Calibri" panose="020F0502020204030204" pitchFamily="34" charset="0"/>
              </a:rPr>
              <a:t>Regulation 18 of the Non/-Domestic Rating (Collection and Enforcement) Regulations 1989 (SI  1989/1058) prescribe that:</a:t>
            </a:r>
          </a:p>
          <a:p>
            <a:pPr algn="just" defTabSz="609585" fontAlgn="base">
              <a:spcBef>
                <a:spcPct val="0"/>
              </a:spcBef>
              <a:spcAft>
                <a:spcPct val="0"/>
              </a:spcAft>
            </a:pPr>
            <a:endParaRPr lang="en-GB" altLang="en-US" sz="2133">
              <a:solidFill>
                <a:prstClr val="black"/>
              </a:solidFill>
              <a:latin typeface="Calibri" panose="020F0502020204030204" pitchFamily="34" charset="0"/>
            </a:endParaRPr>
          </a:p>
          <a:p>
            <a:pPr algn="just" defTabSz="609585" fontAlgn="base">
              <a:spcBef>
                <a:spcPct val="0"/>
              </a:spcBef>
              <a:spcAft>
                <a:spcPct val="0"/>
              </a:spcAft>
            </a:pPr>
            <a:endParaRPr lang="en-GB" altLang="en-US" sz="800">
              <a:solidFill>
                <a:prstClr val="black"/>
              </a:solidFill>
              <a:latin typeface="Calibri" panose="020F0502020204030204" pitchFamily="34" charset="0"/>
            </a:endParaRPr>
          </a:p>
          <a:p>
            <a:pPr algn="just" defTabSz="609585" eaLnBrk="0" fontAlgn="base" hangingPunct="0">
              <a:spcBef>
                <a:spcPct val="0"/>
              </a:spcBef>
              <a:spcAft>
                <a:spcPct val="0"/>
              </a:spcAft>
              <a:buClr>
                <a:prstClr val="black"/>
              </a:buClr>
            </a:pPr>
            <a:r>
              <a:rPr lang="en-GB" altLang="en-US" sz="2400">
                <a:solidFill>
                  <a:prstClr val="black"/>
                </a:solidFill>
                <a:latin typeface="Calibri" panose="020F0502020204030204" pitchFamily="34" charset="0"/>
              </a:rPr>
              <a:t>Where a liability order against an individual can petition for bankruptcy. </a:t>
            </a:r>
          </a:p>
          <a:p>
            <a:pPr algn="just" defTabSz="609585" eaLnBrk="0" fontAlgn="base" hangingPunct="0">
              <a:spcBef>
                <a:spcPct val="0"/>
              </a:spcBef>
              <a:spcAft>
                <a:spcPct val="0"/>
              </a:spcAft>
              <a:buClr>
                <a:prstClr val="black"/>
              </a:buClr>
              <a:buFont typeface="Arial" panose="020B0604020202020204" pitchFamily="34" charset="0"/>
              <a:buChar char="•"/>
            </a:pPr>
            <a:endParaRPr lang="en-GB" altLang="en-US" sz="2400">
              <a:solidFill>
                <a:prstClr val="black"/>
              </a:solidFill>
              <a:latin typeface="Calibri" panose="020F0502020204030204" pitchFamily="34" charset="0"/>
            </a:endParaRPr>
          </a:p>
          <a:p>
            <a:pPr algn="just" defTabSz="609585" eaLnBrk="0" fontAlgn="base" hangingPunct="0">
              <a:spcBef>
                <a:spcPct val="0"/>
              </a:spcBef>
              <a:spcAft>
                <a:spcPct val="0"/>
              </a:spcAft>
              <a:buClr>
                <a:prstClr val="black"/>
              </a:buClr>
            </a:pPr>
            <a:r>
              <a:rPr lang="en-GB" altLang="en-US" sz="2400">
                <a:solidFill>
                  <a:prstClr val="black"/>
                </a:solidFill>
                <a:latin typeface="Calibri" panose="020F0502020204030204" pitchFamily="34" charset="0"/>
              </a:rPr>
              <a:t>Where a liability order has been made against a company, can commence winding up of companies by the court. </a:t>
            </a:r>
          </a:p>
          <a:p>
            <a:pPr algn="just" defTabSz="609585" eaLnBrk="0" fontAlgn="base" hangingPunct="0">
              <a:spcBef>
                <a:spcPct val="0"/>
              </a:spcBef>
              <a:spcAft>
                <a:spcPct val="0"/>
              </a:spcAft>
              <a:buClr>
                <a:prstClr val="black"/>
              </a:buClr>
              <a:buFont typeface="Arial" panose="020B0604020202020204" pitchFamily="34" charset="0"/>
              <a:buChar char="•"/>
            </a:pPr>
            <a:endParaRPr lang="en-GB" altLang="en-US" sz="2400">
              <a:solidFill>
                <a:prstClr val="black"/>
              </a:solidFill>
              <a:latin typeface="Calibri" panose="020F0502020204030204" pitchFamily="34" charset="0"/>
            </a:endParaRPr>
          </a:p>
          <a:p>
            <a:pPr algn="just" defTabSz="609585" fontAlgn="base">
              <a:spcBef>
                <a:spcPct val="0"/>
              </a:spcBef>
              <a:spcAft>
                <a:spcPct val="0"/>
              </a:spcAft>
              <a:buClr>
                <a:srgbClr val="FFFF00"/>
              </a:buClr>
            </a:pPr>
            <a:r>
              <a:rPr lang="en-GB" altLang="en-US" sz="2400">
                <a:solidFill>
                  <a:prstClr val="black"/>
                </a:solidFill>
                <a:latin typeface="Calibri" panose="020F0502020204030204" pitchFamily="34" charset="0"/>
              </a:rPr>
              <a:t>Cost implications;</a:t>
            </a:r>
          </a:p>
          <a:p>
            <a:pPr algn="just" defTabSz="609585" fontAlgn="base">
              <a:spcBef>
                <a:spcPct val="0"/>
              </a:spcBef>
              <a:spcAft>
                <a:spcPct val="0"/>
              </a:spcAft>
              <a:buClr>
                <a:srgbClr val="FFFF00"/>
              </a:buClr>
            </a:pPr>
            <a:r>
              <a:rPr lang="en-GB" altLang="en-US" sz="2400">
                <a:solidFill>
                  <a:prstClr val="black"/>
                </a:solidFill>
                <a:latin typeface="Calibri" panose="020F0502020204030204" pitchFamily="34" charset="0"/>
              </a:rPr>
              <a:t>Business Rates Retention</a:t>
            </a:r>
          </a:p>
          <a:p>
            <a:pPr algn="just" defTabSz="609585" fontAlgn="base">
              <a:spcBef>
                <a:spcPct val="0"/>
              </a:spcBef>
              <a:spcAft>
                <a:spcPct val="0"/>
              </a:spcAft>
              <a:buClr>
                <a:srgbClr val="FFFF00"/>
              </a:buClr>
            </a:pPr>
            <a:r>
              <a:rPr lang="en-GB" altLang="en-US" sz="2400">
                <a:solidFill>
                  <a:prstClr val="black"/>
                </a:solidFill>
                <a:latin typeface="Calibri" panose="020F0502020204030204" pitchFamily="34" charset="0"/>
              </a:rPr>
              <a:t>Due Diligence is Key to Success!</a:t>
            </a:r>
          </a:p>
        </p:txBody>
      </p:sp>
      <p:pic>
        <p:nvPicPr>
          <p:cNvPr id="5" name="Picture 4">
            <a:extLst>
              <a:ext uri="{FF2B5EF4-FFF2-40B4-BE49-F238E27FC236}">
                <a16:creationId xmlns:a16="http://schemas.microsoft.com/office/drawing/2014/main" id="{25F1D8A2-CEC6-4E48-8954-784ECAEEC9FF}"/>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699" r="10833" b="6093"/>
          <a:stretch/>
        </p:blipFill>
        <p:spPr>
          <a:xfrm>
            <a:off x="9528131" y="407248"/>
            <a:ext cx="2496775" cy="2838449"/>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E7EB34-D562-4204-9E47-648A4CE8B44F}"/>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Insolvency Partners</a:t>
            </a:r>
          </a:p>
        </p:txBody>
      </p:sp>
      <p:sp>
        <p:nvSpPr>
          <p:cNvPr id="40963" name="TextBox 3">
            <a:extLst>
              <a:ext uri="{FF2B5EF4-FFF2-40B4-BE49-F238E27FC236}">
                <a16:creationId xmlns:a16="http://schemas.microsoft.com/office/drawing/2014/main" id="{234B9898-8CAE-46C6-8C71-D42F398456D2}"/>
              </a:ext>
            </a:extLst>
          </p:cNvPr>
          <p:cNvSpPr txBox="1">
            <a:spLocks noChangeArrowheads="1"/>
          </p:cNvSpPr>
          <p:nvPr/>
        </p:nvSpPr>
        <p:spPr bwMode="auto">
          <a:xfrm>
            <a:off x="459317" y="1145117"/>
            <a:ext cx="90678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defTabSz="609585" fontAlgn="base">
              <a:spcBef>
                <a:spcPct val="0"/>
              </a:spcBef>
              <a:spcAft>
                <a:spcPct val="0"/>
              </a:spcAft>
            </a:pPr>
            <a:r>
              <a:rPr lang="en-GB" altLang="en-US" sz="2667">
                <a:solidFill>
                  <a:prstClr val="black"/>
                </a:solidFill>
                <a:latin typeface="Calibri" panose="020F0502020204030204" pitchFamily="34" charset="0"/>
              </a:rPr>
              <a:t>Many firms (Insolvency Practitioners and Solicitors) willing to assist the Council (initially at no cost to the Council).</a:t>
            </a:r>
          </a:p>
          <a:p>
            <a:pPr algn="just" defTabSz="609585" fontAlgn="base">
              <a:spcBef>
                <a:spcPct val="0"/>
              </a:spcBef>
              <a:spcAft>
                <a:spcPct val="0"/>
              </a:spcAft>
            </a:pPr>
            <a:endParaRPr lang="en-GB" altLang="en-US" sz="1333">
              <a:solidFill>
                <a:prstClr val="black"/>
              </a:solidFill>
              <a:latin typeface="Calibri" panose="020F0502020204030204" pitchFamily="34" charset="0"/>
            </a:endParaRPr>
          </a:p>
          <a:p>
            <a:pPr algn="just" defTabSz="609585" fontAlgn="base">
              <a:spcBef>
                <a:spcPct val="0"/>
              </a:spcBef>
              <a:spcAft>
                <a:spcPct val="0"/>
              </a:spcAft>
            </a:pPr>
            <a:r>
              <a:rPr lang="en-GB" altLang="en-US" sz="2667">
                <a:solidFill>
                  <a:prstClr val="black"/>
                </a:solidFill>
                <a:latin typeface="Calibri" panose="020F0502020204030204" pitchFamily="34" charset="0"/>
              </a:rPr>
              <a:t>Added Value:</a:t>
            </a:r>
          </a:p>
          <a:p>
            <a:pPr algn="just" defTabSz="609585" fontAlgn="base">
              <a:spcBef>
                <a:spcPct val="0"/>
              </a:spcBef>
              <a:spcAft>
                <a:spcPct val="0"/>
              </a:spcAft>
            </a:pPr>
            <a:endParaRPr lang="en-GB" altLang="en-US" sz="1200">
              <a:solidFill>
                <a:prstClr val="black"/>
              </a:solidFill>
              <a:latin typeface="Calibri" panose="020F0502020204030204" pitchFamily="34" charset="0"/>
            </a:endParaRPr>
          </a:p>
          <a:p>
            <a:pPr algn="just" defTabSz="609585" fontAlgn="base">
              <a:spcBef>
                <a:spcPct val="0"/>
              </a:spcBef>
              <a:spcAft>
                <a:spcPct val="0"/>
              </a:spcAft>
              <a:buClr>
                <a:prstClr val="black"/>
              </a:buClr>
            </a:pPr>
            <a:r>
              <a:rPr lang="en-GB" altLang="en-US" sz="2400">
                <a:solidFill>
                  <a:prstClr val="black"/>
                </a:solidFill>
                <a:latin typeface="Calibri" panose="020F0502020204030204" pitchFamily="34" charset="0"/>
              </a:rPr>
              <a:t>Insolvency Training (Free);</a:t>
            </a:r>
          </a:p>
          <a:p>
            <a:pPr algn="just" defTabSz="609585" fontAlgn="base">
              <a:spcBef>
                <a:spcPct val="0"/>
              </a:spcBef>
              <a:spcAft>
                <a:spcPct val="0"/>
              </a:spcAft>
              <a:buClr>
                <a:prstClr val="black"/>
              </a:buClr>
            </a:pPr>
            <a:r>
              <a:rPr lang="en-GB" altLang="en-US" sz="2400">
                <a:solidFill>
                  <a:prstClr val="black"/>
                </a:solidFill>
                <a:latin typeface="Calibri" panose="020F0502020204030204" pitchFamily="34" charset="0"/>
              </a:rPr>
              <a:t>Review of Top 10 NDR Non-Payers;</a:t>
            </a:r>
          </a:p>
          <a:p>
            <a:pPr algn="just" defTabSz="609585" fontAlgn="base">
              <a:spcBef>
                <a:spcPct val="0"/>
              </a:spcBef>
              <a:spcAft>
                <a:spcPct val="0"/>
              </a:spcAft>
              <a:buClr>
                <a:prstClr val="black"/>
              </a:buClr>
            </a:pPr>
            <a:r>
              <a:rPr lang="en-GB" altLang="en-US" sz="2400">
                <a:solidFill>
                  <a:prstClr val="black"/>
                </a:solidFill>
                <a:latin typeface="Calibri" panose="020F0502020204030204" pitchFamily="34" charset="0"/>
              </a:rPr>
              <a:t>Rates Avoidance ‘due diligence’ on alleged liable parties;</a:t>
            </a:r>
          </a:p>
          <a:p>
            <a:pPr marL="609585" lvl="1" algn="just" defTabSz="609585" fontAlgn="base">
              <a:spcBef>
                <a:spcPct val="0"/>
              </a:spcBef>
              <a:spcAft>
                <a:spcPct val="0"/>
              </a:spcAft>
              <a:buClr>
                <a:prstClr val="black"/>
              </a:buClr>
            </a:pPr>
            <a:r>
              <a:rPr lang="en-GB" altLang="en-US" sz="2133">
                <a:solidFill>
                  <a:prstClr val="black"/>
                </a:solidFill>
                <a:latin typeface="Calibri" panose="020F0502020204030204" pitchFamily="34" charset="0"/>
              </a:rPr>
              <a:t>Dormant Companies; </a:t>
            </a:r>
          </a:p>
          <a:p>
            <a:pPr marL="609585" lvl="1" algn="just" defTabSz="609585" fontAlgn="base">
              <a:spcBef>
                <a:spcPct val="0"/>
              </a:spcBef>
              <a:spcAft>
                <a:spcPct val="0"/>
              </a:spcAft>
              <a:buClr>
                <a:prstClr val="black"/>
              </a:buClr>
            </a:pPr>
            <a:r>
              <a:rPr lang="en-GB" altLang="en-US" sz="2133">
                <a:solidFill>
                  <a:prstClr val="black"/>
                </a:solidFill>
                <a:latin typeface="Calibri" panose="020F0502020204030204" pitchFamily="34" charset="0"/>
              </a:rPr>
              <a:t>‘Patsies’ etc.</a:t>
            </a:r>
          </a:p>
          <a:p>
            <a:pPr algn="just" defTabSz="609585" fontAlgn="base">
              <a:spcBef>
                <a:spcPct val="0"/>
              </a:spcBef>
              <a:spcAft>
                <a:spcPct val="0"/>
              </a:spcAft>
              <a:buClr>
                <a:prstClr val="black"/>
              </a:buClr>
            </a:pPr>
            <a:r>
              <a:rPr lang="en-GB" altLang="en-US" sz="2400">
                <a:solidFill>
                  <a:prstClr val="black"/>
                </a:solidFill>
                <a:latin typeface="Calibri" panose="020F0502020204030204" pitchFamily="34" charset="0"/>
              </a:rPr>
              <a:t>Review of the Lease/License;</a:t>
            </a:r>
          </a:p>
          <a:p>
            <a:pPr marL="609585" lvl="1" algn="just" defTabSz="609585" fontAlgn="base">
              <a:spcBef>
                <a:spcPct val="0"/>
              </a:spcBef>
              <a:spcAft>
                <a:spcPct val="0"/>
              </a:spcAft>
              <a:buClr>
                <a:prstClr val="black"/>
              </a:buClr>
            </a:pPr>
            <a:r>
              <a:rPr lang="en-GB" altLang="en-US" sz="2133">
                <a:solidFill>
                  <a:prstClr val="black"/>
                </a:solidFill>
                <a:latin typeface="Calibri" panose="020F0502020204030204" pitchFamily="34" charset="0"/>
              </a:rPr>
              <a:t> </a:t>
            </a:r>
          </a:p>
          <a:p>
            <a:pPr algn="just" defTabSz="609585" fontAlgn="base">
              <a:spcBef>
                <a:spcPct val="0"/>
              </a:spcBef>
              <a:spcAft>
                <a:spcPct val="0"/>
              </a:spcAft>
              <a:buClr>
                <a:prstClr val="black"/>
              </a:buClr>
            </a:pPr>
            <a:r>
              <a:rPr lang="en-GB" altLang="en-US" sz="2400">
                <a:solidFill>
                  <a:prstClr val="black"/>
                </a:solidFill>
                <a:latin typeface="Calibri" panose="020F0502020204030204" pitchFamily="34" charset="0"/>
              </a:rPr>
              <a:t>Insolvency Act 1986 - S238 – Transactions at an undervalue!</a:t>
            </a:r>
          </a:p>
          <a:p>
            <a:pPr algn="just" defTabSz="609585" fontAlgn="base">
              <a:spcBef>
                <a:spcPct val="0"/>
              </a:spcBef>
              <a:spcAft>
                <a:spcPct val="0"/>
              </a:spcAft>
              <a:buClr>
                <a:prstClr val="black"/>
              </a:buClr>
            </a:pPr>
            <a:r>
              <a:rPr lang="en-GB" altLang="en-US" sz="2667">
                <a:solidFill>
                  <a:srgbClr val="0070C0"/>
                </a:solidFill>
                <a:latin typeface="Calibri" panose="020F0502020204030204" pitchFamily="34" charset="0"/>
              </a:rPr>
              <a:t>Network and make useful contacts!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FB7AE0-3F9B-410B-A873-FE43DA3E986E}"/>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Committal Proceedings</a:t>
            </a:r>
          </a:p>
        </p:txBody>
      </p:sp>
      <p:sp>
        <p:nvSpPr>
          <p:cNvPr id="41987" name="TextBox 3">
            <a:extLst>
              <a:ext uri="{FF2B5EF4-FFF2-40B4-BE49-F238E27FC236}">
                <a16:creationId xmlns:a16="http://schemas.microsoft.com/office/drawing/2014/main" id="{9F7FCFBE-947B-4686-8DDF-46E99DC7B44B}"/>
              </a:ext>
            </a:extLst>
          </p:cNvPr>
          <p:cNvSpPr txBox="1">
            <a:spLocks noChangeArrowheads="1"/>
          </p:cNvSpPr>
          <p:nvPr/>
        </p:nvSpPr>
        <p:spPr bwMode="auto">
          <a:xfrm>
            <a:off x="459317" y="1145118"/>
            <a:ext cx="90678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defTabSz="609585" fontAlgn="base">
              <a:spcBef>
                <a:spcPct val="0"/>
              </a:spcBef>
              <a:spcAft>
                <a:spcPct val="0"/>
              </a:spcAft>
              <a:buClr>
                <a:prstClr val="black"/>
              </a:buClr>
            </a:pPr>
            <a:r>
              <a:rPr lang="en-GB" altLang="en-US" sz="2400">
                <a:solidFill>
                  <a:prstClr val="black"/>
                </a:solidFill>
                <a:latin typeface="Calibri" panose="020F0502020204030204" pitchFamily="34" charset="0"/>
              </a:rPr>
              <a:t>Regulation 16 of the Non/-Domestic Rating (Collection and Enforcement) Regulations 1989 (SI  1989/1058).</a:t>
            </a:r>
          </a:p>
          <a:p>
            <a:pPr defTabSz="609585" fontAlgn="base">
              <a:spcBef>
                <a:spcPct val="0"/>
              </a:spcBef>
              <a:spcAft>
                <a:spcPct val="0"/>
              </a:spcAft>
              <a:buClr>
                <a:prstClr val="black"/>
              </a:buClr>
            </a:pPr>
            <a:endParaRPr lang="en-GB" altLang="en-US" sz="2400">
              <a:solidFill>
                <a:prstClr val="black"/>
              </a:solidFill>
              <a:latin typeface="Calibri" panose="020F0502020204030204" pitchFamily="34" charset="0"/>
            </a:endParaRPr>
          </a:p>
          <a:p>
            <a:pPr defTabSz="609585" fontAlgn="base">
              <a:spcBef>
                <a:spcPct val="0"/>
              </a:spcBef>
              <a:spcAft>
                <a:spcPct val="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Must have attempted to ‘Take control of goods’;</a:t>
            </a:r>
          </a:p>
          <a:p>
            <a:pPr defTabSz="609585" fontAlgn="base">
              <a:spcBef>
                <a:spcPct val="0"/>
              </a:spcBef>
              <a:spcAft>
                <a:spcPct val="0"/>
              </a:spcAft>
              <a:buClr>
                <a:prstClr val="black"/>
              </a:buClr>
              <a:buFont typeface="Arial" panose="020B0604020202020204" pitchFamily="34" charset="0"/>
              <a:buChar char="•"/>
            </a:pPr>
            <a:endParaRPr lang="en-GB" altLang="en-US" sz="1600">
              <a:solidFill>
                <a:prstClr val="black"/>
              </a:solidFill>
              <a:latin typeface="Calibri" panose="020F0502020204030204" pitchFamily="34" charset="0"/>
            </a:endParaRPr>
          </a:p>
          <a:p>
            <a:pPr defTabSz="609585" fontAlgn="base">
              <a:spcBef>
                <a:spcPct val="0"/>
              </a:spcBef>
              <a:spcAft>
                <a:spcPct val="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Must be an individual;</a:t>
            </a:r>
          </a:p>
          <a:p>
            <a:pPr defTabSz="609585" fontAlgn="base">
              <a:spcBef>
                <a:spcPct val="0"/>
              </a:spcBef>
              <a:spcAft>
                <a:spcPct val="0"/>
              </a:spcAft>
              <a:buClr>
                <a:prstClr val="black"/>
              </a:buClr>
              <a:buFont typeface="Arial" panose="020B0604020202020204" pitchFamily="34" charset="0"/>
              <a:buChar char="•"/>
            </a:pPr>
            <a:endParaRPr lang="en-GB" altLang="en-US" sz="1600">
              <a:solidFill>
                <a:prstClr val="black"/>
              </a:solidFill>
              <a:latin typeface="Calibri" panose="020F0502020204030204" pitchFamily="34" charset="0"/>
            </a:endParaRPr>
          </a:p>
          <a:p>
            <a:pPr defTabSz="609585" fontAlgn="base">
              <a:spcBef>
                <a:spcPct val="0"/>
              </a:spcBef>
              <a:spcAft>
                <a:spcPct val="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Returned no goods or insufficient goods (Nulla Bona);</a:t>
            </a:r>
          </a:p>
          <a:p>
            <a:pPr defTabSz="609585" fontAlgn="base">
              <a:spcBef>
                <a:spcPct val="0"/>
              </a:spcBef>
              <a:spcAft>
                <a:spcPct val="0"/>
              </a:spcAft>
              <a:buClr>
                <a:prstClr val="black"/>
              </a:buClr>
              <a:buFont typeface="Arial" panose="020B0604020202020204" pitchFamily="34" charset="0"/>
              <a:buChar char="•"/>
            </a:pPr>
            <a:endParaRPr lang="en-GB" altLang="en-US" sz="1600">
              <a:solidFill>
                <a:prstClr val="black"/>
              </a:solidFill>
              <a:latin typeface="Calibri" panose="020F0502020204030204" pitchFamily="34" charset="0"/>
            </a:endParaRPr>
          </a:p>
          <a:p>
            <a:pPr defTabSz="609585" fontAlgn="base">
              <a:spcBef>
                <a:spcPct val="0"/>
              </a:spcBef>
              <a:spcAft>
                <a:spcPct val="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Wilful Refusal or Culpable Neglect must be proven;</a:t>
            </a:r>
          </a:p>
          <a:p>
            <a:pPr defTabSz="609585" fontAlgn="base">
              <a:spcBef>
                <a:spcPct val="0"/>
              </a:spcBef>
              <a:spcAft>
                <a:spcPct val="0"/>
              </a:spcAft>
              <a:buClr>
                <a:prstClr val="black"/>
              </a:buClr>
              <a:buFont typeface="Arial" panose="020B0604020202020204" pitchFamily="34" charset="0"/>
              <a:buChar char="•"/>
            </a:pPr>
            <a:endParaRPr lang="en-GB" altLang="en-US" sz="1600">
              <a:solidFill>
                <a:prstClr val="black"/>
              </a:solidFill>
              <a:latin typeface="Calibri" panose="020F0502020204030204" pitchFamily="34" charset="0"/>
            </a:endParaRPr>
          </a:p>
          <a:p>
            <a:pPr defTabSz="609585" fontAlgn="base">
              <a:spcBef>
                <a:spcPct val="0"/>
              </a:spcBef>
              <a:spcAft>
                <a:spcPct val="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Can be sent to prison for up to 3 months;</a:t>
            </a:r>
          </a:p>
          <a:p>
            <a:pPr defTabSz="609585" fontAlgn="base">
              <a:spcBef>
                <a:spcPct val="0"/>
              </a:spcBef>
              <a:spcAft>
                <a:spcPct val="0"/>
              </a:spcAft>
              <a:buClr>
                <a:prstClr val="black"/>
              </a:buClr>
              <a:buFont typeface="Arial" panose="020B0604020202020204" pitchFamily="34" charset="0"/>
              <a:buChar char="•"/>
            </a:pPr>
            <a:endParaRPr lang="en-GB" altLang="en-US" sz="1600">
              <a:solidFill>
                <a:prstClr val="black"/>
              </a:solidFill>
              <a:latin typeface="Calibri" panose="020F0502020204030204" pitchFamily="34" charset="0"/>
            </a:endParaRPr>
          </a:p>
          <a:p>
            <a:pPr defTabSz="609585" fontAlgn="base">
              <a:spcBef>
                <a:spcPct val="0"/>
              </a:spcBef>
              <a:spcAft>
                <a:spcPct val="0"/>
              </a:spcAft>
              <a:buClr>
                <a:prstClr val="black"/>
              </a:buClr>
              <a:buFont typeface="Arial" panose="020B0604020202020204" pitchFamily="34" charset="0"/>
              <a:buChar char="•"/>
            </a:pPr>
            <a:r>
              <a:rPr lang="en-GB" altLang="en-US" sz="2400">
                <a:solidFill>
                  <a:prstClr val="black"/>
                </a:solidFill>
                <a:latin typeface="Calibri" panose="020F0502020204030204" pitchFamily="34" charset="0"/>
              </a:rPr>
              <a:t>Cost of making the application £245.00 </a:t>
            </a:r>
            <a:r>
              <a:rPr lang="en-GB" altLang="en-US" sz="1600">
                <a:solidFill>
                  <a:prstClr val="black"/>
                </a:solidFill>
                <a:latin typeface="Calibri" panose="020F0502020204030204" pitchFamily="34" charset="0"/>
              </a:rPr>
              <a:t>(£5.00 increase from April 2014)</a:t>
            </a:r>
            <a:endParaRPr lang="en-GB" altLang="en-US" sz="2133">
              <a:solidFill>
                <a:prstClr val="black"/>
              </a:solidFill>
              <a:latin typeface="Calibri" panose="020F0502020204030204" pitchFamily="34" charset="0"/>
            </a:endParaRPr>
          </a:p>
        </p:txBody>
      </p:sp>
      <p:pic>
        <p:nvPicPr>
          <p:cNvPr id="41988" name="Picture 3">
            <a:extLst>
              <a:ext uri="{FF2B5EF4-FFF2-40B4-BE49-F238E27FC236}">
                <a16:creationId xmlns:a16="http://schemas.microsoft.com/office/drawing/2014/main" id="{23658FFB-41BE-467D-AD00-62F8672625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3885" y="232834"/>
            <a:ext cx="1824567" cy="182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678AED-E470-40F9-AA7B-326E1715ED88}"/>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Committal 2</a:t>
            </a:r>
          </a:p>
        </p:txBody>
      </p:sp>
      <p:sp>
        <p:nvSpPr>
          <p:cNvPr id="43011" name="TextBox 3">
            <a:extLst>
              <a:ext uri="{FF2B5EF4-FFF2-40B4-BE49-F238E27FC236}">
                <a16:creationId xmlns:a16="http://schemas.microsoft.com/office/drawing/2014/main" id="{080231E6-349E-428E-8C75-0DED4E9D9F31}"/>
              </a:ext>
            </a:extLst>
          </p:cNvPr>
          <p:cNvSpPr txBox="1">
            <a:spLocks noChangeArrowheads="1"/>
          </p:cNvSpPr>
          <p:nvPr/>
        </p:nvSpPr>
        <p:spPr bwMode="auto">
          <a:xfrm>
            <a:off x="459317" y="1145118"/>
            <a:ext cx="9067800" cy="460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1" charset="-128"/>
              </a:defRPr>
            </a:lvl1pPr>
            <a:lvl2pPr marL="742950" indent="-285750">
              <a:defRPr>
                <a:solidFill>
                  <a:schemeClr val="tx1"/>
                </a:solidFill>
                <a:latin typeface="Arial" charset="0"/>
                <a:ea typeface="ＭＳ Ｐゴシック" pitchFamily="-1" charset="-128"/>
              </a:defRPr>
            </a:lvl2pPr>
            <a:lvl3pPr marL="1143000" indent="-228600">
              <a:defRPr>
                <a:solidFill>
                  <a:schemeClr val="tx1"/>
                </a:solidFill>
                <a:latin typeface="Arial" charset="0"/>
                <a:ea typeface="ＭＳ Ｐゴシック" pitchFamily="-1" charset="-128"/>
              </a:defRPr>
            </a:lvl3pPr>
            <a:lvl4pPr marL="1600200" indent="-228600">
              <a:defRPr>
                <a:solidFill>
                  <a:schemeClr val="tx1"/>
                </a:solidFill>
                <a:latin typeface="Arial" charset="0"/>
                <a:ea typeface="ＭＳ Ｐゴシック" pitchFamily="-1" charset="-128"/>
              </a:defRPr>
            </a:lvl4pPr>
            <a:lvl5pPr marL="2057400" indent="-22860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defTabSz="609585" fontAlgn="base">
              <a:spcBef>
                <a:spcPct val="0"/>
              </a:spcBef>
              <a:spcAft>
                <a:spcPct val="0"/>
              </a:spcAft>
              <a:buClr>
                <a:prstClr val="black"/>
              </a:buClr>
              <a:defRPr/>
            </a:pPr>
            <a:r>
              <a:rPr lang="en-GB" altLang="en-US" sz="2667" b="1" dirty="0">
                <a:solidFill>
                  <a:prstClr val="black"/>
                </a:solidFill>
                <a:latin typeface="Calibri" pitchFamily="-1" charset="0"/>
              </a:rPr>
              <a:t>Advantages:</a:t>
            </a:r>
          </a:p>
          <a:p>
            <a:pPr marL="457189" indent="-457189" defTabSz="609585" fontAlgn="base">
              <a:spcBef>
                <a:spcPct val="0"/>
              </a:spcBef>
              <a:spcAft>
                <a:spcPct val="0"/>
              </a:spcAft>
              <a:buClr>
                <a:prstClr val="black"/>
              </a:buClr>
              <a:buFont typeface="Arial" panose="020B0604020202020204" pitchFamily="34" charset="0"/>
              <a:buChar char="•"/>
              <a:defRPr/>
            </a:pPr>
            <a:r>
              <a:rPr lang="en-GB" altLang="en-US" sz="2667" dirty="0">
                <a:solidFill>
                  <a:prstClr val="black"/>
                </a:solidFill>
                <a:latin typeface="Calibri" pitchFamily="-1" charset="0"/>
              </a:rPr>
              <a:t>Use of available enforcement remedy;</a:t>
            </a:r>
          </a:p>
          <a:p>
            <a:pPr marL="457189" indent="-457189" defTabSz="609585" fontAlgn="base">
              <a:spcBef>
                <a:spcPct val="0"/>
              </a:spcBef>
              <a:spcAft>
                <a:spcPct val="0"/>
              </a:spcAft>
              <a:buClr>
                <a:prstClr val="black"/>
              </a:buClr>
              <a:buFont typeface="Arial" panose="020B0604020202020204" pitchFamily="34" charset="0"/>
              <a:buChar char="•"/>
              <a:defRPr/>
            </a:pPr>
            <a:r>
              <a:rPr lang="en-GB" altLang="en-US" sz="2667" dirty="0">
                <a:solidFill>
                  <a:prstClr val="black"/>
                </a:solidFill>
                <a:latin typeface="Calibri" pitchFamily="-1" charset="0"/>
              </a:rPr>
              <a:t>Demonstrates Council pursuing the debt;</a:t>
            </a:r>
          </a:p>
          <a:p>
            <a:pPr marL="457189" indent="-457189" defTabSz="609585" fontAlgn="base">
              <a:spcBef>
                <a:spcPct val="0"/>
              </a:spcBef>
              <a:spcAft>
                <a:spcPct val="0"/>
              </a:spcAft>
              <a:buClr>
                <a:prstClr val="black"/>
              </a:buClr>
              <a:buFont typeface="Arial" panose="020B0604020202020204" pitchFamily="34" charset="0"/>
              <a:buChar char="•"/>
              <a:defRPr/>
            </a:pPr>
            <a:r>
              <a:rPr lang="en-GB" altLang="en-US" sz="2667" dirty="0">
                <a:solidFill>
                  <a:prstClr val="black"/>
                </a:solidFill>
                <a:latin typeface="Calibri" pitchFamily="-1" charset="0"/>
              </a:rPr>
              <a:t>Can be used effectively for the right cases;</a:t>
            </a:r>
          </a:p>
          <a:p>
            <a:pPr marL="457189" indent="-457189" defTabSz="609585" fontAlgn="base">
              <a:spcBef>
                <a:spcPct val="0"/>
              </a:spcBef>
              <a:spcAft>
                <a:spcPct val="0"/>
              </a:spcAft>
              <a:buClr>
                <a:prstClr val="black"/>
              </a:buClr>
              <a:buFont typeface="Arial" panose="020B0604020202020204" pitchFamily="34" charset="0"/>
              <a:buChar char="•"/>
              <a:defRPr/>
            </a:pPr>
            <a:r>
              <a:rPr lang="en-GB" altLang="en-US" sz="2667" dirty="0">
                <a:solidFill>
                  <a:prstClr val="black"/>
                </a:solidFill>
                <a:latin typeface="Calibri" pitchFamily="-1" charset="0"/>
              </a:rPr>
              <a:t>Fulfils Council duty to collect debts owed to it!</a:t>
            </a:r>
          </a:p>
          <a:p>
            <a:pPr defTabSz="609585" fontAlgn="base">
              <a:spcBef>
                <a:spcPct val="0"/>
              </a:spcBef>
              <a:spcAft>
                <a:spcPct val="0"/>
              </a:spcAft>
              <a:buClr>
                <a:prstClr val="black"/>
              </a:buClr>
              <a:buFont typeface="Arial" charset="0"/>
              <a:buChar char="•"/>
              <a:defRPr/>
            </a:pPr>
            <a:endParaRPr lang="en-GB" altLang="en-US" sz="2667" dirty="0">
              <a:solidFill>
                <a:prstClr val="black"/>
              </a:solidFill>
              <a:latin typeface="Calibri" pitchFamily="-1" charset="0"/>
            </a:endParaRPr>
          </a:p>
          <a:p>
            <a:pPr defTabSz="609585" fontAlgn="base">
              <a:spcBef>
                <a:spcPct val="0"/>
              </a:spcBef>
              <a:spcAft>
                <a:spcPct val="0"/>
              </a:spcAft>
              <a:buClr>
                <a:prstClr val="black"/>
              </a:buClr>
              <a:defRPr/>
            </a:pPr>
            <a:r>
              <a:rPr lang="en-GB" altLang="en-US" sz="2667" b="1" dirty="0">
                <a:solidFill>
                  <a:prstClr val="black"/>
                </a:solidFill>
                <a:latin typeface="Calibri" pitchFamily="-1" charset="0"/>
              </a:rPr>
              <a:t>Disadvantages:</a:t>
            </a:r>
          </a:p>
          <a:p>
            <a:pPr marL="457189" indent="-457189" defTabSz="609585" fontAlgn="base">
              <a:spcBef>
                <a:spcPct val="0"/>
              </a:spcBef>
              <a:spcAft>
                <a:spcPct val="0"/>
              </a:spcAft>
              <a:buClr>
                <a:prstClr val="black"/>
              </a:buClr>
              <a:buFont typeface="Arial" panose="020B0604020202020204" pitchFamily="34" charset="0"/>
              <a:buChar char="•"/>
              <a:defRPr/>
            </a:pPr>
            <a:r>
              <a:rPr lang="en-GB" altLang="en-US" sz="2667" dirty="0">
                <a:solidFill>
                  <a:prstClr val="black"/>
                </a:solidFill>
                <a:latin typeface="Calibri" pitchFamily="-1" charset="0"/>
              </a:rPr>
              <a:t>Business Rates not so many individual worthwhile cases;</a:t>
            </a:r>
          </a:p>
          <a:p>
            <a:pPr marL="457189" indent="-457189" defTabSz="609585" fontAlgn="base">
              <a:spcBef>
                <a:spcPct val="0"/>
              </a:spcBef>
              <a:spcAft>
                <a:spcPct val="0"/>
              </a:spcAft>
              <a:buClr>
                <a:prstClr val="black"/>
              </a:buClr>
              <a:buFont typeface="Arial" panose="020B0604020202020204" pitchFamily="34" charset="0"/>
              <a:buChar char="•"/>
              <a:defRPr/>
            </a:pPr>
            <a:r>
              <a:rPr lang="en-GB" altLang="en-US" sz="2667" dirty="0">
                <a:solidFill>
                  <a:prstClr val="black"/>
                </a:solidFill>
                <a:latin typeface="Calibri" pitchFamily="-1" charset="0"/>
              </a:rPr>
              <a:t>Court/Magistrates sympathy for failed businesses;</a:t>
            </a:r>
          </a:p>
          <a:p>
            <a:pPr marL="457189" indent="-457189" defTabSz="609585" fontAlgn="base">
              <a:spcBef>
                <a:spcPct val="0"/>
              </a:spcBef>
              <a:spcAft>
                <a:spcPct val="0"/>
              </a:spcAft>
              <a:buClr>
                <a:prstClr val="black"/>
              </a:buClr>
              <a:buFont typeface="Arial" panose="020B0604020202020204" pitchFamily="34" charset="0"/>
              <a:buChar char="•"/>
              <a:defRPr/>
            </a:pPr>
            <a:r>
              <a:rPr lang="en-GB" altLang="en-US" sz="2667" dirty="0">
                <a:solidFill>
                  <a:prstClr val="black"/>
                </a:solidFill>
                <a:latin typeface="Calibri" pitchFamily="-1" charset="0"/>
              </a:rPr>
              <a:t>Can’t attach to earnings or benefits;</a:t>
            </a:r>
          </a:p>
          <a:p>
            <a:pPr marL="457189" indent="-457189" defTabSz="609585" fontAlgn="base">
              <a:spcBef>
                <a:spcPct val="0"/>
              </a:spcBef>
              <a:spcAft>
                <a:spcPct val="0"/>
              </a:spcAft>
              <a:buClr>
                <a:prstClr val="black"/>
              </a:buClr>
              <a:buFont typeface="Arial" panose="020B0604020202020204" pitchFamily="34" charset="0"/>
              <a:buChar char="•"/>
              <a:defRPr/>
            </a:pPr>
            <a:r>
              <a:rPr lang="en-GB" altLang="en-US" sz="2667" dirty="0">
                <a:solidFill>
                  <a:prstClr val="black"/>
                </a:solidFill>
                <a:latin typeface="Calibri" pitchFamily="-1" charset="0"/>
              </a:rPr>
              <a:t>Cost of administration and lack of staff resource</a:t>
            </a:r>
            <a:r>
              <a:rPr lang="en-GB" altLang="en-US" sz="2400" dirty="0">
                <a:solidFill>
                  <a:prstClr val="black"/>
                </a:solidFill>
                <a:latin typeface="Calibri" pitchFamily="-1" charset="0"/>
              </a:rPr>
              <a:t>.</a:t>
            </a:r>
            <a:endParaRPr lang="en-GB" altLang="en-US" sz="2133" dirty="0">
              <a:solidFill>
                <a:prstClr val="black"/>
              </a:solidFill>
              <a:latin typeface="Calibri" pitchFamily="-1" charset="0"/>
            </a:endParaRPr>
          </a:p>
        </p:txBody>
      </p:sp>
      <p:pic>
        <p:nvPicPr>
          <p:cNvPr id="43012" name="Picture 1">
            <a:extLst>
              <a:ext uri="{FF2B5EF4-FFF2-40B4-BE49-F238E27FC236}">
                <a16:creationId xmlns:a16="http://schemas.microsoft.com/office/drawing/2014/main" id="{C590D891-3C91-41CA-80FA-307C8A1EB82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56034" y="944033"/>
            <a:ext cx="3543300" cy="286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BC536D-F720-497C-A4F0-198C713F5E6F}"/>
              </a:ext>
            </a:extLst>
          </p:cNvPr>
          <p:cNvSpPr txBox="1"/>
          <p:nvPr/>
        </p:nvSpPr>
        <p:spPr>
          <a:xfrm>
            <a:off x="400051" y="209551"/>
            <a:ext cx="11573933" cy="830997"/>
          </a:xfrm>
          <a:prstGeom prst="rect">
            <a:avLst/>
          </a:prstGeom>
          <a:noFill/>
        </p:spPr>
        <p:txBody>
          <a:bodyPr>
            <a:spAutoFit/>
          </a:bodyPr>
          <a:lstStyle/>
          <a:p>
            <a:pPr defTabSz="609585" eaLnBrk="0" fontAlgn="base" hangingPunct="0">
              <a:spcBef>
                <a:spcPct val="0"/>
              </a:spcBef>
              <a:spcAft>
                <a:spcPct val="0"/>
              </a:spcAft>
              <a:defRPr/>
            </a:pPr>
            <a:r>
              <a:rPr lang="en-GB" sz="4800" b="1" dirty="0">
                <a:solidFill>
                  <a:prstClr val="black"/>
                </a:solidFill>
                <a:latin typeface="Calibri"/>
                <a:ea typeface="ＭＳ Ｐゴシック" pitchFamily="-1" charset="-128"/>
              </a:rPr>
              <a:t>Questions?</a:t>
            </a:r>
          </a:p>
        </p:txBody>
      </p:sp>
      <p:sp>
        <p:nvSpPr>
          <p:cNvPr id="44035" name="TextBox 3">
            <a:extLst>
              <a:ext uri="{FF2B5EF4-FFF2-40B4-BE49-F238E27FC236}">
                <a16:creationId xmlns:a16="http://schemas.microsoft.com/office/drawing/2014/main" id="{031086EE-9026-456C-9F31-60C519C3E23A}"/>
              </a:ext>
            </a:extLst>
          </p:cNvPr>
          <p:cNvSpPr txBox="1">
            <a:spLocks noChangeArrowheads="1"/>
          </p:cNvSpPr>
          <p:nvPr/>
        </p:nvSpPr>
        <p:spPr bwMode="auto">
          <a:xfrm>
            <a:off x="459317" y="1145118"/>
            <a:ext cx="9067800" cy="460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fontAlgn="base">
              <a:spcBef>
                <a:spcPct val="0"/>
              </a:spcBef>
              <a:spcAft>
                <a:spcPct val="0"/>
              </a:spcAft>
              <a:buClr>
                <a:prstClr val="black"/>
              </a:buClr>
            </a:pPr>
            <a:endParaRPr lang="en-GB" altLang="en-US" sz="2400">
              <a:solidFill>
                <a:prstClr val="black"/>
              </a:solidFill>
              <a:latin typeface="Calibri" panose="020F0502020204030204" pitchFamily="34" charset="0"/>
            </a:endParaRPr>
          </a:p>
          <a:p>
            <a:pPr defTabSz="609585" fontAlgn="base">
              <a:spcBef>
                <a:spcPct val="0"/>
              </a:spcBef>
              <a:spcAft>
                <a:spcPct val="0"/>
              </a:spcAft>
              <a:buClr>
                <a:prstClr val="black"/>
              </a:buClr>
            </a:pPr>
            <a:endParaRPr lang="en-GB" altLang="en-US" sz="2400">
              <a:solidFill>
                <a:prstClr val="black"/>
              </a:solidFill>
              <a:latin typeface="Calibri" panose="020F0502020204030204" pitchFamily="34" charset="0"/>
            </a:endParaRPr>
          </a:p>
          <a:p>
            <a:pPr defTabSz="609585" fontAlgn="base">
              <a:spcBef>
                <a:spcPct val="0"/>
              </a:spcBef>
              <a:spcAft>
                <a:spcPct val="0"/>
              </a:spcAft>
              <a:buClr>
                <a:prstClr val="black"/>
              </a:buClr>
            </a:pPr>
            <a:endParaRPr lang="en-GB" altLang="en-US" sz="2400">
              <a:solidFill>
                <a:prstClr val="black"/>
              </a:solidFill>
              <a:latin typeface="Calibri" panose="020F0502020204030204" pitchFamily="34" charset="0"/>
            </a:endParaRPr>
          </a:p>
          <a:p>
            <a:pPr defTabSz="609585" fontAlgn="base">
              <a:spcBef>
                <a:spcPct val="0"/>
              </a:spcBef>
              <a:spcAft>
                <a:spcPct val="0"/>
              </a:spcAft>
              <a:buClr>
                <a:prstClr val="black"/>
              </a:buClr>
            </a:pPr>
            <a:endParaRPr lang="en-GB" altLang="en-US" sz="2400">
              <a:solidFill>
                <a:prstClr val="black"/>
              </a:solidFill>
              <a:latin typeface="Calibri" panose="020F0502020204030204" pitchFamily="34" charset="0"/>
            </a:endParaRPr>
          </a:p>
          <a:p>
            <a:pPr defTabSz="609585" fontAlgn="base">
              <a:spcBef>
                <a:spcPct val="0"/>
              </a:spcBef>
              <a:spcAft>
                <a:spcPct val="0"/>
              </a:spcAft>
              <a:buClr>
                <a:prstClr val="black"/>
              </a:buClr>
            </a:pPr>
            <a:endParaRPr lang="en-GB" altLang="en-US" sz="2400">
              <a:solidFill>
                <a:prstClr val="black"/>
              </a:solidFill>
              <a:latin typeface="Calibri" panose="020F0502020204030204" pitchFamily="34" charset="0"/>
            </a:endParaRPr>
          </a:p>
          <a:p>
            <a:pPr defTabSz="609585" fontAlgn="base">
              <a:spcBef>
                <a:spcPct val="0"/>
              </a:spcBef>
              <a:spcAft>
                <a:spcPct val="0"/>
              </a:spcAft>
              <a:buClr>
                <a:prstClr val="black"/>
              </a:buClr>
            </a:pPr>
            <a:endParaRPr lang="en-GB" altLang="en-US" sz="2400">
              <a:solidFill>
                <a:prstClr val="black"/>
              </a:solidFill>
              <a:latin typeface="Calibri" panose="020F0502020204030204" pitchFamily="34" charset="0"/>
            </a:endParaRPr>
          </a:p>
          <a:p>
            <a:pPr defTabSz="609585" fontAlgn="base">
              <a:spcBef>
                <a:spcPct val="0"/>
              </a:spcBef>
              <a:spcAft>
                <a:spcPct val="0"/>
              </a:spcAft>
              <a:buClr>
                <a:prstClr val="black"/>
              </a:buClr>
            </a:pPr>
            <a:endParaRPr lang="en-GB" altLang="en-US" sz="2667">
              <a:solidFill>
                <a:prstClr val="black"/>
              </a:solidFill>
              <a:latin typeface="Calibri" panose="020F0502020204030204" pitchFamily="34" charset="0"/>
            </a:endParaRPr>
          </a:p>
          <a:p>
            <a:pPr defTabSz="609585" fontAlgn="base">
              <a:spcBef>
                <a:spcPct val="0"/>
              </a:spcBef>
              <a:spcAft>
                <a:spcPct val="0"/>
              </a:spcAft>
              <a:buClr>
                <a:prstClr val="black"/>
              </a:buClr>
            </a:pPr>
            <a:r>
              <a:rPr lang="en-GB" altLang="en-US" sz="2667" b="1">
                <a:solidFill>
                  <a:prstClr val="black"/>
                </a:solidFill>
                <a:latin typeface="Calibri" panose="020F0502020204030204" pitchFamily="34" charset="0"/>
              </a:rPr>
              <a:t>Email: </a:t>
            </a:r>
            <a:r>
              <a:rPr lang="en-GB" altLang="en-US" sz="2667">
                <a:solidFill>
                  <a:prstClr val="black"/>
                </a:solidFill>
                <a:latin typeface="Calibri" panose="020F0502020204030204" pitchFamily="34" charset="0"/>
                <a:hlinkClick r:id="rId2"/>
              </a:rPr>
              <a:t>pk@jacobsenforcement.com</a:t>
            </a:r>
            <a:endParaRPr lang="en-GB" altLang="en-US" sz="2667">
              <a:solidFill>
                <a:prstClr val="black"/>
              </a:solidFill>
              <a:latin typeface="Calibri" panose="020F0502020204030204" pitchFamily="34" charset="0"/>
            </a:endParaRPr>
          </a:p>
          <a:p>
            <a:pPr defTabSz="609585" fontAlgn="base">
              <a:spcBef>
                <a:spcPct val="0"/>
              </a:spcBef>
              <a:spcAft>
                <a:spcPct val="0"/>
              </a:spcAft>
              <a:buClr>
                <a:prstClr val="black"/>
              </a:buClr>
            </a:pPr>
            <a:endParaRPr lang="en-GB" altLang="en-US" sz="2400">
              <a:solidFill>
                <a:prstClr val="black"/>
              </a:solidFill>
              <a:latin typeface="Calibri" panose="020F0502020204030204" pitchFamily="34" charset="0"/>
            </a:endParaRPr>
          </a:p>
          <a:p>
            <a:pPr defTabSz="609585" fontAlgn="base">
              <a:spcBef>
                <a:spcPct val="0"/>
              </a:spcBef>
              <a:spcAft>
                <a:spcPct val="0"/>
              </a:spcAft>
              <a:buClr>
                <a:prstClr val="black"/>
              </a:buClr>
            </a:pPr>
            <a:r>
              <a:rPr lang="en-GB" altLang="en-US" sz="2400" b="1">
                <a:solidFill>
                  <a:prstClr val="black"/>
                </a:solidFill>
                <a:latin typeface="Calibri" panose="020F0502020204030204" pitchFamily="34" charset="0"/>
              </a:rPr>
              <a:t>Tel: </a:t>
            </a:r>
            <a:r>
              <a:rPr lang="en-GB" altLang="en-US" sz="2400">
                <a:solidFill>
                  <a:prstClr val="black"/>
                </a:solidFill>
                <a:latin typeface="Calibri" panose="020F0502020204030204" pitchFamily="34" charset="0"/>
              </a:rPr>
              <a:t>0151 650 4988</a:t>
            </a:r>
          </a:p>
          <a:p>
            <a:pPr defTabSz="609585" fontAlgn="base">
              <a:spcBef>
                <a:spcPct val="0"/>
              </a:spcBef>
              <a:spcAft>
                <a:spcPct val="0"/>
              </a:spcAft>
              <a:buClr>
                <a:prstClr val="black"/>
              </a:buClr>
            </a:pPr>
            <a:endParaRPr lang="en-GB" altLang="en-US" sz="2400">
              <a:solidFill>
                <a:prstClr val="black"/>
              </a:solidFill>
              <a:latin typeface="Calibri" panose="020F0502020204030204" pitchFamily="34" charset="0"/>
            </a:endParaRPr>
          </a:p>
          <a:p>
            <a:pPr defTabSz="609585" fontAlgn="base">
              <a:spcBef>
                <a:spcPct val="0"/>
              </a:spcBef>
              <a:spcAft>
                <a:spcPct val="0"/>
              </a:spcAft>
              <a:buClr>
                <a:prstClr val="black"/>
              </a:buClr>
            </a:pPr>
            <a:r>
              <a:rPr lang="en-GB" altLang="en-US" sz="2400" b="1">
                <a:solidFill>
                  <a:prstClr val="black"/>
                </a:solidFill>
                <a:latin typeface="Calibri" panose="020F0502020204030204" pitchFamily="34" charset="0"/>
              </a:rPr>
              <a:t>Mob: </a:t>
            </a:r>
            <a:r>
              <a:rPr lang="en-GB" altLang="en-US" sz="2400">
                <a:solidFill>
                  <a:prstClr val="black"/>
                </a:solidFill>
                <a:latin typeface="Calibri" panose="020F0502020204030204" pitchFamily="34" charset="0"/>
              </a:rPr>
              <a:t>07973976813</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6379-0C2D-4E33-8173-39699803A63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8C24F06-BF34-42B2-9199-8C0089EDE5EB}"/>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CE3C1485-B60F-4A4A-A5BE-CA75B9B0135F}"/>
              </a:ext>
            </a:extLst>
          </p:cNvPr>
          <p:cNvPicPr>
            <a:picLocks noChangeAspect="1"/>
          </p:cNvPicPr>
          <p:nvPr/>
        </p:nvPicPr>
        <p:blipFill>
          <a:blip r:embed="rId2"/>
          <a:stretch>
            <a:fillRect/>
          </a:stretch>
        </p:blipFill>
        <p:spPr>
          <a:xfrm>
            <a:off x="1811624" y="5804759"/>
            <a:ext cx="6285521" cy="402371"/>
          </a:xfrm>
          <a:prstGeom prst="rect">
            <a:avLst/>
          </a:prstGeom>
        </p:spPr>
      </p:pic>
      <p:pic>
        <p:nvPicPr>
          <p:cNvPr id="6" name="Picture 5">
            <a:extLst>
              <a:ext uri="{FF2B5EF4-FFF2-40B4-BE49-F238E27FC236}">
                <a16:creationId xmlns:a16="http://schemas.microsoft.com/office/drawing/2014/main" id="{9651966D-22FD-4781-A8B6-967A853DC0E9}"/>
              </a:ext>
            </a:extLst>
          </p:cNvPr>
          <p:cNvPicPr>
            <a:picLocks noChangeAspect="1"/>
          </p:cNvPicPr>
          <p:nvPr/>
        </p:nvPicPr>
        <p:blipFill>
          <a:blip r:embed="rId3"/>
          <a:stretch>
            <a:fillRect/>
          </a:stretch>
        </p:blipFill>
        <p:spPr>
          <a:xfrm>
            <a:off x="1906385" y="0"/>
            <a:ext cx="6190760" cy="5752407"/>
          </a:xfrm>
          <a:prstGeom prst="rect">
            <a:avLst/>
          </a:prstGeom>
        </p:spPr>
      </p:pic>
    </p:spTree>
    <p:extLst>
      <p:ext uri="{BB962C8B-B14F-4D97-AF65-F5344CB8AC3E}">
        <p14:creationId xmlns:p14="http://schemas.microsoft.com/office/powerpoint/2010/main" val="289727793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a:extLst>
              <a:ext uri="{FF2B5EF4-FFF2-40B4-BE49-F238E27FC236}">
                <a16:creationId xmlns:a16="http://schemas.microsoft.com/office/drawing/2014/main" id="{BF407409-8480-4260-928F-092C124D12BD}"/>
              </a:ext>
            </a:extLst>
          </p:cNvPr>
          <p:cNvSpPr txBox="1">
            <a:spLocks noChangeArrowheads="1"/>
          </p:cNvSpPr>
          <p:nvPr/>
        </p:nvSpPr>
        <p:spPr bwMode="auto">
          <a:xfrm>
            <a:off x="715434" y="1356785"/>
            <a:ext cx="8710084" cy="436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585" fontAlgn="base">
              <a:spcBef>
                <a:spcPct val="0"/>
              </a:spcBef>
              <a:spcAft>
                <a:spcPct val="0"/>
              </a:spcAft>
              <a:defRPr/>
            </a:pPr>
            <a:r>
              <a:rPr lang="en-GB" altLang="en-US" sz="4267" b="1" dirty="0">
                <a:solidFill>
                  <a:prstClr val="black"/>
                </a:solidFill>
              </a:rPr>
              <a:t>Business Rates</a:t>
            </a:r>
          </a:p>
          <a:p>
            <a:pPr algn="ctr" defTabSz="609585" fontAlgn="base">
              <a:spcBef>
                <a:spcPct val="0"/>
              </a:spcBef>
              <a:spcAft>
                <a:spcPct val="0"/>
              </a:spcAft>
              <a:defRPr/>
            </a:pPr>
            <a:endParaRPr lang="en-GB" altLang="en-US" sz="4267" b="1" dirty="0">
              <a:solidFill>
                <a:prstClr val="black"/>
              </a:solidFill>
            </a:endParaRPr>
          </a:p>
          <a:p>
            <a:pPr algn="ctr" defTabSz="609585" fontAlgn="base">
              <a:spcBef>
                <a:spcPct val="0"/>
              </a:spcBef>
              <a:spcAft>
                <a:spcPct val="0"/>
              </a:spcAft>
              <a:defRPr/>
            </a:pPr>
            <a:r>
              <a:rPr lang="en-GB" altLang="en-US" sz="3200" b="1" dirty="0">
                <a:solidFill>
                  <a:prstClr val="black"/>
                </a:solidFill>
              </a:rPr>
              <a:t>Avoidance &amp; Collections Update</a:t>
            </a:r>
          </a:p>
          <a:p>
            <a:pPr algn="ctr" defTabSz="609585" fontAlgn="base">
              <a:spcBef>
                <a:spcPct val="0"/>
              </a:spcBef>
              <a:spcAft>
                <a:spcPct val="0"/>
              </a:spcAft>
              <a:defRPr/>
            </a:pPr>
            <a:endParaRPr lang="en-GB" altLang="en-US" sz="3200" b="1" dirty="0">
              <a:solidFill>
                <a:prstClr val="black"/>
              </a:solidFill>
            </a:endParaRPr>
          </a:p>
          <a:p>
            <a:pPr algn="ctr" defTabSz="609585" fontAlgn="base">
              <a:spcBef>
                <a:spcPct val="0"/>
              </a:spcBef>
              <a:spcAft>
                <a:spcPct val="0"/>
              </a:spcAft>
              <a:defRPr/>
            </a:pPr>
            <a:r>
              <a:rPr lang="en-GB" altLang="en-US" sz="3200" b="1" dirty="0">
                <a:solidFill>
                  <a:srgbClr val="F79646"/>
                </a:solidFill>
                <a:latin typeface="DIN-Medium" pitchFamily="-1" charset="0"/>
              </a:rPr>
              <a:t>Richard Kerr</a:t>
            </a:r>
          </a:p>
          <a:p>
            <a:pPr algn="ctr" defTabSz="609585" fontAlgn="base">
              <a:spcBef>
                <a:spcPct val="0"/>
              </a:spcBef>
              <a:spcAft>
                <a:spcPct val="0"/>
              </a:spcAft>
              <a:defRPr/>
            </a:pPr>
            <a:endParaRPr lang="en-GB" altLang="en-US" sz="3200" b="1" dirty="0">
              <a:solidFill>
                <a:prstClr val="black"/>
              </a:solidFill>
              <a:latin typeface="DIN-Medium" pitchFamily="-1" charset="0"/>
            </a:endParaRPr>
          </a:p>
          <a:p>
            <a:pPr algn="ctr" defTabSz="609585" fontAlgn="base">
              <a:spcBef>
                <a:spcPct val="0"/>
              </a:spcBef>
              <a:spcAft>
                <a:spcPct val="0"/>
              </a:spcAft>
              <a:defRPr/>
            </a:pPr>
            <a:endParaRPr lang="en-GB" altLang="en-US" sz="3200" b="1" dirty="0">
              <a:solidFill>
                <a:prstClr val="black"/>
              </a:solidFill>
              <a:latin typeface="DIN-Medium" pitchFamily="-1" charset="0"/>
            </a:endParaRPr>
          </a:p>
          <a:p>
            <a:pPr algn="ctr" defTabSz="609585" fontAlgn="base">
              <a:spcBef>
                <a:spcPct val="0"/>
              </a:spcBef>
              <a:spcAft>
                <a:spcPct val="0"/>
              </a:spcAft>
              <a:defRPr/>
            </a:pPr>
            <a:r>
              <a:rPr lang="en-GB" altLang="en-US" sz="3200" b="1" dirty="0">
                <a:solidFill>
                  <a:prstClr val="black"/>
                </a:solidFill>
                <a:latin typeface="DIN-Medium" pitchFamily="-1" charset="0"/>
              </a:rPr>
              <a:t>Lancashire &amp; Cheshire IRRV Association </a:t>
            </a:r>
            <a:endParaRPr lang="en-US" altLang="en-US" sz="3200" dirty="0">
              <a:solidFill>
                <a:prstClr val="black"/>
              </a:solidFill>
              <a:latin typeface="DIN-Medium" pitchFamily="-1"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01550-C7F5-48CB-85B1-76C6BAE5D18D}"/>
              </a:ext>
            </a:extLst>
          </p:cNvPr>
          <p:cNvSpPr>
            <a:spLocks noGrp="1"/>
          </p:cNvSpPr>
          <p:nvPr>
            <p:ph type="title"/>
          </p:nvPr>
        </p:nvSpPr>
        <p:spPr>
          <a:xfrm>
            <a:off x="501652" y="315385"/>
            <a:ext cx="11245849" cy="664633"/>
          </a:xfrm>
        </p:spPr>
        <p:txBody>
          <a:bodyPr rtlCol="0">
            <a:normAutofit/>
          </a:bodyPr>
          <a:lstStyle/>
          <a:p>
            <a:pPr fontAlgn="auto">
              <a:spcAft>
                <a:spcPts val="0"/>
              </a:spcAft>
              <a:defRPr/>
            </a:pPr>
            <a:r>
              <a:rPr lang="en-GB" sz="3600" b="1" dirty="0"/>
              <a:t>Illegal Occupation</a:t>
            </a:r>
            <a:endParaRPr lang="en-GB" b="1" dirty="0"/>
          </a:p>
        </p:txBody>
      </p:sp>
      <p:sp>
        <p:nvSpPr>
          <p:cNvPr id="25603" name="Content Placeholder 2">
            <a:extLst>
              <a:ext uri="{FF2B5EF4-FFF2-40B4-BE49-F238E27FC236}">
                <a16:creationId xmlns:a16="http://schemas.microsoft.com/office/drawing/2014/main" id="{F4E92206-E4A2-43B9-B3C0-F01596048447}"/>
              </a:ext>
            </a:extLst>
          </p:cNvPr>
          <p:cNvSpPr>
            <a:spLocks noGrp="1"/>
          </p:cNvSpPr>
          <p:nvPr>
            <p:ph idx="1"/>
          </p:nvPr>
        </p:nvSpPr>
        <p:spPr>
          <a:xfrm>
            <a:off x="376767" y="1325033"/>
            <a:ext cx="11338984" cy="4946651"/>
          </a:xfrm>
        </p:spPr>
        <p:txBody>
          <a:bodyPr/>
          <a:lstStyle/>
          <a:p>
            <a:pPr marL="0" indent="0" eaLnBrk="1" hangingPunct="1">
              <a:lnSpc>
                <a:spcPct val="90000"/>
              </a:lnSpc>
              <a:buNone/>
              <a:defRPr/>
            </a:pPr>
            <a:r>
              <a:rPr lang="en-GB" sz="3200" b="1" dirty="0"/>
              <a:t>Tomlin v Westminster City Council [1989]</a:t>
            </a:r>
          </a:p>
          <a:p>
            <a:pPr marL="0" indent="0" eaLnBrk="1" hangingPunct="1">
              <a:lnSpc>
                <a:spcPct val="90000"/>
              </a:lnSpc>
              <a:buNone/>
              <a:defRPr/>
            </a:pPr>
            <a:endParaRPr lang="en-GB" sz="1067" b="1" dirty="0"/>
          </a:p>
          <a:p>
            <a:pPr eaLnBrk="1" hangingPunct="1">
              <a:lnSpc>
                <a:spcPct val="90000"/>
              </a:lnSpc>
              <a:defRPr/>
            </a:pPr>
            <a:r>
              <a:rPr lang="en-GB" sz="2667" dirty="0"/>
              <a:t>Squatters illegally occupied Cambodian Embassy</a:t>
            </a:r>
          </a:p>
          <a:p>
            <a:pPr eaLnBrk="1" hangingPunct="1">
              <a:lnSpc>
                <a:spcPct val="90000"/>
              </a:lnSpc>
              <a:defRPr/>
            </a:pPr>
            <a:r>
              <a:rPr lang="en-GB" sz="2667" dirty="0"/>
              <a:t>Held that actual occupation is irrespective of the title by which the property is occupied and the absence of title is immaterial.</a:t>
            </a:r>
          </a:p>
          <a:p>
            <a:pPr eaLnBrk="1" hangingPunct="1">
              <a:lnSpc>
                <a:spcPct val="90000"/>
              </a:lnSpc>
              <a:defRPr/>
            </a:pPr>
            <a:r>
              <a:rPr lang="en-GB" sz="2667" dirty="0"/>
              <a:t>More important to look at what is </a:t>
            </a:r>
            <a:r>
              <a:rPr lang="en-GB" sz="2667" b="1" dirty="0"/>
              <a:t>actually</a:t>
            </a:r>
            <a:r>
              <a:rPr lang="en-GB" sz="2667" dirty="0"/>
              <a:t> happening than what </a:t>
            </a:r>
            <a:r>
              <a:rPr lang="en-GB" sz="2667" b="1" dirty="0"/>
              <a:t>should be </a:t>
            </a:r>
            <a:r>
              <a:rPr lang="en-GB" sz="2667" dirty="0"/>
              <a:t>happening.</a:t>
            </a:r>
          </a:p>
          <a:p>
            <a:pPr eaLnBrk="1" hangingPunct="1">
              <a:lnSpc>
                <a:spcPct val="90000"/>
              </a:lnSpc>
              <a:defRPr/>
            </a:pPr>
            <a:r>
              <a:rPr lang="en-GB" sz="2667" dirty="0"/>
              <a:t>One of the squatters was found to have satisfied the test of actual occupation and was therefore rateable.</a:t>
            </a:r>
            <a:endParaRPr lang="en-US" sz="2667" b="1" dirty="0"/>
          </a:p>
          <a:p>
            <a:pPr marL="0" indent="0" eaLnBrk="1" hangingPunct="1">
              <a:buNone/>
              <a:defRPr/>
            </a:pPr>
            <a:endParaRPr lang="en-US" b="1"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id="{08974A66-F6CC-4302-8345-5DCED6A4F38E}"/>
              </a:ext>
            </a:extLst>
          </p:cNvPr>
          <p:cNvSpPr txBox="1">
            <a:spLocks noChangeArrowheads="1"/>
          </p:cNvSpPr>
          <p:nvPr/>
        </p:nvSpPr>
        <p:spPr bwMode="auto">
          <a:xfrm>
            <a:off x="977901" y="1303867"/>
            <a:ext cx="75632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457189" indent="-457189" defTabSz="609585" eaLnBrk="0" fontAlgn="base" hangingPunct="0">
              <a:spcBef>
                <a:spcPct val="0"/>
              </a:spcBef>
              <a:spcAft>
                <a:spcPct val="0"/>
              </a:spcAft>
              <a:buFontTx/>
              <a:buAutoNum type="arabicPeriod"/>
            </a:pPr>
            <a:r>
              <a:rPr lang="en-GB" altLang="en-US" sz="2400">
                <a:solidFill>
                  <a:prstClr val="black"/>
                </a:solidFill>
              </a:rPr>
              <a:t>Update on current NDR avoidance schemes/cases</a:t>
            </a:r>
          </a:p>
          <a:p>
            <a:pPr marL="457189" indent="-457189" defTabSz="609585" eaLnBrk="0" fontAlgn="base" hangingPunct="0">
              <a:spcBef>
                <a:spcPct val="0"/>
              </a:spcBef>
              <a:spcAft>
                <a:spcPct val="0"/>
              </a:spcAft>
              <a:buFontTx/>
              <a:buAutoNum type="arabicPeriod"/>
            </a:pPr>
            <a:endParaRPr lang="en-GB" altLang="en-US" sz="2400">
              <a:solidFill>
                <a:prstClr val="black"/>
              </a:solidFill>
            </a:endParaRPr>
          </a:p>
          <a:p>
            <a:pPr marL="457189" indent="-457189" defTabSz="609585" eaLnBrk="0" fontAlgn="base" hangingPunct="0">
              <a:spcBef>
                <a:spcPct val="0"/>
              </a:spcBef>
              <a:spcAft>
                <a:spcPct val="0"/>
              </a:spcAft>
              <a:buFontTx/>
              <a:buAutoNum type="arabicPeriod"/>
            </a:pPr>
            <a:r>
              <a:rPr lang="en-GB" altLang="en-US" sz="2400">
                <a:solidFill>
                  <a:prstClr val="black"/>
                </a:solidFill>
              </a:rPr>
              <a:t>Liability / collection tips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2DBA9E-D4C4-4002-A16E-C01673CD7A6D}"/>
              </a:ext>
            </a:extLst>
          </p:cNvPr>
          <p:cNvSpPr txBox="1"/>
          <p:nvPr/>
        </p:nvSpPr>
        <p:spPr>
          <a:xfrm>
            <a:off x="1238251" y="1079500"/>
            <a:ext cx="7147983" cy="1569660"/>
          </a:xfrm>
          <a:prstGeom prst="rect">
            <a:avLst/>
          </a:prstGeom>
          <a:noFill/>
        </p:spPr>
        <p:txBody>
          <a:bodyPr>
            <a:spAutoFit/>
          </a:bodyPr>
          <a:lstStyle/>
          <a:p>
            <a:pPr defTabSz="609585" eaLnBrk="0" fontAlgn="base" hangingPunct="0">
              <a:spcBef>
                <a:spcPct val="0"/>
              </a:spcBef>
              <a:spcAft>
                <a:spcPct val="0"/>
              </a:spcAft>
              <a:defRPr/>
            </a:pPr>
            <a:r>
              <a:rPr lang="en-GB" sz="2400" b="1" dirty="0">
                <a:solidFill>
                  <a:prstClr val="black"/>
                </a:solidFill>
                <a:latin typeface="Arial" panose="020B0604020202020204" pitchFamily="34" charset="0"/>
                <a:ea typeface="ＭＳ Ｐゴシック" panose="020B0600070205080204" pitchFamily="34" charset="-128"/>
              </a:rPr>
              <a:t>MVL Schemes</a:t>
            </a:r>
          </a:p>
          <a:p>
            <a:pPr marL="380990" indent="-380990" defTabSz="609585" eaLnBrk="0" fontAlgn="base" hangingPunct="0">
              <a:spcBef>
                <a:spcPct val="0"/>
              </a:spcBef>
              <a:spcAft>
                <a:spcPct val="0"/>
              </a:spcAft>
              <a:buFont typeface="Arial" panose="020B0604020202020204" pitchFamily="34" charset="0"/>
              <a:buChar char="•"/>
              <a:defRPr/>
            </a:pPr>
            <a:r>
              <a:rPr lang="en-GB" sz="2400" dirty="0" err="1">
                <a:solidFill>
                  <a:prstClr val="black"/>
                </a:solidFill>
                <a:latin typeface="Arial" panose="020B0604020202020204" pitchFamily="34" charset="0"/>
                <a:ea typeface="ＭＳ Ｐゴシック" panose="020B0600070205080204" pitchFamily="34" charset="-128"/>
              </a:rPr>
              <a:t>Hurstwood</a:t>
            </a:r>
            <a:r>
              <a:rPr lang="en-GB" sz="2400" dirty="0">
                <a:solidFill>
                  <a:prstClr val="black"/>
                </a:solidFill>
                <a:latin typeface="Arial" panose="020B0604020202020204" pitchFamily="34" charset="0"/>
                <a:ea typeface="ＭＳ Ｐゴシック" panose="020B0600070205080204" pitchFamily="34" charset="-128"/>
              </a:rPr>
              <a:t> cases</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PAG3 – Insolvency Service</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Torbay challenge </a:t>
            </a:r>
          </a:p>
        </p:txBody>
      </p:sp>
      <p:sp>
        <p:nvSpPr>
          <p:cNvPr id="3" name="TextBox 2">
            <a:extLst>
              <a:ext uri="{FF2B5EF4-FFF2-40B4-BE49-F238E27FC236}">
                <a16:creationId xmlns:a16="http://schemas.microsoft.com/office/drawing/2014/main" id="{CAA6FB91-77D6-4911-BA22-6C2102D2E62E}"/>
              </a:ext>
            </a:extLst>
          </p:cNvPr>
          <p:cNvSpPr txBox="1"/>
          <p:nvPr/>
        </p:nvSpPr>
        <p:spPr>
          <a:xfrm>
            <a:off x="1238252" y="3276600"/>
            <a:ext cx="3382657" cy="1569660"/>
          </a:xfrm>
          <a:prstGeom prst="rect">
            <a:avLst/>
          </a:prstGeom>
          <a:noFill/>
        </p:spPr>
        <p:txBody>
          <a:bodyPr wrap="none">
            <a:spAutoFit/>
          </a:bodyPr>
          <a:lstStyle/>
          <a:p>
            <a:pPr defTabSz="609585" eaLnBrk="0" fontAlgn="base" hangingPunct="0">
              <a:spcBef>
                <a:spcPct val="0"/>
              </a:spcBef>
              <a:spcAft>
                <a:spcPct val="0"/>
              </a:spcAft>
              <a:defRPr/>
            </a:pPr>
            <a:r>
              <a:rPr lang="en-GB" sz="2400" b="1" dirty="0">
                <a:solidFill>
                  <a:prstClr val="black"/>
                </a:solidFill>
                <a:latin typeface="Arial" panose="020B0604020202020204" pitchFamily="34" charset="0"/>
                <a:ea typeface="ＭＳ Ｐゴシック" panose="020B0600070205080204" pitchFamily="34" charset="-128"/>
              </a:rPr>
              <a:t>My Community Space</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Ipswich case</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Ceased trading?</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Ongoing tenancies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EA6068-3A50-4F01-A527-AED1F95B1035}"/>
              </a:ext>
            </a:extLst>
          </p:cNvPr>
          <p:cNvSpPr txBox="1"/>
          <p:nvPr/>
        </p:nvSpPr>
        <p:spPr>
          <a:xfrm>
            <a:off x="1303867" y="1153584"/>
            <a:ext cx="5875326" cy="1569660"/>
          </a:xfrm>
          <a:prstGeom prst="rect">
            <a:avLst/>
          </a:prstGeom>
          <a:noFill/>
        </p:spPr>
        <p:txBody>
          <a:bodyPr wrap="none">
            <a:spAutoFit/>
          </a:bodyPr>
          <a:lstStyle/>
          <a:p>
            <a:pPr defTabSz="609585" eaLnBrk="0" fontAlgn="base" hangingPunct="0">
              <a:spcBef>
                <a:spcPct val="0"/>
              </a:spcBef>
              <a:spcAft>
                <a:spcPct val="0"/>
              </a:spcAft>
              <a:defRPr/>
            </a:pPr>
            <a:r>
              <a:rPr lang="en-GB" sz="2400" b="1" dirty="0">
                <a:solidFill>
                  <a:prstClr val="black"/>
                </a:solidFill>
                <a:latin typeface="Arial" panose="020B0604020202020204" pitchFamily="34" charset="0"/>
                <a:ea typeface="ＭＳ Ｐゴシック" panose="020B0600070205080204" pitchFamily="34" charset="-128"/>
              </a:rPr>
              <a:t>PAPOA</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Bolton &amp; Birmingham appeals – Oct 19</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Ongoing disputes</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New Chapter Limited</a:t>
            </a:r>
          </a:p>
        </p:txBody>
      </p:sp>
      <p:sp>
        <p:nvSpPr>
          <p:cNvPr id="3" name="TextBox 2">
            <a:extLst>
              <a:ext uri="{FF2B5EF4-FFF2-40B4-BE49-F238E27FC236}">
                <a16:creationId xmlns:a16="http://schemas.microsoft.com/office/drawing/2014/main" id="{CD940BE4-65AE-420F-9F07-F8D14477BF9E}"/>
              </a:ext>
            </a:extLst>
          </p:cNvPr>
          <p:cNvSpPr txBox="1"/>
          <p:nvPr/>
        </p:nvSpPr>
        <p:spPr>
          <a:xfrm>
            <a:off x="1303867" y="3591985"/>
            <a:ext cx="6974986" cy="1200329"/>
          </a:xfrm>
          <a:prstGeom prst="rect">
            <a:avLst/>
          </a:prstGeom>
          <a:noFill/>
        </p:spPr>
        <p:txBody>
          <a:bodyPr wrap="none">
            <a:spAutoFit/>
          </a:bodyPr>
          <a:lstStyle/>
          <a:p>
            <a:pPr defTabSz="609585" eaLnBrk="0" fontAlgn="base" hangingPunct="0">
              <a:spcBef>
                <a:spcPct val="0"/>
              </a:spcBef>
              <a:spcAft>
                <a:spcPct val="0"/>
              </a:spcAft>
              <a:defRPr/>
            </a:pPr>
            <a:r>
              <a:rPr lang="en-GB" sz="2400" b="1" dirty="0">
                <a:solidFill>
                  <a:prstClr val="black"/>
                </a:solidFill>
                <a:latin typeface="Arial" panose="020B0604020202020204" pitchFamily="34" charset="0"/>
                <a:ea typeface="ＭＳ Ｐゴシック" panose="020B0600070205080204" pitchFamily="34" charset="-128"/>
              </a:rPr>
              <a:t>Blue Tooth schemes</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Reverse premiums/Principled</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Review evidence of actual/beneficial/exclusive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BCF317-DE25-47C5-9F00-B65EFCCBDD54}"/>
              </a:ext>
            </a:extLst>
          </p:cNvPr>
          <p:cNvSpPr txBox="1"/>
          <p:nvPr/>
        </p:nvSpPr>
        <p:spPr>
          <a:xfrm>
            <a:off x="764117" y="939800"/>
            <a:ext cx="8660576" cy="1569660"/>
          </a:xfrm>
          <a:prstGeom prst="rect">
            <a:avLst/>
          </a:prstGeom>
          <a:noFill/>
        </p:spPr>
        <p:txBody>
          <a:bodyPr wrap="none">
            <a:spAutoFit/>
          </a:bodyPr>
          <a:lstStyle/>
          <a:p>
            <a:pPr defTabSz="609585" eaLnBrk="0" fontAlgn="base" hangingPunct="0">
              <a:spcBef>
                <a:spcPct val="0"/>
              </a:spcBef>
              <a:spcAft>
                <a:spcPct val="0"/>
              </a:spcAft>
              <a:defRPr/>
            </a:pPr>
            <a:r>
              <a:rPr lang="en-GB" sz="2400" b="1" dirty="0">
                <a:solidFill>
                  <a:prstClr val="black"/>
                </a:solidFill>
                <a:latin typeface="Arial" panose="020B0604020202020204" pitchFamily="34" charset="0"/>
                <a:ea typeface="ＭＳ Ｐゴシック" panose="020B0600070205080204" pitchFamily="34" charset="-128"/>
              </a:rPr>
              <a:t>UK VCP / </a:t>
            </a:r>
            <a:r>
              <a:rPr lang="en-GB" sz="2400" b="1" dirty="0" err="1">
                <a:solidFill>
                  <a:prstClr val="black"/>
                </a:solidFill>
                <a:latin typeface="Arial" panose="020B0604020202020204" pitchFamily="34" charset="0"/>
                <a:ea typeface="ＭＳ Ｐゴシック" panose="020B0600070205080204" pitchFamily="34" charset="-128"/>
              </a:rPr>
              <a:t>Vericom</a:t>
            </a:r>
            <a:r>
              <a:rPr lang="en-GB" sz="2400" b="1" dirty="0">
                <a:solidFill>
                  <a:prstClr val="black"/>
                </a:solidFill>
                <a:latin typeface="Arial" panose="020B0604020202020204" pitchFamily="34" charset="0"/>
                <a:ea typeface="ＭＳ Ｐゴシック" panose="020B0600070205080204" pitchFamily="34" charset="-128"/>
              </a:rPr>
              <a:t> Services</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Lease and sub lease – recital re NDR mitigation</a:t>
            </a:r>
          </a:p>
          <a:p>
            <a:pPr marL="380990" indent="-380990" defTabSz="609585" eaLnBrk="0" fontAlgn="base" hangingPunct="0">
              <a:spcBef>
                <a:spcPct val="0"/>
              </a:spcBef>
              <a:spcAft>
                <a:spcPct val="0"/>
              </a:spcAft>
              <a:buFont typeface="Arial" panose="020B0604020202020204" pitchFamily="34" charset="0"/>
              <a:buChar char="•"/>
              <a:defRPr/>
            </a:pPr>
            <a:r>
              <a:rPr lang="en-GB" sz="2400" dirty="0" err="1">
                <a:solidFill>
                  <a:prstClr val="black"/>
                </a:solidFill>
                <a:latin typeface="Arial" panose="020B0604020202020204" pitchFamily="34" charset="0"/>
                <a:ea typeface="ＭＳ Ｐゴシック" panose="020B0600070205080204" pitchFamily="34" charset="-128"/>
              </a:rPr>
              <a:t>Vericom</a:t>
            </a:r>
            <a:r>
              <a:rPr lang="en-GB" sz="2400" dirty="0">
                <a:solidFill>
                  <a:prstClr val="black"/>
                </a:solidFill>
                <a:latin typeface="Arial" panose="020B0604020202020204" pitchFamily="34" charset="0"/>
                <a:ea typeface="ＭＳ Ｐゴシック" panose="020B0600070205080204" pitchFamily="34" charset="-128"/>
              </a:rPr>
              <a:t> wound up by Swansea</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Seeking IP appointment to investigate director misfeasance</a:t>
            </a:r>
          </a:p>
        </p:txBody>
      </p:sp>
      <p:sp>
        <p:nvSpPr>
          <p:cNvPr id="3" name="TextBox 2">
            <a:extLst>
              <a:ext uri="{FF2B5EF4-FFF2-40B4-BE49-F238E27FC236}">
                <a16:creationId xmlns:a16="http://schemas.microsoft.com/office/drawing/2014/main" id="{6B29F5C5-3168-432D-BF76-8698A80E4E05}"/>
              </a:ext>
            </a:extLst>
          </p:cNvPr>
          <p:cNvSpPr txBox="1"/>
          <p:nvPr/>
        </p:nvSpPr>
        <p:spPr>
          <a:xfrm>
            <a:off x="764117" y="3219451"/>
            <a:ext cx="8104142" cy="1938992"/>
          </a:xfrm>
          <a:prstGeom prst="rect">
            <a:avLst/>
          </a:prstGeom>
          <a:noFill/>
        </p:spPr>
        <p:txBody>
          <a:bodyPr wrap="none">
            <a:spAutoFit/>
          </a:bodyPr>
          <a:lstStyle/>
          <a:p>
            <a:pPr defTabSz="609585" eaLnBrk="0" fontAlgn="base" hangingPunct="0">
              <a:spcBef>
                <a:spcPct val="0"/>
              </a:spcBef>
              <a:spcAft>
                <a:spcPct val="0"/>
              </a:spcAft>
              <a:defRPr/>
            </a:pPr>
            <a:r>
              <a:rPr lang="en-GB" sz="2400" b="1" dirty="0">
                <a:solidFill>
                  <a:prstClr val="black"/>
                </a:solidFill>
                <a:latin typeface="Arial" panose="020B0604020202020204" pitchFamily="34" charset="0"/>
                <a:ea typeface="ＭＳ Ｐゴシック" panose="020B0600070205080204" pitchFamily="34" charset="-128"/>
              </a:rPr>
              <a:t>Store First</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Main companies would up by insolvency service Apr 19</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VO split billing admin</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Liability of trustees</a:t>
            </a:r>
          </a:p>
          <a:p>
            <a:pPr marL="380990" indent="-380990" defTabSz="609585" eaLnBrk="0" fontAlgn="base" hangingPunct="0">
              <a:spcBef>
                <a:spcPct val="0"/>
              </a:spcBef>
              <a:spcAft>
                <a:spcPct val="0"/>
              </a:spcAft>
              <a:buFont typeface="Arial" panose="020B0604020202020204" pitchFamily="34" charset="0"/>
              <a:buChar char="•"/>
              <a:defRPr/>
            </a:pPr>
            <a:endParaRPr lang="en-GB" sz="2400" dirty="0">
              <a:solidFill>
                <a:prstClr val="black"/>
              </a:solidFill>
              <a:latin typeface="Arial" panose="020B060402020202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a:extLst>
              <a:ext uri="{FF2B5EF4-FFF2-40B4-BE49-F238E27FC236}">
                <a16:creationId xmlns:a16="http://schemas.microsoft.com/office/drawing/2014/main" id="{BB697F05-2FC1-4352-ADD7-2A3F11752628}"/>
              </a:ext>
            </a:extLst>
          </p:cNvPr>
          <p:cNvSpPr txBox="1">
            <a:spLocks noChangeArrowheads="1"/>
          </p:cNvSpPr>
          <p:nvPr/>
        </p:nvSpPr>
        <p:spPr bwMode="auto">
          <a:xfrm>
            <a:off x="3052234" y="194734"/>
            <a:ext cx="41793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b="1">
                <a:solidFill>
                  <a:prstClr val="black"/>
                </a:solidFill>
              </a:rPr>
              <a:t>Liability and Collection tips</a:t>
            </a:r>
          </a:p>
        </p:txBody>
      </p:sp>
      <p:sp>
        <p:nvSpPr>
          <p:cNvPr id="4" name="TextBox 3">
            <a:extLst>
              <a:ext uri="{FF2B5EF4-FFF2-40B4-BE49-F238E27FC236}">
                <a16:creationId xmlns:a16="http://schemas.microsoft.com/office/drawing/2014/main" id="{88D94FB3-970C-4ED2-97DE-651E3A9A0762}"/>
              </a:ext>
            </a:extLst>
          </p:cNvPr>
          <p:cNvSpPr txBox="1"/>
          <p:nvPr/>
        </p:nvSpPr>
        <p:spPr>
          <a:xfrm>
            <a:off x="967318" y="1049867"/>
            <a:ext cx="6484467" cy="830997"/>
          </a:xfrm>
          <a:prstGeom prst="rect">
            <a:avLst/>
          </a:prstGeom>
          <a:noFill/>
        </p:spPr>
        <p:txBody>
          <a:bodyPr wrap="none">
            <a:spAutoFit/>
          </a:bodyPr>
          <a:lstStyle/>
          <a:p>
            <a:pPr defTabSz="609585" eaLnBrk="0" fontAlgn="base" hangingPunct="0">
              <a:spcBef>
                <a:spcPct val="0"/>
              </a:spcBef>
              <a:spcAft>
                <a:spcPct val="0"/>
              </a:spcAft>
              <a:defRPr/>
            </a:pPr>
            <a:r>
              <a:rPr lang="en-GB" sz="2400" dirty="0">
                <a:solidFill>
                  <a:srgbClr val="F79646"/>
                </a:solidFill>
                <a:latin typeface="Arial" panose="020B0604020202020204" pitchFamily="34" charset="0"/>
                <a:ea typeface="ＭＳ Ｐゴシック" panose="020B0600070205080204" pitchFamily="34" charset="-128"/>
              </a:rPr>
              <a:t>Occupied properties with serial Ltd Co tenants</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Combined approach with EA/legal</a:t>
            </a:r>
          </a:p>
        </p:txBody>
      </p:sp>
      <p:sp>
        <p:nvSpPr>
          <p:cNvPr id="5" name="TextBox 4">
            <a:extLst>
              <a:ext uri="{FF2B5EF4-FFF2-40B4-BE49-F238E27FC236}">
                <a16:creationId xmlns:a16="http://schemas.microsoft.com/office/drawing/2014/main" id="{C17A8133-6CD1-48FD-B3BF-71BD5A0C16BC}"/>
              </a:ext>
            </a:extLst>
          </p:cNvPr>
          <p:cNvSpPr txBox="1"/>
          <p:nvPr/>
        </p:nvSpPr>
        <p:spPr>
          <a:xfrm>
            <a:off x="967318" y="2224618"/>
            <a:ext cx="10996921" cy="830997"/>
          </a:xfrm>
          <a:prstGeom prst="rect">
            <a:avLst/>
          </a:prstGeom>
          <a:noFill/>
        </p:spPr>
        <p:txBody>
          <a:bodyPr wrap="none">
            <a:spAutoFit/>
          </a:bodyPr>
          <a:lstStyle/>
          <a:p>
            <a:pPr defTabSz="609585" eaLnBrk="0" fontAlgn="base" hangingPunct="0">
              <a:spcBef>
                <a:spcPct val="0"/>
              </a:spcBef>
              <a:spcAft>
                <a:spcPct val="0"/>
              </a:spcAft>
              <a:defRPr/>
            </a:pPr>
            <a:r>
              <a:rPr lang="en-GB" sz="2400" dirty="0">
                <a:solidFill>
                  <a:srgbClr val="F79646"/>
                </a:solidFill>
                <a:latin typeface="Arial" panose="020B0604020202020204" pitchFamily="34" charset="0"/>
                <a:ea typeface="ＭＳ Ｐゴシック" panose="020B0600070205080204" pitchFamily="34" charset="-128"/>
              </a:rPr>
              <a:t>Serviced offices</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Beware Laing &amp; Kingswood v Contractual arrangements between the parties</a:t>
            </a:r>
          </a:p>
        </p:txBody>
      </p:sp>
      <p:sp>
        <p:nvSpPr>
          <p:cNvPr id="6" name="TextBox 5">
            <a:extLst>
              <a:ext uri="{FF2B5EF4-FFF2-40B4-BE49-F238E27FC236}">
                <a16:creationId xmlns:a16="http://schemas.microsoft.com/office/drawing/2014/main" id="{2BE91943-B0ED-45FD-A36D-B7A848C30354}"/>
              </a:ext>
            </a:extLst>
          </p:cNvPr>
          <p:cNvSpPr txBox="1"/>
          <p:nvPr/>
        </p:nvSpPr>
        <p:spPr>
          <a:xfrm>
            <a:off x="967318" y="3429001"/>
            <a:ext cx="9341853" cy="1200329"/>
          </a:xfrm>
          <a:prstGeom prst="rect">
            <a:avLst/>
          </a:prstGeom>
          <a:noFill/>
        </p:spPr>
        <p:txBody>
          <a:bodyPr wrap="none">
            <a:spAutoFit/>
          </a:bodyPr>
          <a:lstStyle/>
          <a:p>
            <a:pPr defTabSz="609585" eaLnBrk="0" fontAlgn="base" hangingPunct="0">
              <a:spcBef>
                <a:spcPct val="0"/>
              </a:spcBef>
              <a:spcAft>
                <a:spcPct val="0"/>
              </a:spcAft>
              <a:defRPr/>
            </a:pPr>
            <a:r>
              <a:rPr lang="en-GB" sz="2400" dirty="0">
                <a:solidFill>
                  <a:srgbClr val="F79646"/>
                </a:solidFill>
                <a:latin typeface="Arial" panose="020B0604020202020204" pitchFamily="34" charset="0"/>
                <a:ea typeface="ＭＳ Ｐゴシック" panose="020B0600070205080204" pitchFamily="34" charset="-128"/>
              </a:rPr>
              <a:t>The McNaughton tactic</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The Energy Efficiency (Private Rented Sector)(E&amp;W) Regs 2015</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Unlawful to let commercial properties with EPC rating of F or G</a:t>
            </a:r>
          </a:p>
        </p:txBody>
      </p:sp>
      <p:sp>
        <p:nvSpPr>
          <p:cNvPr id="11" name="TextBox 10">
            <a:extLst>
              <a:ext uri="{FF2B5EF4-FFF2-40B4-BE49-F238E27FC236}">
                <a16:creationId xmlns:a16="http://schemas.microsoft.com/office/drawing/2014/main" id="{CB75BB8D-EED1-48F9-948D-C60DBC7D59EB}"/>
              </a:ext>
            </a:extLst>
          </p:cNvPr>
          <p:cNvSpPr txBox="1"/>
          <p:nvPr/>
        </p:nvSpPr>
        <p:spPr>
          <a:xfrm>
            <a:off x="967318" y="5039785"/>
            <a:ext cx="8884805" cy="830997"/>
          </a:xfrm>
          <a:prstGeom prst="rect">
            <a:avLst/>
          </a:prstGeom>
          <a:noFill/>
        </p:spPr>
        <p:txBody>
          <a:bodyPr wrap="none">
            <a:spAutoFit/>
          </a:bodyPr>
          <a:lstStyle/>
          <a:p>
            <a:pPr defTabSz="609585" eaLnBrk="0" fontAlgn="base" hangingPunct="0">
              <a:spcBef>
                <a:spcPct val="0"/>
              </a:spcBef>
              <a:spcAft>
                <a:spcPct val="0"/>
              </a:spcAft>
              <a:defRPr/>
            </a:pPr>
            <a:r>
              <a:rPr lang="en-GB" sz="2400" dirty="0">
                <a:solidFill>
                  <a:srgbClr val="F79646"/>
                </a:solidFill>
                <a:latin typeface="Arial" panose="020B0604020202020204" pitchFamily="34" charset="0"/>
                <a:ea typeface="ＭＳ Ｐゴシック" panose="020B0600070205080204" pitchFamily="34" charset="-128"/>
              </a:rPr>
              <a:t>Bankruptcy threshold issues?</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S.264 IA 1986 – 1 or more of creditors may present a petition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a16="http://schemas.microsoft.com/office/drawing/2014/main" id="{358477C7-9C09-4B8D-912A-5283BEF7C7FD}"/>
              </a:ext>
            </a:extLst>
          </p:cNvPr>
          <p:cNvSpPr txBox="1">
            <a:spLocks noChangeArrowheads="1"/>
          </p:cNvSpPr>
          <p:nvPr/>
        </p:nvSpPr>
        <p:spPr bwMode="auto">
          <a:xfrm>
            <a:off x="3052234" y="194734"/>
            <a:ext cx="41793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b="1">
                <a:solidFill>
                  <a:prstClr val="black"/>
                </a:solidFill>
              </a:rPr>
              <a:t>Liability and Collection tips</a:t>
            </a:r>
          </a:p>
        </p:txBody>
      </p:sp>
      <p:sp>
        <p:nvSpPr>
          <p:cNvPr id="7" name="TextBox 6">
            <a:extLst>
              <a:ext uri="{FF2B5EF4-FFF2-40B4-BE49-F238E27FC236}">
                <a16:creationId xmlns:a16="http://schemas.microsoft.com/office/drawing/2014/main" id="{79990C4D-D916-42FD-9DB6-7A478B4C458A}"/>
              </a:ext>
            </a:extLst>
          </p:cNvPr>
          <p:cNvSpPr txBox="1"/>
          <p:nvPr/>
        </p:nvSpPr>
        <p:spPr>
          <a:xfrm>
            <a:off x="524933" y="4080933"/>
            <a:ext cx="8951384" cy="1938992"/>
          </a:xfrm>
          <a:prstGeom prst="rect">
            <a:avLst/>
          </a:prstGeom>
          <a:noFill/>
        </p:spPr>
        <p:txBody>
          <a:bodyPr>
            <a:spAutoFit/>
          </a:bodyPr>
          <a:lstStyle/>
          <a:p>
            <a:pPr defTabSz="609585" eaLnBrk="0" fontAlgn="base" hangingPunct="0">
              <a:spcBef>
                <a:spcPct val="0"/>
              </a:spcBef>
              <a:spcAft>
                <a:spcPct val="0"/>
              </a:spcAft>
              <a:defRPr/>
            </a:pPr>
            <a:r>
              <a:rPr lang="en-GB" sz="2400" dirty="0">
                <a:solidFill>
                  <a:srgbClr val="F79646"/>
                </a:solidFill>
                <a:latin typeface="Arial" panose="020B0604020202020204" pitchFamily="34" charset="0"/>
                <a:ea typeface="ＭＳ Ｐゴシック" panose="020B0600070205080204" pitchFamily="34" charset="-128"/>
              </a:rPr>
              <a:t>Deceased accounts</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Charging order and OFS (may require appointment of PR)</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Insolvency Admin Order – claim on joint property transferred on survivorship?</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Citation / creditor appointment of PR/executor</a:t>
            </a:r>
          </a:p>
        </p:txBody>
      </p:sp>
      <p:sp>
        <p:nvSpPr>
          <p:cNvPr id="8" name="TextBox 7">
            <a:extLst>
              <a:ext uri="{FF2B5EF4-FFF2-40B4-BE49-F238E27FC236}">
                <a16:creationId xmlns:a16="http://schemas.microsoft.com/office/drawing/2014/main" id="{181D258A-E93E-4A98-A249-5E3E4C8B81C1}"/>
              </a:ext>
            </a:extLst>
          </p:cNvPr>
          <p:cNvSpPr txBox="1"/>
          <p:nvPr/>
        </p:nvSpPr>
        <p:spPr>
          <a:xfrm>
            <a:off x="522818" y="766234"/>
            <a:ext cx="8619667" cy="830997"/>
          </a:xfrm>
          <a:prstGeom prst="rect">
            <a:avLst/>
          </a:prstGeom>
          <a:noFill/>
        </p:spPr>
        <p:txBody>
          <a:bodyPr wrap="none">
            <a:spAutoFit/>
          </a:bodyPr>
          <a:lstStyle/>
          <a:p>
            <a:pPr defTabSz="609585" eaLnBrk="0" fontAlgn="base" hangingPunct="0">
              <a:spcBef>
                <a:spcPct val="0"/>
              </a:spcBef>
              <a:spcAft>
                <a:spcPct val="0"/>
              </a:spcAft>
              <a:defRPr/>
            </a:pPr>
            <a:r>
              <a:rPr lang="en-GB" sz="2400" dirty="0">
                <a:solidFill>
                  <a:srgbClr val="F79646"/>
                </a:solidFill>
                <a:latin typeface="Arial" panose="020B0604020202020204" pitchFamily="34" charset="0"/>
                <a:ea typeface="ＭＳ Ｐゴシック" panose="020B0600070205080204" pitchFamily="34" charset="-128"/>
              </a:rPr>
              <a:t>LPA receivership</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Will a liquidation sever the agency relationship with owner?</a:t>
            </a:r>
          </a:p>
        </p:txBody>
      </p:sp>
      <p:sp>
        <p:nvSpPr>
          <p:cNvPr id="10" name="TextBox 9">
            <a:extLst>
              <a:ext uri="{FF2B5EF4-FFF2-40B4-BE49-F238E27FC236}">
                <a16:creationId xmlns:a16="http://schemas.microsoft.com/office/drawing/2014/main" id="{D72454C2-9235-463C-ABFC-37DDFE1E6D0F}"/>
              </a:ext>
            </a:extLst>
          </p:cNvPr>
          <p:cNvSpPr txBox="1"/>
          <p:nvPr/>
        </p:nvSpPr>
        <p:spPr>
          <a:xfrm>
            <a:off x="524934" y="1871133"/>
            <a:ext cx="6301725" cy="1938992"/>
          </a:xfrm>
          <a:prstGeom prst="rect">
            <a:avLst/>
          </a:prstGeom>
          <a:noFill/>
        </p:spPr>
        <p:txBody>
          <a:bodyPr wrap="none">
            <a:spAutoFit/>
          </a:bodyPr>
          <a:lstStyle/>
          <a:p>
            <a:pPr defTabSz="609585" eaLnBrk="0" fontAlgn="base" hangingPunct="0">
              <a:spcBef>
                <a:spcPct val="0"/>
              </a:spcBef>
              <a:spcAft>
                <a:spcPct val="0"/>
              </a:spcAft>
              <a:defRPr/>
            </a:pPr>
            <a:r>
              <a:rPr lang="en-GB" sz="2400" dirty="0">
                <a:solidFill>
                  <a:srgbClr val="F79646"/>
                </a:solidFill>
                <a:latin typeface="Arial" panose="020B0604020202020204" pitchFamily="34" charset="0"/>
                <a:ea typeface="ＭＳ Ｐゴシック" panose="020B0600070205080204" pitchFamily="34" charset="-128"/>
              </a:rPr>
              <a:t>S27. Land Registration Act 2002</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Sale of freehold / lease of 7 years or more</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Must be registered to be valid</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Long lease – tenant gone?</a:t>
            </a:r>
          </a:p>
          <a:p>
            <a:pPr marL="380990" indent="-380990" defTabSz="609585" eaLnBrk="0" fontAlgn="base" hangingPunct="0">
              <a:spcBef>
                <a:spcPct val="0"/>
              </a:spcBef>
              <a:spcAft>
                <a:spcPct val="0"/>
              </a:spcAft>
              <a:buFont typeface="Arial" panose="020B0604020202020204" pitchFamily="34" charset="0"/>
              <a:buChar char="•"/>
              <a:defRPr/>
            </a:pPr>
            <a:r>
              <a:rPr lang="en-GB" sz="2400" dirty="0">
                <a:solidFill>
                  <a:prstClr val="black"/>
                </a:solidFill>
                <a:latin typeface="Arial" panose="020B0604020202020204" pitchFamily="34" charset="0"/>
                <a:ea typeface="ＭＳ Ｐゴシック" panose="020B0600070205080204" pitchFamily="34" charset="-128"/>
              </a:rPr>
              <a:t>Property sold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005D25D3-8357-4E07-9239-CC5BDF28ADFB}"/>
              </a:ext>
            </a:extLst>
          </p:cNvPr>
          <p:cNvSpPr>
            <a:spLocks noGrp="1" noChangeArrowheads="1"/>
          </p:cNvSpPr>
          <p:nvPr>
            <p:ph type="title"/>
          </p:nvPr>
        </p:nvSpPr>
        <p:spPr bwMode="auto">
          <a:xfrm>
            <a:off x="749300" y="315385"/>
            <a:ext cx="10998200" cy="664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eaLnBrk="1" hangingPunct="1">
              <a:lnSpc>
                <a:spcPct val="90000"/>
              </a:lnSpc>
            </a:pPr>
            <a:r>
              <a:rPr lang="en-GB" altLang="en-US" sz="3200" b="1">
                <a:ea typeface="ＭＳ Ｐゴシック" panose="020B0600070205080204" pitchFamily="34" charset="-128"/>
              </a:rPr>
              <a:t>Ratford and Hayward (Receivers and Managers of Sabre Tooling Ltd) v Northavon District Council [1986</a:t>
            </a:r>
            <a:r>
              <a:rPr lang="en-GB" altLang="en-US" sz="3200">
                <a:ea typeface="ＭＳ Ｐゴシック" panose="020B0600070205080204" pitchFamily="34" charset="-128"/>
              </a:rPr>
              <a:t>]</a:t>
            </a:r>
          </a:p>
        </p:txBody>
      </p:sp>
      <p:sp>
        <p:nvSpPr>
          <p:cNvPr id="25603" name="Content Placeholder 2">
            <a:extLst>
              <a:ext uri="{FF2B5EF4-FFF2-40B4-BE49-F238E27FC236}">
                <a16:creationId xmlns:a16="http://schemas.microsoft.com/office/drawing/2014/main" id="{476F8F07-4E48-49CF-BD7B-957C3B14F295}"/>
              </a:ext>
            </a:extLst>
          </p:cNvPr>
          <p:cNvSpPr>
            <a:spLocks noGrp="1"/>
          </p:cNvSpPr>
          <p:nvPr>
            <p:ph idx="1"/>
          </p:nvPr>
        </p:nvSpPr>
        <p:spPr>
          <a:xfrm>
            <a:off x="717551" y="1325033"/>
            <a:ext cx="10998200" cy="4946651"/>
          </a:xfrm>
        </p:spPr>
        <p:txBody>
          <a:bodyPr/>
          <a:lstStyle/>
          <a:p>
            <a:pPr marL="0" indent="0" eaLnBrk="1" hangingPunct="1">
              <a:lnSpc>
                <a:spcPct val="90000"/>
              </a:lnSpc>
              <a:buNone/>
              <a:defRPr/>
            </a:pPr>
            <a:endParaRPr lang="en-GB" sz="1333" dirty="0"/>
          </a:p>
          <a:p>
            <a:pPr eaLnBrk="1" hangingPunct="1">
              <a:lnSpc>
                <a:spcPct val="90000"/>
              </a:lnSpc>
              <a:defRPr/>
            </a:pPr>
            <a:r>
              <a:rPr lang="en-GB" sz="3200" dirty="0"/>
              <a:t>Court of Appeal found that although the receivers had power to take possession they had no obligation to do so and that they only acted as agent for the company.</a:t>
            </a:r>
          </a:p>
          <a:p>
            <a:pPr eaLnBrk="1" hangingPunct="1">
              <a:lnSpc>
                <a:spcPct val="90000"/>
              </a:lnSpc>
              <a:defRPr/>
            </a:pPr>
            <a:r>
              <a:rPr lang="en-GB" sz="3200" dirty="0"/>
              <a:t>They are not liable for any rate liability whilst acting in their capacity as agent.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C9C0-6E19-42B8-94D8-F1A8BAB8CE19}"/>
              </a:ext>
            </a:extLst>
          </p:cNvPr>
          <p:cNvSpPr>
            <a:spLocks noGrp="1"/>
          </p:cNvSpPr>
          <p:nvPr>
            <p:ph type="title"/>
          </p:nvPr>
        </p:nvSpPr>
        <p:spPr>
          <a:xfrm>
            <a:off x="855134" y="315385"/>
            <a:ext cx="10892367" cy="664633"/>
          </a:xfrm>
        </p:spPr>
        <p:txBody>
          <a:bodyPr rtlCol="0">
            <a:normAutofit/>
          </a:bodyPr>
          <a:lstStyle/>
          <a:p>
            <a:pPr fontAlgn="auto">
              <a:spcAft>
                <a:spcPts val="0"/>
              </a:spcAft>
              <a:defRPr/>
            </a:pPr>
            <a:r>
              <a:rPr lang="en-GB" sz="3600" b="1" dirty="0"/>
              <a:t>Actual Occupation – Additional Case Law</a:t>
            </a:r>
            <a:endParaRPr lang="en-GB" b="1" dirty="0"/>
          </a:p>
        </p:txBody>
      </p:sp>
      <p:sp>
        <p:nvSpPr>
          <p:cNvPr id="33795" name="Content Placeholder 2">
            <a:extLst>
              <a:ext uri="{FF2B5EF4-FFF2-40B4-BE49-F238E27FC236}">
                <a16:creationId xmlns:a16="http://schemas.microsoft.com/office/drawing/2014/main" id="{F727998D-7478-44B2-BA41-11DD6A861687}"/>
              </a:ext>
            </a:extLst>
          </p:cNvPr>
          <p:cNvSpPr>
            <a:spLocks noGrp="1" noChangeArrowheads="1"/>
          </p:cNvSpPr>
          <p:nvPr>
            <p:ph idx="1"/>
          </p:nvPr>
        </p:nvSpPr>
        <p:spPr bwMode="auto">
          <a:xfrm>
            <a:off x="717552" y="1162051"/>
            <a:ext cx="11474449" cy="52662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a:lnSpc>
                <a:spcPct val="90000"/>
              </a:lnSpc>
            </a:pPr>
            <a:r>
              <a:rPr lang="en-GB" altLang="en-US" sz="2667">
                <a:ea typeface="ＭＳ Ｐゴシック" panose="020B0600070205080204" pitchFamily="34" charset="-128"/>
              </a:rPr>
              <a:t>Overseers of Bootle v Liverpool Warehousing Co. [1901]</a:t>
            </a:r>
          </a:p>
          <a:p>
            <a:pPr>
              <a:lnSpc>
                <a:spcPct val="90000"/>
              </a:lnSpc>
            </a:pPr>
            <a:r>
              <a:rPr lang="en-GB" altLang="en-US" sz="2667">
                <a:ea typeface="ＭＳ Ｐゴシック" panose="020B0600070205080204" pitchFamily="34" charset="-128"/>
              </a:rPr>
              <a:t>Calmain Properties Ltd v Rotherham MBC [1989]</a:t>
            </a:r>
          </a:p>
          <a:p>
            <a:pPr>
              <a:lnSpc>
                <a:spcPct val="90000"/>
              </a:lnSpc>
            </a:pPr>
            <a:r>
              <a:rPr lang="en-GB" altLang="en-US" sz="2667">
                <a:ea typeface="ＭＳ Ｐゴシック" panose="020B0600070205080204" pitchFamily="34" charset="-128"/>
              </a:rPr>
              <a:t>Arbuckle Smith &amp; Co. Ltd v Greenock Corporation [1960]</a:t>
            </a:r>
          </a:p>
          <a:p>
            <a:pPr>
              <a:lnSpc>
                <a:spcPct val="90000"/>
              </a:lnSpc>
            </a:pPr>
            <a:r>
              <a:rPr lang="en-GB" altLang="en-US" sz="2667">
                <a:ea typeface="ＭＳ Ｐゴシック" panose="020B0600070205080204" pitchFamily="34" charset="-128"/>
              </a:rPr>
              <a:t>Hampson (t/a Abbey Self Storage) v Newcastle Upon Tyne CC [1996]</a:t>
            </a:r>
          </a:p>
          <a:p>
            <a:pPr>
              <a:lnSpc>
                <a:spcPct val="90000"/>
              </a:lnSpc>
            </a:pPr>
            <a:r>
              <a:rPr lang="en-GB" altLang="en-US" sz="2667">
                <a:ea typeface="ＭＳ Ｐゴシック" panose="020B0600070205080204" pitchFamily="34" charset="-128"/>
              </a:rPr>
              <a:t>Hampstead BC v Associated Cinema Properties Ltd [1944]</a:t>
            </a:r>
          </a:p>
          <a:p>
            <a:pPr>
              <a:lnSpc>
                <a:spcPct val="90000"/>
              </a:lnSpc>
            </a:pPr>
            <a:r>
              <a:rPr lang="en-GB" altLang="en-US" sz="2667">
                <a:ea typeface="ＭＳ Ｐゴシック" panose="020B0600070205080204" pitchFamily="34" charset="-128"/>
              </a:rPr>
              <a:t>English, Scottish and Australian Bank Ltd v Dyer [1958]</a:t>
            </a:r>
          </a:p>
          <a:p>
            <a:pPr>
              <a:lnSpc>
                <a:spcPct val="90000"/>
              </a:lnSpc>
            </a:pPr>
            <a:r>
              <a:rPr lang="en-GB" altLang="en-US" sz="2667">
                <a:ea typeface="ＭＳ Ｐゴシック" panose="020B0600070205080204" pitchFamily="34" charset="-128"/>
              </a:rPr>
              <a:t>Southwark LBC v Briant Colour Printing Co. Ltd [1977]</a:t>
            </a:r>
          </a:p>
          <a:p>
            <a:pPr>
              <a:lnSpc>
                <a:spcPct val="90000"/>
              </a:lnSpc>
            </a:pPr>
            <a:r>
              <a:rPr lang="en-GB" altLang="en-US" sz="2667">
                <a:ea typeface="ＭＳ Ｐゴシック" panose="020B0600070205080204" pitchFamily="34" charset="-128"/>
              </a:rPr>
              <a:t>Kent CC v Ashford BC and Others [1999]</a:t>
            </a:r>
          </a:p>
          <a:p>
            <a:pPr>
              <a:lnSpc>
                <a:spcPct val="90000"/>
              </a:lnSpc>
            </a:pPr>
            <a:r>
              <a:rPr lang="en-GB" altLang="en-US" sz="2667">
                <a:ea typeface="ＭＳ Ｐゴシック" panose="020B0600070205080204" pitchFamily="34" charset="-128"/>
              </a:rPr>
              <a:t>Magon v Barking and Dagenham LBC [1999]</a:t>
            </a:r>
          </a:p>
          <a:p>
            <a:pPr>
              <a:lnSpc>
                <a:spcPct val="90000"/>
              </a:lnSpc>
            </a:pPr>
            <a:r>
              <a:rPr lang="en-GB" altLang="en-US" sz="2667">
                <a:ea typeface="ＭＳ Ｐゴシック" panose="020B0600070205080204" pitchFamily="34" charset="-128"/>
              </a:rPr>
              <a:t>JDE Plant Hire Ltd v Barking and Dagenham LBC [2000]</a:t>
            </a:r>
          </a:p>
          <a:p>
            <a:pPr>
              <a:lnSpc>
                <a:spcPct val="90000"/>
              </a:lnSpc>
            </a:pPr>
            <a:endParaRPr lang="en-GB" altLang="en-US">
              <a:ea typeface="ＭＳ Ｐゴシック" panose="020B0600070205080204"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3460BC49-FB19-4B3B-802B-70056A297498}"/>
              </a:ext>
            </a:extLst>
          </p:cNvPr>
          <p:cNvSpPr>
            <a:spLocks noGrp="1" noChangeArrowheads="1"/>
          </p:cNvSpPr>
          <p:nvPr>
            <p:ph type="title"/>
          </p:nvPr>
        </p:nvSpPr>
        <p:spPr bwMode="auto">
          <a:xfrm>
            <a:off x="922868" y="315385"/>
            <a:ext cx="10824633" cy="664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733" b="1">
                <a:ea typeface="ＭＳ Ｐゴシック" panose="020B0600070205080204" pitchFamily="34" charset="-128"/>
              </a:rPr>
              <a:t>Exclusive Occupation</a:t>
            </a:r>
          </a:p>
        </p:txBody>
      </p:sp>
      <p:sp>
        <p:nvSpPr>
          <p:cNvPr id="35843" name="Content Placeholder 2">
            <a:extLst>
              <a:ext uri="{FF2B5EF4-FFF2-40B4-BE49-F238E27FC236}">
                <a16:creationId xmlns:a16="http://schemas.microsoft.com/office/drawing/2014/main" id="{63A45FA7-6F9C-4908-82C3-EFDBC4A8E4B0}"/>
              </a:ext>
            </a:extLst>
          </p:cNvPr>
          <p:cNvSpPr>
            <a:spLocks noGrp="1" noChangeArrowheads="1"/>
          </p:cNvSpPr>
          <p:nvPr>
            <p:ph idx="1"/>
          </p:nvPr>
        </p:nvSpPr>
        <p:spPr bwMode="auto">
          <a:xfrm>
            <a:off x="535518" y="980017"/>
            <a:ext cx="11180233" cy="52916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eaLnBrk="1" hangingPunct="1">
              <a:lnSpc>
                <a:spcPct val="90000"/>
              </a:lnSpc>
            </a:pPr>
            <a:r>
              <a:rPr lang="en-GB" altLang="en-US" sz="2667">
                <a:ea typeface="ＭＳ Ｐゴシック" panose="020B0600070205080204" pitchFamily="34" charset="-128"/>
              </a:rPr>
              <a:t>Each rateable occupier must be able to demonstrate exclusive occupation</a:t>
            </a:r>
          </a:p>
          <a:p>
            <a:pPr eaLnBrk="1" hangingPunct="1">
              <a:lnSpc>
                <a:spcPct val="90000"/>
              </a:lnSpc>
            </a:pPr>
            <a:r>
              <a:rPr lang="en-GB" altLang="en-US" sz="2667">
                <a:ea typeface="ＭＳ Ｐゴシック" panose="020B0600070205080204" pitchFamily="34" charset="-128"/>
              </a:rPr>
              <a:t>It must be clear that the occupier has a use of the premises which is not shared by another</a:t>
            </a:r>
          </a:p>
          <a:p>
            <a:pPr eaLnBrk="1" hangingPunct="1">
              <a:lnSpc>
                <a:spcPct val="90000"/>
              </a:lnSpc>
            </a:pPr>
            <a:r>
              <a:rPr lang="en-GB" altLang="en-US" sz="2667">
                <a:ea typeface="ＭＳ Ｐゴシック" panose="020B0600070205080204" pitchFamily="34" charset="-128"/>
              </a:rPr>
              <a:t>The occupier must be able to prevent another from using the premises for the same purpose. </a:t>
            </a:r>
            <a:endParaRPr lang="en-US" altLang="en-US" sz="2667">
              <a:ea typeface="ＭＳ Ｐゴシック" panose="020B0600070205080204" pitchFamily="34" charset="-128"/>
            </a:endParaRPr>
          </a:p>
          <a:p>
            <a:pPr eaLnBrk="1" hangingPunct="1">
              <a:lnSpc>
                <a:spcPct val="90000"/>
              </a:lnSpc>
            </a:pPr>
            <a:r>
              <a:rPr lang="en-GB" altLang="en-US" sz="2667">
                <a:ea typeface="ＭＳ Ｐゴシック" panose="020B0600070205080204" pitchFamily="34" charset="-128"/>
              </a:rPr>
              <a:t>There can still be exclusive occupation when the interests of the occupiers are subject to terms and conditions and others have distinct and independent use of the premises.</a:t>
            </a:r>
          </a:p>
          <a:p>
            <a:pPr eaLnBrk="1" hangingPunct="1">
              <a:lnSpc>
                <a:spcPct val="90000"/>
              </a:lnSpc>
            </a:pPr>
            <a:r>
              <a:rPr lang="en-GB" altLang="en-US" sz="2667">
                <a:ea typeface="ＭＳ Ｐゴシック" panose="020B0600070205080204" pitchFamily="34" charset="-128"/>
              </a:rPr>
              <a:t>Paramount Control?</a:t>
            </a:r>
          </a:p>
          <a:p>
            <a:pPr eaLnBrk="1" hangingPunct="1">
              <a:lnSpc>
                <a:spcPct val="90000"/>
              </a:lnSpc>
            </a:pPr>
            <a:r>
              <a:rPr lang="en-GB" altLang="en-US" sz="2667">
                <a:ea typeface="ＭＳ Ｐゴシック" panose="020B0600070205080204" pitchFamily="34" charset="-128"/>
              </a:rPr>
              <a:t>Degree of Control?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a:extLst>
              <a:ext uri="{FF2B5EF4-FFF2-40B4-BE49-F238E27FC236}">
                <a16:creationId xmlns:a16="http://schemas.microsoft.com/office/drawing/2014/main" id="{F1637F39-0FB8-4E28-B62B-450F664476C1}"/>
              </a:ext>
            </a:extLst>
          </p:cNvPr>
          <p:cNvSpPr txBox="1">
            <a:spLocks noChangeArrowheads="1"/>
          </p:cNvSpPr>
          <p:nvPr/>
        </p:nvSpPr>
        <p:spPr bwMode="auto">
          <a:xfrm>
            <a:off x="715433" y="1356785"/>
            <a:ext cx="10941051"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585" fontAlgn="base">
              <a:spcBef>
                <a:spcPct val="0"/>
              </a:spcBef>
              <a:spcAft>
                <a:spcPct val="0"/>
              </a:spcAft>
            </a:pPr>
            <a:r>
              <a:rPr lang="en-GB" altLang="en-US" sz="3733" b="1" i="1">
                <a:solidFill>
                  <a:prstClr val="black"/>
                </a:solidFill>
                <a:latin typeface="Calibri" panose="020F0502020204030204" pitchFamily="34" charset="0"/>
              </a:rPr>
              <a:t>The Principles of Rateable Occupation</a:t>
            </a:r>
          </a:p>
          <a:p>
            <a:pPr defTabSz="609585" fontAlgn="base">
              <a:spcBef>
                <a:spcPct val="0"/>
              </a:spcBef>
              <a:spcAft>
                <a:spcPct val="0"/>
              </a:spcAft>
            </a:pPr>
            <a:endParaRPr lang="en-US" altLang="en-US" sz="3733">
              <a:solidFill>
                <a:prstClr val="black"/>
              </a:solidFill>
              <a:latin typeface="DIN-Medium" pitchFamily="-1" charset="0"/>
            </a:endParaRPr>
          </a:p>
        </p:txBody>
      </p:sp>
      <p:sp>
        <p:nvSpPr>
          <p:cNvPr id="2" name="Rectangle 1">
            <a:extLst>
              <a:ext uri="{FF2B5EF4-FFF2-40B4-BE49-F238E27FC236}">
                <a16:creationId xmlns:a16="http://schemas.microsoft.com/office/drawing/2014/main" id="{51059FCB-6EF1-4334-87B9-FB0F817B99E3}"/>
              </a:ext>
            </a:extLst>
          </p:cNvPr>
          <p:cNvSpPr/>
          <p:nvPr/>
        </p:nvSpPr>
        <p:spPr>
          <a:xfrm>
            <a:off x="3048000" y="2813051"/>
            <a:ext cx="6096000" cy="2062296"/>
          </a:xfrm>
          <a:prstGeom prst="rect">
            <a:avLst/>
          </a:prstGeom>
        </p:spPr>
        <p:txBody>
          <a:bodyPr>
            <a:spAutoFit/>
          </a:bodyPr>
          <a:lstStyle/>
          <a:p>
            <a:pPr algn="r" defTabSz="609585" eaLnBrk="0" hangingPunct="0">
              <a:spcBef>
                <a:spcPct val="0"/>
              </a:spcBef>
              <a:spcAft>
                <a:spcPct val="0"/>
              </a:spcAft>
              <a:buClr>
                <a:srgbClr val="4F81BD">
                  <a:lumMod val="75000"/>
                </a:srgbClr>
              </a:buClr>
              <a:defRPr/>
            </a:pPr>
            <a:r>
              <a:rPr lang="en-GB" sz="2667" b="1" dirty="0">
                <a:solidFill>
                  <a:prstClr val="black"/>
                </a:solidFill>
                <a:latin typeface="Calibri" panose="020F0502020204030204" pitchFamily="34" charset="0"/>
                <a:ea typeface="ＭＳ Ｐゴシック" panose="020B0600070205080204" pitchFamily="34" charset="-128"/>
              </a:rPr>
              <a:t>Robin Gibbons IRRV Tech</a:t>
            </a:r>
          </a:p>
          <a:p>
            <a:pPr algn="r" defTabSz="609585" eaLnBrk="0" hangingPunct="0">
              <a:spcBef>
                <a:spcPct val="0"/>
              </a:spcBef>
              <a:spcAft>
                <a:spcPct val="0"/>
              </a:spcAft>
              <a:buClr>
                <a:srgbClr val="4F81BD">
                  <a:lumMod val="75000"/>
                </a:srgbClr>
              </a:buClr>
              <a:defRPr/>
            </a:pPr>
            <a:r>
              <a:rPr lang="en-GB" sz="2667" b="1" dirty="0">
                <a:solidFill>
                  <a:prstClr val="black"/>
                </a:solidFill>
                <a:latin typeface="Calibri" panose="020F0502020204030204" pitchFamily="34" charset="0"/>
                <a:ea typeface="ＭＳ Ｐゴシック" panose="020B0600070205080204" pitchFamily="34" charset="-128"/>
              </a:rPr>
              <a:t>Business Rates Manager - Bolton Council</a:t>
            </a:r>
          </a:p>
          <a:p>
            <a:pPr algn="r" defTabSz="609585" eaLnBrk="0" hangingPunct="0">
              <a:spcBef>
                <a:spcPct val="0"/>
              </a:spcBef>
              <a:spcAft>
                <a:spcPct val="0"/>
              </a:spcAft>
              <a:buClr>
                <a:srgbClr val="4F81BD">
                  <a:lumMod val="75000"/>
                </a:srgbClr>
              </a:buClr>
              <a:defRPr/>
            </a:pPr>
            <a:endParaRPr lang="en-GB" sz="2667" b="1" dirty="0">
              <a:solidFill>
                <a:prstClr val="black"/>
              </a:solidFill>
              <a:latin typeface="Calibri" panose="020F0502020204030204" pitchFamily="34" charset="0"/>
              <a:ea typeface="ＭＳ Ｐゴシック" panose="020B0600070205080204" pitchFamily="34" charset="-128"/>
            </a:endParaRPr>
          </a:p>
          <a:p>
            <a:pPr algn="r" defTabSz="609585" eaLnBrk="0" hangingPunct="0">
              <a:spcBef>
                <a:spcPct val="0"/>
              </a:spcBef>
              <a:spcAft>
                <a:spcPct val="0"/>
              </a:spcAft>
              <a:buClr>
                <a:srgbClr val="4F81BD">
                  <a:lumMod val="75000"/>
                </a:srgbClr>
              </a:buClr>
              <a:defRPr/>
            </a:pPr>
            <a:endParaRPr lang="en-GB" sz="2667" b="1" dirty="0">
              <a:solidFill>
                <a:prstClr val="black"/>
              </a:solidFill>
              <a:latin typeface="Calibri" panose="020F0502020204030204" pitchFamily="34" charset="0"/>
              <a:ea typeface="ＭＳ Ｐゴシック" panose="020B0600070205080204" pitchFamily="34" charset="-128"/>
            </a:endParaRPr>
          </a:p>
          <a:p>
            <a:pPr algn="r" defTabSz="609585" eaLnBrk="0" hangingPunct="0">
              <a:spcBef>
                <a:spcPct val="0"/>
              </a:spcBef>
              <a:spcAft>
                <a:spcPct val="0"/>
              </a:spcAft>
              <a:buClr>
                <a:srgbClr val="4F81BD">
                  <a:lumMod val="75000"/>
                </a:srgbClr>
              </a:buClr>
              <a:defRPr/>
            </a:pPr>
            <a:r>
              <a:rPr lang="en-GB" sz="2133" b="1" dirty="0">
                <a:solidFill>
                  <a:prstClr val="black"/>
                </a:solidFill>
                <a:latin typeface="Calibri" panose="020F0502020204030204" pitchFamily="34" charset="0"/>
                <a:ea typeface="ＭＳ Ｐゴシック" panose="020B0600070205080204" pitchFamily="34" charset="-128"/>
              </a:rPr>
              <a:t>11 June 2019 – South </a:t>
            </a:r>
            <a:r>
              <a:rPr lang="en-GB" sz="2133" b="1" dirty="0" err="1">
                <a:solidFill>
                  <a:prstClr val="black"/>
                </a:solidFill>
                <a:latin typeface="Calibri" panose="020F0502020204030204" pitchFamily="34" charset="0"/>
                <a:ea typeface="ＭＳ Ｐゴシック" panose="020B0600070205080204" pitchFamily="34" charset="-128"/>
              </a:rPr>
              <a:t>Ribble</a:t>
            </a:r>
            <a:endParaRPr lang="en-GB" sz="2133" b="1" dirty="0">
              <a:solidFill>
                <a:prstClr val="black"/>
              </a:solidFill>
              <a:latin typeface="Calibri" panose="020F0502020204030204" pitchFamily="34" charset="0"/>
              <a:ea typeface="ＭＳ Ｐゴシック" panose="020B060007020508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291BCF7B-8B5E-4284-9FE5-6EE90B759530}"/>
              </a:ext>
            </a:extLst>
          </p:cNvPr>
          <p:cNvSpPr>
            <a:spLocks noGrp="1" noChangeArrowheads="1"/>
          </p:cNvSpPr>
          <p:nvPr>
            <p:ph type="title"/>
          </p:nvPr>
        </p:nvSpPr>
        <p:spPr bwMode="auto">
          <a:xfrm>
            <a:off x="626533" y="531285"/>
            <a:ext cx="11150600" cy="6625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200" b="1">
                <a:ea typeface="ＭＳ Ｐゴシック" panose="020B0600070205080204" pitchFamily="34" charset="-128"/>
              </a:rPr>
              <a:t>Westminster City Council v Southern Railway Co, Railway Assessment Authority and W H Smith &amp; Sons Ltd [1936]</a:t>
            </a:r>
            <a:br>
              <a:rPr lang="en-GB" altLang="en-US" sz="2667" b="1">
                <a:ea typeface="ＭＳ Ｐゴシック" panose="020B0600070205080204" pitchFamily="34" charset="-128"/>
              </a:rPr>
            </a:br>
            <a:endParaRPr lang="en-GB" altLang="en-US" sz="2667" b="1">
              <a:ea typeface="ＭＳ Ｐゴシック" panose="020B0600070205080204" pitchFamily="34" charset="-128"/>
            </a:endParaRPr>
          </a:p>
        </p:txBody>
      </p:sp>
      <p:sp>
        <p:nvSpPr>
          <p:cNvPr id="37891" name="Content Placeholder 2">
            <a:extLst>
              <a:ext uri="{FF2B5EF4-FFF2-40B4-BE49-F238E27FC236}">
                <a16:creationId xmlns:a16="http://schemas.microsoft.com/office/drawing/2014/main" id="{EF970F68-7907-44FD-B7AB-1380E7F2C53E}"/>
              </a:ext>
            </a:extLst>
          </p:cNvPr>
          <p:cNvSpPr>
            <a:spLocks noGrp="1" noChangeArrowheads="1"/>
          </p:cNvSpPr>
          <p:nvPr>
            <p:ph idx="1"/>
          </p:nvPr>
        </p:nvSpPr>
        <p:spPr bwMode="auto">
          <a:xfrm>
            <a:off x="694267" y="1538818"/>
            <a:ext cx="11150600" cy="49487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eaLnBrk="1" hangingPunct="1"/>
            <a:r>
              <a:rPr lang="en-GB" altLang="en-US" sz="2667">
                <a:ea typeface="ＭＳ Ｐゴシック" panose="020B0600070205080204" pitchFamily="34" charset="-128"/>
              </a:rPr>
              <a:t>Should kiosks and shops on Victoria Station be included in the railway station assessment or be rated separately?</a:t>
            </a:r>
            <a:endParaRPr lang="en-US" altLang="en-US" sz="2667">
              <a:ea typeface="ＭＳ Ｐゴシック" panose="020B0600070205080204" pitchFamily="34" charset="-128"/>
            </a:endParaRPr>
          </a:p>
          <a:p>
            <a:pPr eaLnBrk="1" hangingPunct="1"/>
            <a:r>
              <a:rPr lang="en-GB" altLang="en-US" sz="2667">
                <a:ea typeface="ＭＳ Ｐゴシック" panose="020B0600070205080204" pitchFamily="34" charset="-128"/>
              </a:rPr>
              <a:t>Held that they were </a:t>
            </a:r>
            <a:r>
              <a:rPr lang="en-GB" altLang="en-US" sz="2667" b="1">
                <a:ea typeface="ＭＳ Ｐゴシック" panose="020B0600070205080204" pitchFamily="34" charset="-128"/>
              </a:rPr>
              <a:t>capable of separate assessment</a:t>
            </a:r>
            <a:endParaRPr lang="en-GB" altLang="en-US" sz="2667">
              <a:ea typeface="ＭＳ Ｐゴシック" panose="020B0600070205080204" pitchFamily="34" charset="-128"/>
            </a:endParaRPr>
          </a:p>
          <a:p>
            <a:pPr eaLnBrk="1" hangingPunct="1"/>
            <a:r>
              <a:rPr lang="en-GB" altLang="en-US" sz="2667">
                <a:ea typeface="ＭＳ Ｐゴシック" panose="020B0600070205080204" pitchFamily="34" charset="-128"/>
              </a:rPr>
              <a:t>Decision focused on who had paramount control of the kiosks themselves rather than the station they were situated in. </a:t>
            </a:r>
            <a:endParaRPr lang="en-US" altLang="en-US" sz="2667">
              <a:ea typeface="ＭＳ Ｐゴシック" panose="020B0600070205080204" pitchFamily="34" charset="-128"/>
            </a:endParaRPr>
          </a:p>
          <a:p>
            <a:pPr eaLnBrk="1" hangingPunct="1"/>
            <a:r>
              <a:rPr lang="en-GB" altLang="en-US" sz="2667">
                <a:ea typeface="ＭＳ Ｐゴシック" panose="020B0600070205080204" pitchFamily="34" charset="-128"/>
              </a:rPr>
              <a:t>If paramount control over the use of the property rests with either party this may lead to occupation. Control over access only would be insufficient to effect occupation. </a:t>
            </a:r>
            <a:endParaRPr lang="en-US" altLang="en-US" sz="2667">
              <a:ea typeface="ＭＳ Ｐゴシック" panose="020B0600070205080204" pitchFamily="34" charset="-128"/>
            </a:endParaRPr>
          </a:p>
          <a:p>
            <a:pPr eaLnBrk="1" hangingPunct="1"/>
            <a:r>
              <a:rPr lang="en-GB" altLang="en-US" sz="2667">
                <a:ea typeface="ＭＳ Ｐゴシック" panose="020B0600070205080204" pitchFamily="34" charset="-128"/>
              </a:rPr>
              <a:t>Immaterial that right to occupy is by tenancy/lease/licence </a:t>
            </a:r>
            <a:endParaRPr lang="en-US" altLang="en-US" sz="2667">
              <a:ea typeface="ＭＳ Ｐゴシック" panose="020B0600070205080204" pitchFamily="34" charset="-128"/>
            </a:endParaRPr>
          </a:p>
          <a:p>
            <a:pPr eaLnBrk="1" hangingPunct="1"/>
            <a:r>
              <a:rPr lang="en-GB" altLang="en-US" sz="2667" b="1" u="sng">
                <a:ea typeface="ＭＳ Ｐゴシック" panose="020B0600070205080204" pitchFamily="34" charset="-128"/>
              </a:rPr>
              <a:t>Examine what is actually happening - not what should be</a:t>
            </a:r>
            <a:endParaRPr lang="en-US" altLang="en-US" sz="2667" b="1" u="sng">
              <a:ea typeface="ＭＳ Ｐゴシック" panose="020B0600070205080204"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D6609-7EB9-4458-8263-457FF90D2CA0}"/>
              </a:ext>
            </a:extLst>
          </p:cNvPr>
          <p:cNvSpPr>
            <a:spLocks noGrp="1"/>
          </p:cNvSpPr>
          <p:nvPr>
            <p:ph type="title"/>
          </p:nvPr>
        </p:nvSpPr>
        <p:spPr>
          <a:xfrm>
            <a:off x="831852" y="315385"/>
            <a:ext cx="10915649" cy="664633"/>
          </a:xfrm>
        </p:spPr>
        <p:txBody>
          <a:bodyPr rtlCol="0">
            <a:normAutofit fontScale="90000"/>
          </a:bodyPr>
          <a:lstStyle/>
          <a:p>
            <a:pPr eaLnBrk="1" hangingPunct="1">
              <a:defRPr/>
            </a:pPr>
            <a:r>
              <a:rPr lang="en-GB" altLang="en-US" sz="3733" b="1" dirty="0"/>
              <a:t>Blake v Hendon Corporation [1965]</a:t>
            </a:r>
            <a:br>
              <a:rPr lang="en-GB" altLang="en-US" sz="3733" b="1" dirty="0"/>
            </a:br>
            <a:endParaRPr lang="en-GB" altLang="en-US" sz="1467" dirty="0"/>
          </a:p>
        </p:txBody>
      </p:sp>
      <p:sp>
        <p:nvSpPr>
          <p:cNvPr id="39939" name="Content Placeholder 2">
            <a:extLst>
              <a:ext uri="{FF2B5EF4-FFF2-40B4-BE49-F238E27FC236}">
                <a16:creationId xmlns:a16="http://schemas.microsoft.com/office/drawing/2014/main" id="{D0D3D4A3-C949-4C87-8907-B4DD08EE59B0}"/>
              </a:ext>
            </a:extLst>
          </p:cNvPr>
          <p:cNvSpPr>
            <a:spLocks noGrp="1" noChangeArrowheads="1"/>
          </p:cNvSpPr>
          <p:nvPr>
            <p:ph idx="1"/>
          </p:nvPr>
        </p:nvSpPr>
        <p:spPr bwMode="auto">
          <a:xfrm>
            <a:off x="592667" y="1168400"/>
            <a:ext cx="11264900" cy="49466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eaLnBrk="1" hangingPunct="1"/>
            <a:r>
              <a:rPr lang="en-GB" altLang="en-US" sz="3200">
                <a:ea typeface="ＭＳ Ｐゴシック" panose="020B0600070205080204" pitchFamily="34" charset="-128"/>
              </a:rPr>
              <a:t>Bowling green within the grounds of a local public park</a:t>
            </a:r>
          </a:p>
          <a:p>
            <a:pPr eaLnBrk="1" hangingPunct="1"/>
            <a:r>
              <a:rPr lang="en-GB" altLang="en-US" sz="3200">
                <a:ea typeface="ＭＳ Ｐゴシック" panose="020B0600070205080204" pitchFamily="34" charset="-128"/>
              </a:rPr>
              <a:t>Let out to a private bowls club</a:t>
            </a:r>
          </a:p>
          <a:p>
            <a:pPr eaLnBrk="1" hangingPunct="1"/>
            <a:r>
              <a:rPr lang="en-GB" altLang="en-US" sz="3200">
                <a:ea typeface="ＭＳ Ｐゴシック" panose="020B0600070205080204" pitchFamily="34" charset="-128"/>
              </a:rPr>
              <a:t>Restricted access to the general public</a:t>
            </a:r>
          </a:p>
          <a:p>
            <a:pPr eaLnBrk="1" hangingPunct="1"/>
            <a:r>
              <a:rPr lang="en-GB" altLang="en-US" sz="3200">
                <a:ea typeface="ＭＳ Ｐゴシック" panose="020B0600070205080204" pitchFamily="34" charset="-128"/>
              </a:rPr>
              <a:t>Held that the bowling green had exclusive occupation and was therefore liable.</a:t>
            </a:r>
            <a:endParaRPr lang="en-US" altLang="en-US" sz="3200">
              <a:ea typeface="ＭＳ Ｐゴシック"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470F-E400-4B0F-868D-C06D237D52EF}"/>
              </a:ext>
            </a:extLst>
          </p:cNvPr>
          <p:cNvSpPr>
            <a:spLocks noGrp="1"/>
          </p:cNvSpPr>
          <p:nvPr>
            <p:ph type="title"/>
          </p:nvPr>
        </p:nvSpPr>
        <p:spPr>
          <a:xfrm>
            <a:off x="730251" y="173567"/>
            <a:ext cx="11074400" cy="662517"/>
          </a:xfrm>
        </p:spPr>
        <p:txBody>
          <a:bodyPr rtlCol="0">
            <a:normAutofit/>
          </a:bodyPr>
          <a:lstStyle/>
          <a:p>
            <a:pPr fontAlgn="auto">
              <a:spcAft>
                <a:spcPts val="0"/>
              </a:spcAft>
              <a:defRPr/>
            </a:pPr>
            <a:r>
              <a:rPr lang="en-GB" sz="3600" b="1" dirty="0"/>
              <a:t>Exclusive Occupation – Additional Case Law</a:t>
            </a:r>
            <a:endParaRPr lang="en-GB" b="1" dirty="0"/>
          </a:p>
        </p:txBody>
      </p:sp>
      <p:sp>
        <p:nvSpPr>
          <p:cNvPr id="41987" name="Content Placeholder 2">
            <a:extLst>
              <a:ext uri="{FF2B5EF4-FFF2-40B4-BE49-F238E27FC236}">
                <a16:creationId xmlns:a16="http://schemas.microsoft.com/office/drawing/2014/main" id="{E93A1C3A-3902-4A64-A4B7-6C7957044E23}"/>
              </a:ext>
            </a:extLst>
          </p:cNvPr>
          <p:cNvSpPr>
            <a:spLocks noGrp="1" noChangeArrowheads="1"/>
          </p:cNvSpPr>
          <p:nvPr>
            <p:ph idx="1"/>
          </p:nvPr>
        </p:nvSpPr>
        <p:spPr bwMode="auto">
          <a:xfrm>
            <a:off x="478367" y="836084"/>
            <a:ext cx="11885084" cy="56218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a:lnSpc>
                <a:spcPct val="90000"/>
              </a:lnSpc>
            </a:pPr>
            <a:r>
              <a:rPr lang="en-GB" altLang="en-US" sz="2667">
                <a:ea typeface="ＭＳ Ｐゴシック" panose="020B0600070205080204" pitchFamily="34" charset="-128"/>
              </a:rPr>
              <a:t>Holywell Union v Halkyn District Mines Drainage Company [1895]</a:t>
            </a:r>
          </a:p>
          <a:p>
            <a:pPr>
              <a:lnSpc>
                <a:spcPct val="90000"/>
              </a:lnSpc>
            </a:pPr>
            <a:r>
              <a:rPr lang="en-GB" altLang="en-US" sz="2667">
                <a:ea typeface="ＭＳ Ｐゴシック" panose="020B0600070205080204" pitchFamily="34" charset="-128"/>
              </a:rPr>
              <a:t>William Press and Son Ltd v Cayford [1973]</a:t>
            </a:r>
          </a:p>
          <a:p>
            <a:pPr>
              <a:lnSpc>
                <a:spcPct val="90000"/>
              </a:lnSpc>
            </a:pPr>
            <a:r>
              <a:rPr lang="en-GB" altLang="en-US" sz="2667">
                <a:ea typeface="ＭＳ Ｐゴシック" panose="020B0600070205080204" pitchFamily="34" charset="-128"/>
              </a:rPr>
              <a:t>Cory and Others v Bristow [1977]</a:t>
            </a:r>
          </a:p>
          <a:p>
            <a:pPr>
              <a:lnSpc>
                <a:spcPct val="90000"/>
              </a:lnSpc>
            </a:pPr>
            <a:r>
              <a:rPr lang="en-GB" altLang="en-US" sz="2667">
                <a:ea typeface="ＭＳ Ｐゴシック" panose="020B0600070205080204" pitchFamily="34" charset="-128"/>
              </a:rPr>
              <a:t>Birmingham CC v Hughes and Knighton &amp; Rhayader Rural DC [1957]</a:t>
            </a:r>
          </a:p>
          <a:p>
            <a:pPr>
              <a:lnSpc>
                <a:spcPct val="90000"/>
              </a:lnSpc>
            </a:pPr>
            <a:r>
              <a:rPr lang="en-GB" altLang="en-US" sz="2667">
                <a:ea typeface="ＭＳ Ｐゴシック" panose="020B0600070205080204" pitchFamily="34" charset="-128"/>
              </a:rPr>
              <a:t>Soldiers, Sailors &amp; Airmen’s Families Assoc. v Merton Corporation [1966]</a:t>
            </a:r>
          </a:p>
          <a:p>
            <a:pPr>
              <a:lnSpc>
                <a:spcPct val="90000"/>
              </a:lnSpc>
            </a:pPr>
            <a:r>
              <a:rPr lang="en-GB" altLang="en-US" sz="2667">
                <a:ea typeface="ＭＳ Ｐゴシック" panose="020B0600070205080204" pitchFamily="34" charset="-128"/>
              </a:rPr>
              <a:t>Thomas (VO) v Witney Aquatic Co. Ltd [1972]</a:t>
            </a:r>
          </a:p>
          <a:p>
            <a:pPr>
              <a:lnSpc>
                <a:spcPct val="90000"/>
              </a:lnSpc>
            </a:pPr>
            <a:r>
              <a:rPr lang="en-GB" altLang="en-US" sz="2667">
                <a:ea typeface="ＭＳ Ｐゴシック" panose="020B0600070205080204" pitchFamily="34" charset="-128"/>
              </a:rPr>
              <a:t>Bartlett (VO) v Reservoir Aggregates Ltd [1985]</a:t>
            </a:r>
          </a:p>
          <a:p>
            <a:pPr>
              <a:lnSpc>
                <a:spcPct val="90000"/>
              </a:lnSpc>
            </a:pPr>
            <a:r>
              <a:rPr lang="en-GB" altLang="en-US" sz="2667">
                <a:ea typeface="ＭＳ Ｐゴシック" panose="020B0600070205080204" pitchFamily="34" charset="-128"/>
              </a:rPr>
              <a:t>Brook v National Coal Board [1975]</a:t>
            </a:r>
          </a:p>
          <a:p>
            <a:pPr>
              <a:lnSpc>
                <a:spcPct val="90000"/>
              </a:lnSpc>
            </a:pPr>
            <a:r>
              <a:rPr lang="en-GB" altLang="en-US" sz="2667">
                <a:ea typeface="ＭＳ Ｐゴシック" panose="020B0600070205080204" pitchFamily="34" charset="-128"/>
              </a:rPr>
              <a:t>Pennard Golf Club v Richards [1976]</a:t>
            </a:r>
          </a:p>
          <a:p>
            <a:pPr>
              <a:lnSpc>
                <a:spcPct val="90000"/>
              </a:lnSpc>
            </a:pPr>
            <a:r>
              <a:rPr lang="en-GB" altLang="en-US" sz="2667">
                <a:ea typeface="ＭＳ Ｐゴシック" panose="020B0600070205080204" pitchFamily="34" charset="-128"/>
              </a:rPr>
              <a:t>Greater Manchester PTE v Carter [1981]</a:t>
            </a:r>
          </a:p>
          <a:p>
            <a:pPr>
              <a:lnSpc>
                <a:spcPct val="90000"/>
              </a:lnSpc>
            </a:pPr>
            <a:r>
              <a:rPr lang="en-GB" altLang="en-US" sz="2667">
                <a:ea typeface="ＭＳ Ｐゴシック" panose="020B0600070205080204" pitchFamily="34" charset="-128"/>
              </a:rPr>
              <a:t>Thurrock BC v S. Walsh and Son Ltd [1999]</a:t>
            </a:r>
          </a:p>
          <a:p>
            <a:pPr>
              <a:lnSpc>
                <a:spcPct val="90000"/>
              </a:lnSpc>
            </a:pPr>
            <a:endParaRPr lang="en-GB" altLang="en-US">
              <a:ea typeface="ＭＳ Ｐゴシック" panose="020B0600070205080204"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BCBD6446-FB20-4932-AB0A-5358CCB8BE15}"/>
              </a:ext>
            </a:extLst>
          </p:cNvPr>
          <p:cNvSpPr>
            <a:spLocks noGrp="1" noChangeArrowheads="1"/>
          </p:cNvSpPr>
          <p:nvPr>
            <p:ph type="title"/>
          </p:nvPr>
        </p:nvSpPr>
        <p:spPr bwMode="auto">
          <a:xfrm>
            <a:off x="694268" y="315385"/>
            <a:ext cx="11053233" cy="664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733" b="1">
                <a:ea typeface="ＭＳ Ｐゴシック" panose="020B0600070205080204" pitchFamily="34" charset="-128"/>
              </a:rPr>
              <a:t>Beneficial Occupation</a:t>
            </a:r>
          </a:p>
        </p:txBody>
      </p:sp>
      <p:sp>
        <p:nvSpPr>
          <p:cNvPr id="25603" name="Content Placeholder 2">
            <a:extLst>
              <a:ext uri="{FF2B5EF4-FFF2-40B4-BE49-F238E27FC236}">
                <a16:creationId xmlns:a16="http://schemas.microsoft.com/office/drawing/2014/main" id="{E4412ED9-B171-49B8-B04F-C6A2E0AB51CD}"/>
              </a:ext>
            </a:extLst>
          </p:cNvPr>
          <p:cNvSpPr>
            <a:spLocks noGrp="1"/>
          </p:cNvSpPr>
          <p:nvPr>
            <p:ph idx="1"/>
          </p:nvPr>
        </p:nvSpPr>
        <p:spPr>
          <a:xfrm>
            <a:off x="410633" y="1151467"/>
            <a:ext cx="11567584" cy="5291667"/>
          </a:xfrm>
        </p:spPr>
        <p:txBody>
          <a:bodyPr/>
          <a:lstStyle/>
          <a:p>
            <a:pPr eaLnBrk="1" hangingPunct="1">
              <a:lnSpc>
                <a:spcPct val="90000"/>
              </a:lnSpc>
              <a:defRPr/>
            </a:pPr>
            <a:r>
              <a:rPr lang="en-GB" sz="2800" dirty="0"/>
              <a:t>Doesn’t refer merely to benefit of a financial nature.</a:t>
            </a:r>
          </a:p>
          <a:p>
            <a:pPr eaLnBrk="1" hangingPunct="1">
              <a:lnSpc>
                <a:spcPct val="90000"/>
              </a:lnSpc>
              <a:defRPr/>
            </a:pPr>
            <a:r>
              <a:rPr lang="en-GB" sz="2800" dirty="0"/>
              <a:t>Occupier can derive benefit from the use of a hereditament even though the occupation may, in itself, be a financial liability</a:t>
            </a:r>
          </a:p>
          <a:p>
            <a:pPr eaLnBrk="1" hangingPunct="1">
              <a:lnSpc>
                <a:spcPct val="90000"/>
              </a:lnSpc>
              <a:defRPr/>
            </a:pPr>
            <a:r>
              <a:rPr lang="en-GB" sz="2800" dirty="0"/>
              <a:t>Public bodies - occupation will be considered to be beneficial if it enables them to carry out a statutory function.</a:t>
            </a:r>
          </a:p>
          <a:p>
            <a:pPr marL="0" indent="0" eaLnBrk="1" hangingPunct="1">
              <a:lnSpc>
                <a:spcPct val="90000"/>
              </a:lnSpc>
              <a:buNone/>
              <a:defRPr/>
            </a:pPr>
            <a:endParaRPr lang="en-GB" sz="1600" dirty="0"/>
          </a:p>
          <a:p>
            <a:pPr marL="0" indent="0" eaLnBrk="1" hangingPunct="1">
              <a:lnSpc>
                <a:spcPct val="90000"/>
              </a:lnSpc>
              <a:buNone/>
              <a:defRPr/>
            </a:pPr>
            <a:r>
              <a:rPr lang="en-GB" sz="2800" dirty="0"/>
              <a:t>The test of </a:t>
            </a:r>
            <a:r>
              <a:rPr lang="en-GB" sz="2800" b="1" u="sng" dirty="0"/>
              <a:t>beneficial occupation</a:t>
            </a:r>
            <a:r>
              <a:rPr lang="en-GB" sz="2800" b="1" dirty="0"/>
              <a:t> </a:t>
            </a:r>
            <a:r>
              <a:rPr lang="en-GB" sz="2800" dirty="0"/>
              <a:t>is not whether occupation would produce a profit but whether it is of value to the occupiers in terms of their willingness to pay a rent so as to enable the occupation to exist.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45070-2B19-48A0-BBFF-D1F4A24D7731}"/>
              </a:ext>
            </a:extLst>
          </p:cNvPr>
          <p:cNvSpPr>
            <a:spLocks noGrp="1"/>
          </p:cNvSpPr>
          <p:nvPr>
            <p:ph type="title"/>
          </p:nvPr>
        </p:nvSpPr>
        <p:spPr>
          <a:xfrm>
            <a:off x="673100" y="315385"/>
            <a:ext cx="11074400" cy="664633"/>
          </a:xfrm>
        </p:spPr>
        <p:txBody>
          <a:bodyPr rtlCol="0">
            <a:normAutofit/>
          </a:bodyPr>
          <a:lstStyle/>
          <a:p>
            <a:pPr fontAlgn="auto">
              <a:spcAft>
                <a:spcPts val="0"/>
              </a:spcAft>
              <a:defRPr/>
            </a:pPr>
            <a:r>
              <a:rPr lang="en-GB" sz="3600" b="1" dirty="0"/>
              <a:t>Public Use</a:t>
            </a:r>
            <a:endParaRPr lang="en-GB" b="1" dirty="0"/>
          </a:p>
        </p:txBody>
      </p:sp>
      <p:sp>
        <p:nvSpPr>
          <p:cNvPr id="25603" name="Content Placeholder 2">
            <a:extLst>
              <a:ext uri="{FF2B5EF4-FFF2-40B4-BE49-F238E27FC236}">
                <a16:creationId xmlns:a16="http://schemas.microsoft.com/office/drawing/2014/main" id="{D6D54B09-F014-4984-99F2-5FB8F5C1C09C}"/>
              </a:ext>
            </a:extLst>
          </p:cNvPr>
          <p:cNvSpPr>
            <a:spLocks noGrp="1"/>
          </p:cNvSpPr>
          <p:nvPr>
            <p:ph idx="1"/>
          </p:nvPr>
        </p:nvSpPr>
        <p:spPr>
          <a:xfrm>
            <a:off x="296334" y="1496485"/>
            <a:ext cx="11681884" cy="4946649"/>
          </a:xfrm>
        </p:spPr>
        <p:txBody>
          <a:bodyPr/>
          <a:lstStyle/>
          <a:p>
            <a:pPr marL="0" indent="0" eaLnBrk="1" hangingPunct="1">
              <a:buNone/>
              <a:defRPr/>
            </a:pPr>
            <a:r>
              <a:rPr lang="en-GB" altLang="en-US" sz="3200" dirty="0"/>
              <a:t>Land held by a local authority only as a custodian for the public at large does not give rise rateable occupation – no benefit can be obtained</a:t>
            </a:r>
          </a:p>
          <a:p>
            <a:pPr marL="0" indent="0" eaLnBrk="1" hangingPunct="1">
              <a:buNone/>
              <a:defRPr/>
            </a:pPr>
            <a:endParaRPr lang="en-GB" altLang="en-US" sz="1067" dirty="0"/>
          </a:p>
          <a:p>
            <a:pPr eaLnBrk="1" hangingPunct="1">
              <a:defRPr/>
            </a:pPr>
            <a:r>
              <a:rPr lang="en-GB" altLang="en-US" sz="3200" b="1" dirty="0"/>
              <a:t>Hare v Putney Overseers [1881]</a:t>
            </a:r>
            <a:r>
              <a:rPr lang="en-GB" altLang="en-US" sz="3200" dirty="0"/>
              <a:t> – Related to a bridge</a:t>
            </a:r>
          </a:p>
          <a:p>
            <a:pPr eaLnBrk="1" hangingPunct="1">
              <a:defRPr/>
            </a:pPr>
            <a:r>
              <a:rPr lang="en-GB" altLang="en-US" sz="3200" b="1" dirty="0"/>
              <a:t>Newham LBC v </a:t>
            </a:r>
            <a:r>
              <a:rPr lang="en-GB" altLang="en-US" sz="3200" b="1" dirty="0" err="1"/>
              <a:t>Hampsher</a:t>
            </a:r>
            <a:r>
              <a:rPr lang="en-GB" altLang="en-US" sz="3200" b="1" dirty="0"/>
              <a:t> [1970]</a:t>
            </a:r>
            <a:r>
              <a:rPr lang="en-GB" altLang="en-US" sz="3200" dirty="0"/>
              <a:t> – Street market</a:t>
            </a:r>
          </a:p>
          <a:p>
            <a:pPr eaLnBrk="1" hangingPunct="1">
              <a:defRPr/>
            </a:pPr>
            <a:r>
              <a:rPr lang="en-GB" altLang="en-US" sz="3200" b="1" dirty="0"/>
              <a:t>Lambeth Overseers v London CC [1897]</a:t>
            </a:r>
            <a:r>
              <a:rPr lang="en-GB" altLang="en-US" sz="3200" dirty="0"/>
              <a:t> – Parks</a:t>
            </a:r>
            <a:endParaRPr lang="en-GB" altLang="en-US" sz="32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F87B8-EF30-4DD9-81D5-16C828951785}"/>
              </a:ext>
            </a:extLst>
          </p:cNvPr>
          <p:cNvSpPr>
            <a:spLocks noGrp="1"/>
          </p:cNvSpPr>
          <p:nvPr>
            <p:ph type="title"/>
          </p:nvPr>
        </p:nvSpPr>
        <p:spPr>
          <a:xfrm>
            <a:off x="717551" y="315385"/>
            <a:ext cx="11029949" cy="664633"/>
          </a:xfrm>
        </p:spPr>
        <p:txBody>
          <a:bodyPr rtlCol="0">
            <a:normAutofit/>
          </a:bodyPr>
          <a:lstStyle/>
          <a:p>
            <a:pPr fontAlgn="auto">
              <a:spcAft>
                <a:spcPts val="0"/>
              </a:spcAft>
              <a:defRPr/>
            </a:pPr>
            <a:r>
              <a:rPr lang="en-GB" sz="3600" b="1" dirty="0"/>
              <a:t>Willingness to Pay a Rent to Enable Occupation to Exist</a:t>
            </a:r>
            <a:endParaRPr lang="en-GB" b="1" dirty="0"/>
          </a:p>
        </p:txBody>
      </p:sp>
      <p:sp>
        <p:nvSpPr>
          <p:cNvPr id="25603" name="Content Placeholder 2">
            <a:extLst>
              <a:ext uri="{FF2B5EF4-FFF2-40B4-BE49-F238E27FC236}">
                <a16:creationId xmlns:a16="http://schemas.microsoft.com/office/drawing/2014/main" id="{6DA43D04-477D-4540-B0E1-DB265DAF9D48}"/>
              </a:ext>
            </a:extLst>
          </p:cNvPr>
          <p:cNvSpPr>
            <a:spLocks noGrp="1"/>
          </p:cNvSpPr>
          <p:nvPr>
            <p:ph idx="1"/>
          </p:nvPr>
        </p:nvSpPr>
        <p:spPr>
          <a:xfrm>
            <a:off x="397934" y="1104901"/>
            <a:ext cx="10875433" cy="5338233"/>
          </a:xfrm>
        </p:spPr>
        <p:txBody>
          <a:bodyPr/>
          <a:lstStyle/>
          <a:p>
            <a:pPr eaLnBrk="1" hangingPunct="1">
              <a:defRPr/>
            </a:pPr>
            <a:r>
              <a:rPr lang="en-GB" altLang="en-US" sz="2667" dirty="0"/>
              <a:t>Rent paid = beneficial occupation satisfied</a:t>
            </a:r>
          </a:p>
          <a:p>
            <a:pPr eaLnBrk="1" hangingPunct="1">
              <a:defRPr/>
            </a:pPr>
            <a:r>
              <a:rPr lang="en-GB" altLang="en-US" sz="2667" b="1" dirty="0" err="1"/>
              <a:t>Monkcom</a:t>
            </a:r>
            <a:r>
              <a:rPr lang="en-GB" altLang="en-US" sz="2667" b="1" dirty="0"/>
              <a:t> v Adams [1988]</a:t>
            </a:r>
            <a:r>
              <a:rPr lang="en-GB" altLang="en-US" sz="2667" dirty="0"/>
              <a:t> – Children’s trampoline site used for part of a year (every year). Lands Tribunal found beneficial occupation existed as a licence fee was paid in order to trade</a:t>
            </a:r>
          </a:p>
          <a:p>
            <a:pPr marL="0" indent="0" eaLnBrk="1" hangingPunct="1">
              <a:buNone/>
              <a:defRPr/>
            </a:pPr>
            <a:endParaRPr lang="en-GB" altLang="en-US" sz="1067" b="1" dirty="0"/>
          </a:p>
          <a:p>
            <a:pPr marL="0" indent="0" eaLnBrk="1" hangingPunct="1">
              <a:buNone/>
              <a:defRPr/>
            </a:pPr>
            <a:r>
              <a:rPr lang="en-GB" altLang="en-US" sz="2667" b="1" dirty="0"/>
              <a:t>What about:</a:t>
            </a:r>
          </a:p>
          <a:p>
            <a:pPr eaLnBrk="1" hangingPunct="1">
              <a:defRPr/>
            </a:pPr>
            <a:r>
              <a:rPr lang="en-GB" altLang="en-US" sz="2667" dirty="0"/>
              <a:t>Tenancies where no rent is payable?</a:t>
            </a:r>
          </a:p>
          <a:p>
            <a:pPr eaLnBrk="1" hangingPunct="1">
              <a:defRPr/>
            </a:pPr>
            <a:r>
              <a:rPr lang="en-GB" altLang="en-US" sz="2667" dirty="0"/>
              <a:t>6 week occupations enable a further period of empty exemption</a:t>
            </a:r>
          </a:p>
          <a:p>
            <a:pPr marL="0" indent="0" eaLnBrk="1" hangingPunct="1">
              <a:buNone/>
              <a:defRPr/>
            </a:pPr>
            <a:endParaRPr lang="en-GB" altLang="en-US" sz="1067" dirty="0"/>
          </a:p>
          <a:p>
            <a:pPr marL="0" indent="0" eaLnBrk="1" hangingPunct="1">
              <a:buNone/>
              <a:defRPr/>
            </a:pPr>
            <a:r>
              <a:rPr lang="en-GB" altLang="en-US" sz="2667" b="1" u="sng" dirty="0"/>
              <a:t>Test of beneficial occupation has to be satisfied for rateable occupation to exist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2F126F00-B101-47D2-B6A4-3D3C5B028CDB}"/>
              </a:ext>
            </a:extLst>
          </p:cNvPr>
          <p:cNvSpPr>
            <a:spLocks noGrp="1" noChangeArrowheads="1"/>
          </p:cNvSpPr>
          <p:nvPr>
            <p:ph type="title"/>
          </p:nvPr>
        </p:nvSpPr>
        <p:spPr bwMode="auto">
          <a:xfrm>
            <a:off x="740834" y="273052"/>
            <a:ext cx="10979151" cy="664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200" b="1">
                <a:ea typeface="ＭＳ Ｐゴシック" panose="020B0600070205080204" pitchFamily="34" charset="-128"/>
              </a:rPr>
              <a:t>Makro Properties Ltd v Nuneaton BC [2012]</a:t>
            </a:r>
          </a:p>
        </p:txBody>
      </p:sp>
      <p:sp>
        <p:nvSpPr>
          <p:cNvPr id="50179" name="Content Placeholder 2">
            <a:extLst>
              <a:ext uri="{FF2B5EF4-FFF2-40B4-BE49-F238E27FC236}">
                <a16:creationId xmlns:a16="http://schemas.microsoft.com/office/drawing/2014/main" id="{512BD85A-A631-44FE-B710-88D3CB78D6C1}"/>
              </a:ext>
            </a:extLst>
          </p:cNvPr>
          <p:cNvSpPr>
            <a:spLocks noGrp="1" noChangeArrowheads="1"/>
          </p:cNvSpPr>
          <p:nvPr>
            <p:ph idx="1"/>
          </p:nvPr>
        </p:nvSpPr>
        <p:spPr bwMode="auto">
          <a:xfrm>
            <a:off x="472018" y="937685"/>
            <a:ext cx="11372849" cy="521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eaLnBrk="1" hangingPunct="1"/>
            <a:r>
              <a:rPr lang="en-GB" altLang="en-US" sz="2667">
                <a:ea typeface="ＭＳ Ｐゴシック" panose="020B0600070205080204" pitchFamily="34" charset="-128"/>
              </a:rPr>
              <a:t>Makro Properties Ltd (MPL) and Makro Self Storage Wholesalers Ltd (MSSWL) v Nuneaton &amp; Bedworth BC [2012]</a:t>
            </a:r>
          </a:p>
          <a:p>
            <a:pPr eaLnBrk="1" hangingPunct="1"/>
            <a:r>
              <a:rPr lang="en-GB" altLang="en-US" sz="2667">
                <a:ea typeface="ＭＳ Ｐゴシック" panose="020B0600070205080204" pitchFamily="34" charset="-128"/>
              </a:rPr>
              <a:t>MSSWL leased premises &amp; occupied as a cash and carry until 1 June 2009. Lease surrendered 31 December 2009</a:t>
            </a:r>
          </a:p>
          <a:p>
            <a:pPr eaLnBrk="1" hangingPunct="1"/>
            <a:r>
              <a:rPr lang="en-US" altLang="en-US" sz="2667">
                <a:ea typeface="ＭＳ Ｐゴシック" panose="020B0600070205080204" pitchFamily="34" charset="-128"/>
              </a:rPr>
              <a:t>Between 25 November 2009 and 12 January 2010 some 16 pallets of MSSWL paperwork (which it was bound by law to retain) was stored there – no written agreement.</a:t>
            </a:r>
          </a:p>
          <a:p>
            <a:pPr eaLnBrk="1" hangingPunct="1"/>
            <a:r>
              <a:rPr lang="en-US" altLang="en-US" sz="2667">
                <a:ea typeface="ＭＳ Ｐゴシック" panose="020B0600070205080204" pitchFamily="34" charset="-128"/>
              </a:rPr>
              <a:t>The pallets occupied approx 0.2% of the floor space which exceeded 140,000 sqft.</a:t>
            </a:r>
            <a:endParaRPr lang="en-GB" altLang="en-US" sz="2667">
              <a:ea typeface="ＭＳ Ｐゴシック" panose="020B0600070205080204" pitchFamily="34" charset="-128"/>
            </a:endParaRPr>
          </a:p>
          <a:p>
            <a:pPr eaLnBrk="1" hangingPunct="1"/>
            <a:r>
              <a:rPr lang="en-US" altLang="en-US" sz="2667">
                <a:ea typeface="ＭＳ Ｐゴシック" panose="020B0600070205080204" pitchFamily="34" charset="-128"/>
              </a:rPr>
              <a:t>Between 12 January 2010 and 23 July 2010 the                         premises were empty.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930379F5-4E06-4011-975A-EE21BBD98F81}"/>
              </a:ext>
            </a:extLst>
          </p:cNvPr>
          <p:cNvSpPr>
            <a:spLocks noGrp="1" noChangeArrowheads="1"/>
          </p:cNvSpPr>
          <p:nvPr>
            <p:ph type="title"/>
          </p:nvPr>
        </p:nvSpPr>
        <p:spPr bwMode="auto">
          <a:xfrm>
            <a:off x="751418" y="273052"/>
            <a:ext cx="10968567" cy="664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200" b="1">
                <a:ea typeface="ＭＳ Ｐゴシック" panose="020B0600070205080204" pitchFamily="34" charset="-128"/>
              </a:rPr>
              <a:t>Makro Properties Ltd v Nuneaton BC [2012] cont</a:t>
            </a:r>
          </a:p>
        </p:txBody>
      </p:sp>
      <p:sp>
        <p:nvSpPr>
          <p:cNvPr id="52227" name="Content Placeholder 2">
            <a:extLst>
              <a:ext uri="{FF2B5EF4-FFF2-40B4-BE49-F238E27FC236}">
                <a16:creationId xmlns:a16="http://schemas.microsoft.com/office/drawing/2014/main" id="{FB2E4AE1-D491-4E83-983C-8D30E5B68120}"/>
              </a:ext>
            </a:extLst>
          </p:cNvPr>
          <p:cNvSpPr>
            <a:spLocks noGrp="1" noChangeArrowheads="1"/>
          </p:cNvSpPr>
          <p:nvPr>
            <p:ph idx="1"/>
          </p:nvPr>
        </p:nvSpPr>
        <p:spPr bwMode="auto">
          <a:xfrm>
            <a:off x="751418" y="1060451"/>
            <a:ext cx="11106149" cy="53255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eaLnBrk="1" hangingPunct="1"/>
            <a:r>
              <a:rPr lang="en-US" altLang="en-US" sz="2667">
                <a:ea typeface="ＭＳ Ｐゴシック" panose="020B0600070205080204" pitchFamily="34" charset="-128"/>
              </a:rPr>
              <a:t>On 23 July 2010 some further 40 pallets of MSSWL paperwork were delivered and stored there</a:t>
            </a:r>
          </a:p>
          <a:p>
            <a:pPr eaLnBrk="1" hangingPunct="1"/>
            <a:r>
              <a:rPr lang="en-US" altLang="en-US" sz="2667">
                <a:ea typeface="ＭＳ Ｐゴシック" panose="020B0600070205080204" pitchFamily="34" charset="-128"/>
              </a:rPr>
              <a:t>Following the issue of a Magistrates Court summons the District Judge had ruled in favour of billing authority (granting a liability order for empty rates).</a:t>
            </a:r>
          </a:p>
          <a:p>
            <a:pPr eaLnBrk="1" hangingPunct="1"/>
            <a:r>
              <a:rPr lang="en-US" altLang="en-US" sz="2667">
                <a:ea typeface="ＭＳ Ｐゴシック" panose="020B0600070205080204" pitchFamily="34" charset="-128"/>
              </a:rPr>
              <a:t>“</a:t>
            </a:r>
            <a:r>
              <a:rPr lang="en-US" altLang="en-US" sz="2667" i="1">
                <a:ea typeface="ＭＳ Ｐゴシック" panose="020B0600070205080204" pitchFamily="34" charset="-128"/>
              </a:rPr>
              <a:t>the chattels were placed in the Coventry store by MSSWL with a view to incurring rateable liability for a short period (certainly not beneficial) so that it or MPL could avoid liability for a longer period.  The potential avoidance of liability is the only 'benefit</a:t>
            </a:r>
            <a:r>
              <a:rPr lang="en-US" altLang="en-US" sz="2667">
                <a:ea typeface="ＭＳ Ｐゴシック" panose="020B0600070205080204" pitchFamily="34" charset="-128"/>
              </a:rPr>
              <a:t>”</a:t>
            </a:r>
          </a:p>
          <a:p>
            <a:pPr eaLnBrk="1" hangingPunct="1"/>
            <a:r>
              <a:rPr lang="en-US" altLang="en-US" sz="2667">
                <a:ea typeface="ＭＳ Ｐゴシック" panose="020B0600070205080204" pitchFamily="34" charset="-128"/>
              </a:rPr>
              <a:t>MSSWL appealed to </a:t>
            </a:r>
            <a:r>
              <a:rPr lang="en-US" altLang="en-US" sz="2667" b="1">
                <a:ea typeface="ＭＳ Ｐゴシック" panose="020B0600070205080204" pitchFamily="34" charset="-128"/>
              </a:rPr>
              <a:t>High Court</a:t>
            </a:r>
            <a:endParaRPr lang="en-GB" altLang="en-US" sz="2667" b="1">
              <a:ea typeface="ＭＳ Ｐゴシック" panose="020B0600070205080204"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3E836948-FE22-4367-B8B9-DFA0CA7C681A}"/>
              </a:ext>
            </a:extLst>
          </p:cNvPr>
          <p:cNvSpPr>
            <a:spLocks noGrp="1" noChangeArrowheads="1"/>
          </p:cNvSpPr>
          <p:nvPr>
            <p:ph type="title"/>
          </p:nvPr>
        </p:nvSpPr>
        <p:spPr bwMode="auto">
          <a:xfrm>
            <a:off x="558800" y="273052"/>
            <a:ext cx="11161184" cy="664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200" b="1">
                <a:ea typeface="ＭＳ Ｐゴシック" panose="020B0600070205080204" pitchFamily="34" charset="-128"/>
              </a:rPr>
              <a:t>Makro Properties Ltd v Nuneaton BC [2012]</a:t>
            </a:r>
          </a:p>
        </p:txBody>
      </p:sp>
      <p:sp>
        <p:nvSpPr>
          <p:cNvPr id="25603" name="Content Placeholder 2">
            <a:extLst>
              <a:ext uri="{FF2B5EF4-FFF2-40B4-BE49-F238E27FC236}">
                <a16:creationId xmlns:a16="http://schemas.microsoft.com/office/drawing/2014/main" id="{DC424700-5B20-4209-A32B-6B85AC714494}"/>
              </a:ext>
            </a:extLst>
          </p:cNvPr>
          <p:cNvSpPr>
            <a:spLocks noGrp="1"/>
          </p:cNvSpPr>
          <p:nvPr>
            <p:ph idx="1"/>
          </p:nvPr>
        </p:nvSpPr>
        <p:spPr>
          <a:xfrm>
            <a:off x="558800" y="937685"/>
            <a:ext cx="11286067" cy="5219700"/>
          </a:xfrm>
        </p:spPr>
        <p:txBody>
          <a:bodyPr/>
          <a:lstStyle/>
          <a:p>
            <a:pPr marL="0" indent="0" eaLnBrk="1" hangingPunct="1">
              <a:buNone/>
              <a:defRPr/>
            </a:pPr>
            <a:r>
              <a:rPr lang="en-US" sz="2667" dirty="0"/>
              <a:t>In his </a:t>
            </a:r>
            <a:r>
              <a:rPr lang="en-US" sz="2667" b="1" dirty="0"/>
              <a:t>High Court </a:t>
            </a:r>
            <a:r>
              <a:rPr lang="en-US" sz="2667" dirty="0"/>
              <a:t>ruling Judge </a:t>
            </a:r>
            <a:r>
              <a:rPr lang="en-US" sz="2667" dirty="0" err="1"/>
              <a:t>Jarman</a:t>
            </a:r>
            <a:r>
              <a:rPr lang="en-US" sz="2667" dirty="0"/>
              <a:t> stated:</a:t>
            </a:r>
          </a:p>
          <a:p>
            <a:pPr marL="0" indent="0" eaLnBrk="1" hangingPunct="1">
              <a:buNone/>
              <a:defRPr/>
            </a:pPr>
            <a:endParaRPr lang="en-US" sz="1067" dirty="0"/>
          </a:p>
          <a:p>
            <a:pPr>
              <a:defRPr/>
            </a:pPr>
            <a:r>
              <a:rPr lang="en-US" sz="2667" i="1" dirty="0"/>
              <a:t>“it cannot properly be said that the storage was of no practical benefit”. </a:t>
            </a:r>
            <a:r>
              <a:rPr lang="en-US" sz="2667" dirty="0"/>
              <a:t>The documents were tax records they were bound by law to retain</a:t>
            </a:r>
          </a:p>
          <a:p>
            <a:pPr>
              <a:defRPr/>
            </a:pPr>
            <a:r>
              <a:rPr lang="en-US" sz="2667" dirty="0"/>
              <a:t>“The fact that this storage could have been continued at other venues does not render storage at the warehouse of no practical benefit”. </a:t>
            </a:r>
          </a:p>
          <a:p>
            <a:pPr>
              <a:defRPr/>
            </a:pPr>
            <a:r>
              <a:rPr lang="en-US" sz="2667" dirty="0"/>
              <a:t>Use as a warehouse wasn’t required for occupation to exist</a:t>
            </a:r>
          </a:p>
          <a:p>
            <a:pPr>
              <a:defRPr/>
            </a:pPr>
            <a:r>
              <a:rPr lang="en-US" sz="2667" dirty="0"/>
              <a:t>The records must have been of some value to the occupier (legally required to be kept)</a:t>
            </a:r>
            <a:endParaRPr lang="en-GB" sz="2667"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E954E36B-9B57-4AF1-9345-8EC1CFA2C11A}"/>
              </a:ext>
            </a:extLst>
          </p:cNvPr>
          <p:cNvSpPr>
            <a:spLocks noGrp="1" noChangeArrowheads="1"/>
          </p:cNvSpPr>
          <p:nvPr>
            <p:ph type="title"/>
          </p:nvPr>
        </p:nvSpPr>
        <p:spPr bwMode="auto">
          <a:xfrm>
            <a:off x="764117" y="273052"/>
            <a:ext cx="10955867" cy="664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200" b="1">
                <a:ea typeface="ＭＳ Ｐゴシック" panose="020B0600070205080204" pitchFamily="34" charset="-128"/>
              </a:rPr>
              <a:t>Effect of Makro Ruling</a:t>
            </a:r>
          </a:p>
        </p:txBody>
      </p:sp>
      <p:sp>
        <p:nvSpPr>
          <p:cNvPr id="25603" name="Content Placeholder 2">
            <a:extLst>
              <a:ext uri="{FF2B5EF4-FFF2-40B4-BE49-F238E27FC236}">
                <a16:creationId xmlns:a16="http://schemas.microsoft.com/office/drawing/2014/main" id="{71AD4374-1D4C-4B0D-936F-8DB94D6BA15D}"/>
              </a:ext>
            </a:extLst>
          </p:cNvPr>
          <p:cNvSpPr>
            <a:spLocks noGrp="1"/>
          </p:cNvSpPr>
          <p:nvPr>
            <p:ph idx="1"/>
          </p:nvPr>
        </p:nvSpPr>
        <p:spPr>
          <a:xfrm>
            <a:off x="433918" y="1104901"/>
            <a:ext cx="11468100" cy="5425017"/>
          </a:xfrm>
        </p:spPr>
        <p:txBody>
          <a:bodyPr/>
          <a:lstStyle/>
          <a:p>
            <a:pPr eaLnBrk="1" hangingPunct="1">
              <a:defRPr/>
            </a:pPr>
            <a:r>
              <a:rPr lang="en-US" altLang="en-US" sz="2667" dirty="0"/>
              <a:t>High Court Ruling stated the District Judge had accepted there was </a:t>
            </a:r>
            <a:r>
              <a:rPr lang="en-US" altLang="en-US" sz="2667" b="1" u="sng" dirty="0"/>
              <a:t>actual occupation</a:t>
            </a:r>
            <a:r>
              <a:rPr lang="en-US" altLang="en-US" sz="2667" b="1" dirty="0"/>
              <a:t> </a:t>
            </a:r>
            <a:r>
              <a:rPr lang="en-US" altLang="en-US" sz="2667" dirty="0"/>
              <a:t>albeit miniscule - the question was whether there was occupation of part of the premises or none of it</a:t>
            </a:r>
          </a:p>
          <a:p>
            <a:pPr eaLnBrk="1" hangingPunct="1">
              <a:defRPr/>
            </a:pPr>
            <a:r>
              <a:rPr lang="en-US" altLang="en-US" sz="2667" dirty="0"/>
              <a:t>Proper approach - consider the use of the premises and intention behind it. Evidence of intention together with slight use could lead to inference of occupation</a:t>
            </a:r>
          </a:p>
          <a:p>
            <a:pPr eaLnBrk="1" hangingPunct="1">
              <a:defRPr/>
            </a:pPr>
            <a:r>
              <a:rPr lang="en-US" altLang="en-US" sz="2667" dirty="0"/>
              <a:t>Minimal storage was actual occupation – rateable occupation exists</a:t>
            </a:r>
          </a:p>
          <a:p>
            <a:pPr eaLnBrk="1" hangingPunct="1">
              <a:defRPr/>
            </a:pPr>
            <a:r>
              <a:rPr lang="en-US" altLang="en-US" sz="2667" dirty="0"/>
              <a:t>High Court rulings legally binding over all lower courts. Where a case comes before a Magistrates Court on the same facts they are legally bound to follow this ruling.</a:t>
            </a:r>
          </a:p>
          <a:p>
            <a:pPr marL="0" indent="0" eaLnBrk="1" hangingPunct="1">
              <a:buNone/>
              <a:defRPr/>
            </a:pP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CE6D376-738B-47F0-867D-558875A286BC}"/>
              </a:ext>
            </a:extLst>
          </p:cNvPr>
          <p:cNvSpPr>
            <a:spLocks noGrp="1" noChangeArrowheads="1"/>
          </p:cNvSpPr>
          <p:nvPr>
            <p:ph type="title"/>
          </p:nvPr>
        </p:nvSpPr>
        <p:spPr bwMode="auto">
          <a:xfrm>
            <a:off x="582084" y="264585"/>
            <a:ext cx="10922000" cy="749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600" b="1">
                <a:ea typeface="ＭＳ Ｐゴシック" panose="020B0600070205080204" pitchFamily="34" charset="-128"/>
                <a:cs typeface="Arial" panose="020B0604020202020204" pitchFamily="34" charset="0"/>
              </a:rPr>
              <a:t>Content</a:t>
            </a:r>
          </a:p>
        </p:txBody>
      </p:sp>
      <p:sp>
        <p:nvSpPr>
          <p:cNvPr id="10243" name="Content Placeholder 2">
            <a:extLst>
              <a:ext uri="{FF2B5EF4-FFF2-40B4-BE49-F238E27FC236}">
                <a16:creationId xmlns:a16="http://schemas.microsoft.com/office/drawing/2014/main" id="{88074C5C-1DA0-4091-BD13-54EB37097885}"/>
              </a:ext>
            </a:extLst>
          </p:cNvPr>
          <p:cNvSpPr>
            <a:spLocks noGrp="1" noChangeArrowheads="1"/>
          </p:cNvSpPr>
          <p:nvPr>
            <p:ph idx="1"/>
          </p:nvPr>
        </p:nvSpPr>
        <p:spPr bwMode="auto">
          <a:xfrm>
            <a:off x="582084" y="1219201"/>
            <a:ext cx="10922000" cy="4872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600">
                <a:ea typeface="ＭＳ Ｐゴシック" panose="020B0600070205080204" pitchFamily="34" charset="-128"/>
                <a:cs typeface="Arial" panose="020B0604020202020204" pitchFamily="34" charset="0"/>
              </a:rPr>
              <a:t>History of rates</a:t>
            </a:r>
          </a:p>
          <a:p>
            <a:r>
              <a:rPr lang="en-GB" altLang="en-US" sz="3600">
                <a:ea typeface="ＭＳ Ｐゴシック" panose="020B0600070205080204" pitchFamily="34" charset="-128"/>
                <a:cs typeface="Arial" panose="020B0604020202020204" pitchFamily="34" charset="0"/>
              </a:rPr>
              <a:t>Legal position</a:t>
            </a:r>
          </a:p>
          <a:p>
            <a:r>
              <a:rPr lang="en-GB" altLang="en-US" sz="3600">
                <a:ea typeface="ＭＳ Ｐゴシック" panose="020B0600070205080204" pitchFamily="34" charset="-128"/>
                <a:cs typeface="Arial" panose="020B0604020202020204" pitchFamily="34" charset="0"/>
              </a:rPr>
              <a:t>The 4 elements</a:t>
            </a:r>
          </a:p>
          <a:p>
            <a:r>
              <a:rPr lang="en-GB" altLang="en-US" sz="3600">
                <a:ea typeface="ＭＳ Ｐゴシック" panose="020B0600070205080204" pitchFamily="34" charset="-128"/>
                <a:cs typeface="Arial" panose="020B0604020202020204" pitchFamily="34" charset="0"/>
              </a:rPr>
              <a:t>Leading Cases</a:t>
            </a:r>
          </a:p>
          <a:p>
            <a:r>
              <a:rPr lang="en-GB" altLang="en-US" sz="3600">
                <a:ea typeface="ＭＳ Ｐゴシック" panose="020B0600070205080204" pitchFamily="34" charset="-128"/>
                <a:cs typeface="Arial" panose="020B0604020202020204" pitchFamily="34" charset="0"/>
              </a:rPr>
              <a:t>Scenarios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919F03BE-4B95-4D26-9500-F4D6CED029D6}"/>
              </a:ext>
            </a:extLst>
          </p:cNvPr>
          <p:cNvSpPr>
            <a:spLocks noGrp="1" noChangeArrowheads="1"/>
          </p:cNvSpPr>
          <p:nvPr>
            <p:ph type="title"/>
          </p:nvPr>
        </p:nvSpPr>
        <p:spPr bwMode="auto">
          <a:xfrm>
            <a:off x="990600" y="429685"/>
            <a:ext cx="10771717" cy="664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2667" b="1">
                <a:ea typeface="ＭＳ Ｐゴシック" panose="020B0600070205080204" pitchFamily="34" charset="-128"/>
              </a:rPr>
              <a:t>Sunderland City Council v Stirling Investment Properties LLP [2013]</a:t>
            </a:r>
            <a:br>
              <a:rPr lang="en-GB" altLang="en-US" sz="2667" b="1">
                <a:ea typeface="ＭＳ Ｐゴシック" panose="020B0600070205080204" pitchFamily="34" charset="-128"/>
              </a:rPr>
            </a:br>
            <a:endParaRPr lang="en-GB" altLang="en-US" sz="2667" b="1">
              <a:ea typeface="ＭＳ Ｐゴシック" panose="020B0600070205080204" pitchFamily="34" charset="-128"/>
            </a:endParaRPr>
          </a:p>
        </p:txBody>
      </p:sp>
      <p:sp>
        <p:nvSpPr>
          <p:cNvPr id="58371" name="Content Placeholder 2">
            <a:extLst>
              <a:ext uri="{FF2B5EF4-FFF2-40B4-BE49-F238E27FC236}">
                <a16:creationId xmlns:a16="http://schemas.microsoft.com/office/drawing/2014/main" id="{6D7CAEE9-0A13-4085-A52D-96ECCC1A8D50}"/>
              </a:ext>
            </a:extLst>
          </p:cNvPr>
          <p:cNvSpPr>
            <a:spLocks noGrp="1" noChangeArrowheads="1"/>
          </p:cNvSpPr>
          <p:nvPr>
            <p:ph idx="1"/>
          </p:nvPr>
        </p:nvSpPr>
        <p:spPr bwMode="auto">
          <a:xfrm>
            <a:off x="774700" y="1094317"/>
            <a:ext cx="11127317" cy="5435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2667">
                <a:ea typeface="ＭＳ Ｐゴシック" panose="020B0600070205080204" pitchFamily="34" charset="-128"/>
              </a:rPr>
              <a:t>1500 sq m unit constructed for industrial warehousing with office accommodation – split into 2 hereditaments</a:t>
            </a:r>
          </a:p>
          <a:p>
            <a:r>
              <a:rPr lang="en-GB" altLang="en-US" sz="2667">
                <a:ea typeface="ＭＳ Ｐゴシック" panose="020B0600070205080204" pitchFamily="34" charset="-128"/>
              </a:rPr>
              <a:t>Used by Complete Mobile Marketing Ltd from 20 May 2011 – 1 July 2011 inclusive (43 days) to locate a “blue tooth box” in. Lease for this period</a:t>
            </a:r>
          </a:p>
          <a:p>
            <a:r>
              <a:rPr lang="en-GB" altLang="en-US" sz="2667">
                <a:ea typeface="ＭＳ Ｐゴシック" panose="020B0600070205080204" pitchFamily="34" charset="-128"/>
              </a:rPr>
              <a:t>The box, approx 100 x 100 x 50mm, was placed in the corner of the premises to perform “marketing and advertising” functions </a:t>
            </a:r>
          </a:p>
          <a:p>
            <a:r>
              <a:rPr lang="en-GB" altLang="en-US" sz="2667">
                <a:ea typeface="ＭＳ Ｐゴシック" panose="020B0600070205080204" pitchFamily="34" charset="-128"/>
              </a:rPr>
              <a:t>6 months empty exemption once box was removed</a:t>
            </a:r>
          </a:p>
          <a:p>
            <a:r>
              <a:rPr lang="en-GB" altLang="en-US" sz="2667">
                <a:ea typeface="ＭＳ Ｐゴシック" panose="020B0600070205080204" pitchFamily="34" charset="-128"/>
              </a:rPr>
              <a:t>District Judge </a:t>
            </a:r>
            <a:r>
              <a:rPr lang="en-GB" altLang="en-US" sz="2667" b="1">
                <a:ea typeface="ＭＳ Ｐゴシック" panose="020B0600070205080204" pitchFamily="34" charset="-128"/>
              </a:rPr>
              <a:t>held</a:t>
            </a:r>
            <a:r>
              <a:rPr lang="en-GB" altLang="en-US" sz="2667">
                <a:ea typeface="ＭＳ Ｐゴシック" panose="020B0600070205080204" pitchFamily="34" charset="-128"/>
              </a:rPr>
              <a:t> that the occupation was potentially of benefit to CMML (even though the occupation was not that of a warehouse) and that they were in rateable occupation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D5BD50E2-D7E3-4A6D-B81A-ED285BC6CE90}"/>
              </a:ext>
            </a:extLst>
          </p:cNvPr>
          <p:cNvSpPr>
            <a:spLocks noGrp="1" noChangeArrowheads="1"/>
          </p:cNvSpPr>
          <p:nvPr>
            <p:ph type="title"/>
          </p:nvPr>
        </p:nvSpPr>
        <p:spPr bwMode="auto">
          <a:xfrm>
            <a:off x="999067" y="429685"/>
            <a:ext cx="10763251" cy="664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2667" b="1">
                <a:ea typeface="ＭＳ Ｐゴシック" panose="020B0600070205080204" pitchFamily="34" charset="-128"/>
              </a:rPr>
              <a:t>Sunderland City Council v Stirling Investment Properties LLP [2013]</a:t>
            </a:r>
          </a:p>
        </p:txBody>
      </p:sp>
      <p:sp>
        <p:nvSpPr>
          <p:cNvPr id="25603" name="Content Placeholder 2">
            <a:extLst>
              <a:ext uri="{FF2B5EF4-FFF2-40B4-BE49-F238E27FC236}">
                <a16:creationId xmlns:a16="http://schemas.microsoft.com/office/drawing/2014/main" id="{685915FB-8991-4C98-90F5-A862E8AFE1C4}"/>
              </a:ext>
            </a:extLst>
          </p:cNvPr>
          <p:cNvSpPr>
            <a:spLocks noGrp="1"/>
          </p:cNvSpPr>
          <p:nvPr>
            <p:ph idx="1"/>
          </p:nvPr>
        </p:nvSpPr>
        <p:spPr>
          <a:xfrm>
            <a:off x="751418" y="1208617"/>
            <a:ext cx="10763249" cy="5306483"/>
          </a:xfrm>
        </p:spPr>
        <p:txBody>
          <a:bodyPr/>
          <a:lstStyle/>
          <a:p>
            <a:pPr>
              <a:defRPr/>
            </a:pPr>
            <a:r>
              <a:rPr lang="en-GB" altLang="en-US" sz="2667" dirty="0"/>
              <a:t>In </a:t>
            </a:r>
            <a:r>
              <a:rPr lang="en-GB" altLang="en-US" sz="2667" b="1" dirty="0"/>
              <a:t>High Court - </a:t>
            </a:r>
            <a:r>
              <a:rPr lang="en-GB" altLang="en-US" sz="2667" dirty="0"/>
              <a:t>claimed occupation not beneficial as it was not occupied as a warehouse</a:t>
            </a:r>
          </a:p>
          <a:p>
            <a:pPr>
              <a:defRPr/>
            </a:pPr>
            <a:r>
              <a:rPr lang="en-GB" altLang="en-US" sz="2667" dirty="0"/>
              <a:t>High Court ruled CMML were in rateable occupation:	There is “nothing in the legislation which limits the ability of a 	local authority to levy rates to occupation for a purpose which is 	identical to the description of the hereditament in the rating list” - mirrors </a:t>
            </a:r>
            <a:r>
              <a:rPr lang="en-GB" altLang="en-US" sz="2667" b="1" dirty="0"/>
              <a:t>Makro</a:t>
            </a:r>
          </a:p>
          <a:p>
            <a:pPr marL="0" indent="0">
              <a:buNone/>
              <a:defRPr/>
            </a:pPr>
            <a:r>
              <a:rPr lang="en-GB" altLang="en-US" sz="2667" dirty="0"/>
              <a:t>	“Although the rent paid by them was nominal, the outgoings, in 	terms of their accepting liability for rates, were not.</a:t>
            </a:r>
          </a:p>
          <a:p>
            <a:pPr marL="609585" lvl="1" indent="0">
              <a:buNone/>
              <a:defRPr/>
            </a:pPr>
            <a:r>
              <a:rPr lang="en-GB" altLang="en-US" sz="2667" dirty="0"/>
              <a:t>This reflects the value to them of the lease &amp; their </a:t>
            </a:r>
          </a:p>
          <a:p>
            <a:pPr marL="609585" lvl="1" indent="0">
              <a:buNone/>
              <a:defRPr/>
            </a:pPr>
            <a:r>
              <a:rPr lang="en-GB" altLang="en-US" sz="2667" dirty="0"/>
              <a:t>occupation of the premises” </a:t>
            </a:r>
            <a:r>
              <a:rPr lang="en-GB" altLang="en-US" sz="2667" i="1" dirty="0"/>
              <a:t>– </a:t>
            </a:r>
            <a:r>
              <a:rPr lang="en-GB" altLang="en-US" sz="2667" dirty="0"/>
              <a:t>goes against </a:t>
            </a:r>
            <a:r>
              <a:rPr lang="en-GB" altLang="en-US" sz="2667" b="1" dirty="0"/>
              <a:t>Laing</a:t>
            </a:r>
            <a:r>
              <a:rPr lang="en-GB" altLang="en-US" sz="2667" dirty="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5065EB5B-DCF2-44EE-83F5-BFDF85C09D1F}"/>
              </a:ext>
            </a:extLst>
          </p:cNvPr>
          <p:cNvSpPr>
            <a:spLocks noGrp="1" noChangeArrowheads="1"/>
          </p:cNvSpPr>
          <p:nvPr>
            <p:ph type="title"/>
          </p:nvPr>
        </p:nvSpPr>
        <p:spPr bwMode="auto">
          <a:xfrm>
            <a:off x="977901" y="429685"/>
            <a:ext cx="10784417" cy="664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2667" b="1">
                <a:ea typeface="ＭＳ Ｐゴシック" panose="020B0600070205080204" pitchFamily="34" charset="-128"/>
              </a:rPr>
              <a:t>R. (on the application of Principled Offsite Logistics Ltd) v Trafford Council [2018] </a:t>
            </a:r>
          </a:p>
        </p:txBody>
      </p:sp>
      <p:sp>
        <p:nvSpPr>
          <p:cNvPr id="25603" name="Content Placeholder 2">
            <a:extLst>
              <a:ext uri="{FF2B5EF4-FFF2-40B4-BE49-F238E27FC236}">
                <a16:creationId xmlns:a16="http://schemas.microsoft.com/office/drawing/2014/main" id="{685915FB-8991-4C98-90F5-A862E8AFE1C4}"/>
              </a:ext>
            </a:extLst>
          </p:cNvPr>
          <p:cNvSpPr>
            <a:spLocks noGrp="1"/>
          </p:cNvSpPr>
          <p:nvPr>
            <p:ph idx="1"/>
          </p:nvPr>
        </p:nvSpPr>
        <p:spPr>
          <a:xfrm>
            <a:off x="730251" y="1538817"/>
            <a:ext cx="10784416" cy="4976283"/>
          </a:xfrm>
        </p:spPr>
        <p:txBody>
          <a:bodyPr/>
          <a:lstStyle/>
          <a:p>
            <a:pPr>
              <a:defRPr/>
            </a:pPr>
            <a:r>
              <a:rPr lang="en-GB" altLang="en-US" sz="2667" dirty="0"/>
              <a:t>Whether ‘occupancy for its own sake, in furtherance of a rates avoidance scheme’ could satisfy beneficial occupation test</a:t>
            </a:r>
          </a:p>
          <a:p>
            <a:pPr>
              <a:defRPr/>
            </a:pPr>
            <a:r>
              <a:rPr lang="en-GB" altLang="en-US" sz="2667" dirty="0"/>
              <a:t>Trafford’s case - occupation for its own sake, without any separate purpose than to occupy, is not occupation in law and fact. There must be some additional purpose to use the premises for something</a:t>
            </a:r>
          </a:p>
          <a:p>
            <a:pPr>
              <a:defRPr/>
            </a:pPr>
            <a:r>
              <a:rPr lang="en-GB" altLang="en-US" sz="2667" dirty="0"/>
              <a:t>Goods were present (rather than stored) – little or no value</a:t>
            </a:r>
          </a:p>
          <a:p>
            <a:pPr>
              <a:defRPr/>
            </a:pPr>
            <a:r>
              <a:rPr lang="en-GB" altLang="en-US" sz="2667" dirty="0"/>
              <a:t>POLL - purpose of occupying a property need not be commercial to constitute rateable occupation</a:t>
            </a:r>
          </a:p>
          <a:p>
            <a:pPr marL="0" indent="0">
              <a:buNone/>
              <a:defRPr/>
            </a:pPr>
            <a:endParaRPr lang="en-GB" altLang="en-US" sz="2667"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55AB5-971D-4C67-B3D8-A571548A739F}"/>
              </a:ext>
            </a:extLst>
          </p:cNvPr>
          <p:cNvSpPr>
            <a:spLocks noGrp="1" noChangeArrowheads="1"/>
          </p:cNvSpPr>
          <p:nvPr>
            <p:ph type="title"/>
          </p:nvPr>
        </p:nvSpPr>
        <p:spPr bwMode="auto">
          <a:xfrm>
            <a:off x="673101" y="429685"/>
            <a:ext cx="11089217" cy="664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2667" b="1">
                <a:ea typeface="ＭＳ Ｐゴシック" panose="020B0600070205080204" pitchFamily="34" charset="-128"/>
              </a:rPr>
              <a:t>POLL Case cont</a:t>
            </a:r>
          </a:p>
        </p:txBody>
      </p:sp>
      <p:sp>
        <p:nvSpPr>
          <p:cNvPr id="25603" name="Content Placeholder 2">
            <a:extLst>
              <a:ext uri="{FF2B5EF4-FFF2-40B4-BE49-F238E27FC236}">
                <a16:creationId xmlns:a16="http://schemas.microsoft.com/office/drawing/2014/main" id="{685915FB-8991-4C98-90F5-A862E8AFE1C4}"/>
              </a:ext>
            </a:extLst>
          </p:cNvPr>
          <p:cNvSpPr>
            <a:spLocks noGrp="1"/>
          </p:cNvSpPr>
          <p:nvPr>
            <p:ph idx="1"/>
          </p:nvPr>
        </p:nvSpPr>
        <p:spPr>
          <a:xfrm>
            <a:off x="673101" y="1185334"/>
            <a:ext cx="10841567" cy="5329767"/>
          </a:xfrm>
        </p:spPr>
        <p:txBody>
          <a:bodyPr/>
          <a:lstStyle/>
          <a:p>
            <a:pPr>
              <a:defRPr/>
            </a:pPr>
            <a:r>
              <a:rPr lang="en-GB" altLang="en-US" sz="2667" dirty="0"/>
              <a:t>Not a Court of morals - “I must resist any temptation to find that the occupation has to be of “the right kind” to qualify as beneficial. But the occupation still has to be beneficial, in law and in fact, applying a morally neutral analysis” Kerr J</a:t>
            </a:r>
          </a:p>
          <a:p>
            <a:pPr>
              <a:defRPr/>
            </a:pPr>
            <a:r>
              <a:rPr lang="en-GB" altLang="en-US" sz="2667" dirty="0"/>
              <a:t>Must be occupation not just an impression of occupation</a:t>
            </a:r>
          </a:p>
          <a:p>
            <a:pPr>
              <a:defRPr/>
            </a:pPr>
            <a:r>
              <a:rPr lang="en-GB" altLang="en-US" sz="2667" dirty="0"/>
              <a:t>Consideration - Is beneficial occupation present where the value or benefit is the occupancy itself?</a:t>
            </a:r>
          </a:p>
          <a:p>
            <a:pPr>
              <a:defRPr/>
            </a:pPr>
            <a:r>
              <a:rPr lang="en-GB" altLang="en-US" sz="2667" dirty="0"/>
              <a:t>Kerr J stated “cannot see any good reason why, if ethics and morality are excluded from the discussion, the thing of value to the possessor should not be the occupancy itself”</a:t>
            </a:r>
          </a:p>
          <a:p>
            <a:pPr>
              <a:defRPr/>
            </a:pPr>
            <a:endParaRPr lang="en-GB" altLang="en-US" sz="2667" dirty="0"/>
          </a:p>
          <a:p>
            <a:pPr marL="0" indent="0">
              <a:buNone/>
              <a:defRPr/>
            </a:pPr>
            <a:endParaRPr lang="en-GB" altLang="en-US" sz="2667"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69282-BA51-4381-A9A3-8CFE623792A7}"/>
              </a:ext>
            </a:extLst>
          </p:cNvPr>
          <p:cNvSpPr>
            <a:spLocks noGrp="1"/>
          </p:cNvSpPr>
          <p:nvPr>
            <p:ph type="title"/>
          </p:nvPr>
        </p:nvSpPr>
        <p:spPr>
          <a:xfrm>
            <a:off x="933451" y="173567"/>
            <a:ext cx="10871200" cy="662517"/>
          </a:xfrm>
        </p:spPr>
        <p:txBody>
          <a:bodyPr rtlCol="0">
            <a:normAutofit/>
          </a:bodyPr>
          <a:lstStyle/>
          <a:p>
            <a:pPr fontAlgn="auto">
              <a:spcAft>
                <a:spcPts val="0"/>
              </a:spcAft>
              <a:defRPr/>
            </a:pPr>
            <a:r>
              <a:rPr lang="en-GB" sz="3600" b="1" dirty="0"/>
              <a:t>Beneficial Occupation – Additional Case Law</a:t>
            </a:r>
            <a:endParaRPr lang="en-GB" b="1" dirty="0"/>
          </a:p>
        </p:txBody>
      </p:sp>
      <p:sp>
        <p:nvSpPr>
          <p:cNvPr id="66563" name="Content Placeholder 2">
            <a:extLst>
              <a:ext uri="{FF2B5EF4-FFF2-40B4-BE49-F238E27FC236}">
                <a16:creationId xmlns:a16="http://schemas.microsoft.com/office/drawing/2014/main" id="{51960B20-8A3F-40AA-846F-9B6D98E863E9}"/>
              </a:ext>
            </a:extLst>
          </p:cNvPr>
          <p:cNvSpPr>
            <a:spLocks noGrp="1" noChangeArrowheads="1"/>
          </p:cNvSpPr>
          <p:nvPr>
            <p:ph idx="1"/>
          </p:nvPr>
        </p:nvSpPr>
        <p:spPr bwMode="auto">
          <a:xfrm>
            <a:off x="933451" y="1310218"/>
            <a:ext cx="11025716" cy="4946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a:lnSpc>
                <a:spcPct val="90000"/>
              </a:lnSpc>
            </a:pPr>
            <a:r>
              <a:rPr lang="en-GB" altLang="en-US" sz="2667">
                <a:ea typeface="ＭＳ Ｐゴシック" panose="020B0600070205080204" pitchFamily="34" charset="-128"/>
              </a:rPr>
              <a:t>R v School Board for London [1886]</a:t>
            </a:r>
          </a:p>
          <a:p>
            <a:pPr>
              <a:lnSpc>
                <a:spcPct val="90000"/>
              </a:lnSpc>
            </a:pPr>
            <a:r>
              <a:rPr lang="en-GB" altLang="en-US" sz="2667">
                <a:ea typeface="ＭＳ Ｐゴシック" panose="020B0600070205080204" pitchFamily="34" charset="-128"/>
              </a:rPr>
              <a:t>London CC v Erith and West Ham [1893]</a:t>
            </a:r>
          </a:p>
          <a:p>
            <a:pPr>
              <a:lnSpc>
                <a:spcPct val="90000"/>
              </a:lnSpc>
            </a:pPr>
            <a:r>
              <a:rPr lang="en-GB" altLang="en-US" sz="2667">
                <a:ea typeface="ＭＳ Ｐゴシック" panose="020B0600070205080204" pitchFamily="34" charset="-128"/>
              </a:rPr>
              <a:t>London CC v Hackney BCC [1928]</a:t>
            </a:r>
          </a:p>
          <a:p>
            <a:pPr>
              <a:lnSpc>
                <a:spcPct val="90000"/>
              </a:lnSpc>
            </a:pPr>
            <a:r>
              <a:rPr lang="en-GB" altLang="en-US" sz="2667">
                <a:ea typeface="ＭＳ Ｐゴシック" panose="020B0600070205080204" pitchFamily="34" charset="-128"/>
              </a:rPr>
              <a:t>Appleton v Westminster Corporation [1963]</a:t>
            </a:r>
          </a:p>
          <a:p>
            <a:pPr>
              <a:lnSpc>
                <a:spcPct val="90000"/>
              </a:lnSpc>
            </a:pPr>
            <a:r>
              <a:rPr lang="en-GB" altLang="en-US" sz="2667">
                <a:ea typeface="ＭＳ Ｐゴシック" panose="020B0600070205080204" pitchFamily="34" charset="-128"/>
              </a:rPr>
              <a:t>Hare v Putney Overseers [1881]</a:t>
            </a:r>
          </a:p>
          <a:p>
            <a:pPr>
              <a:lnSpc>
                <a:spcPct val="90000"/>
              </a:lnSpc>
            </a:pPr>
            <a:r>
              <a:rPr lang="en-GB" altLang="en-US" sz="2667">
                <a:ea typeface="ＭＳ Ｐゴシック" panose="020B0600070205080204" pitchFamily="34" charset="-128"/>
              </a:rPr>
              <a:t>Newham London BC v Hampsher [1970]</a:t>
            </a:r>
          </a:p>
          <a:p>
            <a:pPr>
              <a:lnSpc>
                <a:spcPct val="90000"/>
              </a:lnSpc>
            </a:pPr>
            <a:r>
              <a:rPr lang="en-GB" altLang="en-US" sz="2667">
                <a:ea typeface="ＭＳ Ｐゴシック" panose="020B0600070205080204" pitchFamily="34" charset="-128"/>
              </a:rPr>
              <a:t>Lambeth Overseers v London CC [1897]</a:t>
            </a:r>
          </a:p>
          <a:p>
            <a:pPr>
              <a:lnSpc>
                <a:spcPct val="90000"/>
              </a:lnSpc>
            </a:pPr>
            <a:r>
              <a:rPr lang="en-GB" altLang="en-US" sz="2667">
                <a:ea typeface="ＭＳ Ｐゴシック" panose="020B0600070205080204" pitchFamily="34" charset="-128"/>
              </a:rPr>
              <a:t>Kingston-Upon-Hull Corporation v Clayton (VO) [1961]</a:t>
            </a:r>
          </a:p>
          <a:p>
            <a:pPr>
              <a:lnSpc>
                <a:spcPct val="90000"/>
              </a:lnSpc>
            </a:pPr>
            <a:r>
              <a:rPr lang="en-GB" altLang="en-US" sz="2667">
                <a:ea typeface="ＭＳ Ｐゴシック" panose="020B0600070205080204" pitchFamily="34" charset="-128"/>
              </a:rPr>
              <a:t>Redbridge London BC v Wand [1970]</a:t>
            </a:r>
          </a:p>
          <a:p>
            <a:pPr>
              <a:lnSpc>
                <a:spcPct val="90000"/>
              </a:lnSpc>
            </a:pPr>
            <a:r>
              <a:rPr lang="en-GB" altLang="en-US" sz="2667">
                <a:ea typeface="ＭＳ Ｐゴシック" panose="020B0600070205080204" pitchFamily="34" charset="-128"/>
              </a:rPr>
              <a:t>Smith v St Albans City &amp; DC [1977]</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CECD806B-747B-4E52-A793-9FD8E1E05737}"/>
              </a:ext>
            </a:extLst>
          </p:cNvPr>
          <p:cNvSpPr>
            <a:spLocks noGrp="1" noChangeArrowheads="1"/>
          </p:cNvSpPr>
          <p:nvPr>
            <p:ph type="title"/>
          </p:nvPr>
        </p:nvSpPr>
        <p:spPr bwMode="auto">
          <a:xfrm>
            <a:off x="889000" y="173567"/>
            <a:ext cx="10915651" cy="6625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733" b="1">
                <a:ea typeface="ＭＳ Ｐゴシック" panose="020B0600070205080204" pitchFamily="34" charset="-128"/>
              </a:rPr>
              <a:t>Transient Occupation</a:t>
            </a:r>
          </a:p>
        </p:txBody>
      </p:sp>
      <p:sp>
        <p:nvSpPr>
          <p:cNvPr id="25603" name="Content Placeholder 2">
            <a:extLst>
              <a:ext uri="{FF2B5EF4-FFF2-40B4-BE49-F238E27FC236}">
                <a16:creationId xmlns:a16="http://schemas.microsoft.com/office/drawing/2014/main" id="{524E49C5-C877-4ACB-AA3F-B7818EEEC91D}"/>
              </a:ext>
            </a:extLst>
          </p:cNvPr>
          <p:cNvSpPr>
            <a:spLocks noGrp="1"/>
          </p:cNvSpPr>
          <p:nvPr>
            <p:ph idx="1"/>
          </p:nvPr>
        </p:nvSpPr>
        <p:spPr>
          <a:xfrm>
            <a:off x="660401" y="1047751"/>
            <a:ext cx="11298767" cy="5209116"/>
          </a:xfrm>
        </p:spPr>
        <p:txBody>
          <a:bodyPr/>
          <a:lstStyle/>
          <a:p>
            <a:pPr marL="0" indent="0" eaLnBrk="1" hangingPunct="1">
              <a:buNone/>
              <a:defRPr/>
            </a:pPr>
            <a:r>
              <a:rPr lang="en-GB" altLang="en-US" sz="2667" dirty="0"/>
              <a:t>Transience of occupation does not relate to short occupations, which generate liability on a daily basis, but to the time for which a hereditament exists</a:t>
            </a:r>
          </a:p>
          <a:p>
            <a:pPr marL="0" indent="0" eaLnBrk="1" hangingPunct="1">
              <a:buNone/>
              <a:defRPr/>
            </a:pPr>
            <a:endParaRPr lang="en-US" altLang="en-US" sz="1067" dirty="0"/>
          </a:p>
          <a:p>
            <a:pPr marL="0" indent="0" eaLnBrk="1" hangingPunct="1">
              <a:buNone/>
              <a:defRPr/>
            </a:pPr>
            <a:r>
              <a:rPr lang="en-GB" altLang="en-US" sz="2667" b="1" dirty="0"/>
              <a:t>Sir Robert </a:t>
            </a:r>
            <a:r>
              <a:rPr lang="en-GB" altLang="en-US" sz="2667" b="1" dirty="0" err="1"/>
              <a:t>McAlpine</a:t>
            </a:r>
            <a:r>
              <a:rPr lang="en-GB" altLang="en-US" sz="2667" b="1" dirty="0"/>
              <a:t> &amp; Sons Ltd v Payne [1969]</a:t>
            </a:r>
            <a:endParaRPr lang="en-GB" altLang="en-US" sz="2667" dirty="0"/>
          </a:p>
          <a:p>
            <a:pPr eaLnBrk="1" hangingPunct="1">
              <a:defRPr/>
            </a:pPr>
            <a:r>
              <a:rPr lang="en-GB" altLang="en-US" sz="2667" dirty="0"/>
              <a:t>Building huts on site for six or seven months were found not to be rateable as it was deemed not long enough to satisfy the requirement of “permanence”</a:t>
            </a:r>
          </a:p>
          <a:p>
            <a:pPr marL="0" indent="0" eaLnBrk="1" hangingPunct="1">
              <a:buNone/>
              <a:defRPr/>
            </a:pPr>
            <a:endParaRPr lang="en-GB" altLang="en-US" sz="1067" b="1" dirty="0"/>
          </a:p>
          <a:p>
            <a:pPr marL="0" indent="0" eaLnBrk="1" hangingPunct="1">
              <a:buNone/>
              <a:defRPr/>
            </a:pPr>
            <a:r>
              <a:rPr lang="en-GB" altLang="en-US" sz="2667" b="1" dirty="0"/>
              <a:t>London County Council v Wilkins [1956]</a:t>
            </a:r>
            <a:endParaRPr lang="en-GB" altLang="en-US" sz="2667" dirty="0"/>
          </a:p>
          <a:p>
            <a:pPr>
              <a:defRPr/>
            </a:pPr>
            <a:r>
              <a:rPr lang="en-GB" altLang="en-US" sz="2667" dirty="0"/>
              <a:t>Builders huts that remained on site for over 12                    months were held to be rateable</a:t>
            </a:r>
            <a:endParaRPr lang="en-US" altLang="en-US" sz="2667"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EC52D-75E1-4FFA-AAD5-E5BC923F90BE}"/>
              </a:ext>
            </a:extLst>
          </p:cNvPr>
          <p:cNvSpPr>
            <a:spLocks noGrp="1"/>
          </p:cNvSpPr>
          <p:nvPr>
            <p:ph type="title"/>
          </p:nvPr>
        </p:nvSpPr>
        <p:spPr>
          <a:xfrm>
            <a:off x="980018" y="173567"/>
            <a:ext cx="10824633" cy="662517"/>
          </a:xfrm>
        </p:spPr>
        <p:txBody>
          <a:bodyPr rtlCol="0">
            <a:normAutofit/>
          </a:bodyPr>
          <a:lstStyle/>
          <a:p>
            <a:pPr fontAlgn="auto">
              <a:spcAft>
                <a:spcPts val="0"/>
              </a:spcAft>
              <a:defRPr/>
            </a:pPr>
            <a:r>
              <a:rPr lang="en-GB" sz="3600" b="1" dirty="0"/>
              <a:t>Case Law</a:t>
            </a:r>
            <a:endParaRPr lang="en-GB" b="1" dirty="0"/>
          </a:p>
        </p:txBody>
      </p:sp>
      <p:sp>
        <p:nvSpPr>
          <p:cNvPr id="25603" name="Content Placeholder 2">
            <a:extLst>
              <a:ext uri="{FF2B5EF4-FFF2-40B4-BE49-F238E27FC236}">
                <a16:creationId xmlns:a16="http://schemas.microsoft.com/office/drawing/2014/main" id="{F8525AC0-3EE4-42F8-A93A-FB3FD24CEE23}"/>
              </a:ext>
            </a:extLst>
          </p:cNvPr>
          <p:cNvSpPr>
            <a:spLocks noGrp="1"/>
          </p:cNvSpPr>
          <p:nvPr>
            <p:ph idx="1"/>
          </p:nvPr>
        </p:nvSpPr>
        <p:spPr>
          <a:xfrm>
            <a:off x="488952" y="946151"/>
            <a:ext cx="11485033" cy="5355167"/>
          </a:xfrm>
        </p:spPr>
        <p:txBody>
          <a:bodyPr/>
          <a:lstStyle/>
          <a:p>
            <a:pPr marL="0" indent="0" eaLnBrk="1" hangingPunct="1">
              <a:buNone/>
              <a:defRPr/>
            </a:pPr>
            <a:r>
              <a:rPr lang="en-GB" altLang="en-US" sz="2667" b="1" dirty="0"/>
              <a:t>Hall v </a:t>
            </a:r>
            <a:r>
              <a:rPr lang="en-GB" altLang="en-US" sz="2667" b="1" dirty="0" err="1"/>
              <a:t>Darwen</a:t>
            </a:r>
            <a:r>
              <a:rPr lang="en-GB" altLang="en-US" sz="2667" b="1" dirty="0"/>
              <a:t> Corporation and </a:t>
            </a:r>
            <a:r>
              <a:rPr lang="en-GB" altLang="en-US" sz="2667" b="1" dirty="0" err="1"/>
              <a:t>Silcock</a:t>
            </a:r>
            <a:r>
              <a:rPr lang="en-GB" altLang="en-US" sz="2667" b="1" dirty="0"/>
              <a:t> Bros. (Amusements) Ltd [1957]</a:t>
            </a:r>
            <a:endParaRPr lang="en-GB" altLang="en-US" sz="2667" dirty="0"/>
          </a:p>
          <a:p>
            <a:pPr eaLnBrk="1" hangingPunct="1">
              <a:defRPr/>
            </a:pPr>
            <a:r>
              <a:rPr lang="en-GB" altLang="en-US" sz="2667" dirty="0"/>
              <a:t>Had the right to hold a fair at any time on a piece of land. Only used it for this purpose for a week twice a year but were held to be in rateable occupation - sufficiently permanent.</a:t>
            </a:r>
            <a:endParaRPr lang="en-US" altLang="en-US" sz="2667" dirty="0"/>
          </a:p>
          <a:p>
            <a:pPr marL="0" indent="0" eaLnBrk="1" hangingPunct="1">
              <a:buNone/>
              <a:defRPr/>
            </a:pPr>
            <a:endParaRPr lang="en-GB" altLang="en-US" sz="1067" b="1" dirty="0"/>
          </a:p>
          <a:p>
            <a:pPr marL="0" indent="0" eaLnBrk="1" hangingPunct="1">
              <a:buNone/>
              <a:defRPr/>
            </a:pPr>
            <a:r>
              <a:rPr lang="en-GB" altLang="en-US" sz="2667" b="1" dirty="0"/>
              <a:t>Hayes v </a:t>
            </a:r>
            <a:r>
              <a:rPr lang="en-GB" altLang="en-US" sz="2667" b="1" dirty="0" err="1"/>
              <a:t>Loyd</a:t>
            </a:r>
            <a:r>
              <a:rPr lang="en-GB" altLang="en-US" sz="2667" b="1" dirty="0"/>
              <a:t> [1985]</a:t>
            </a:r>
            <a:endParaRPr lang="en-GB" altLang="en-US" sz="2667" dirty="0"/>
          </a:p>
          <a:p>
            <a:pPr eaLnBrk="1" hangingPunct="1">
              <a:defRPr/>
            </a:pPr>
            <a:r>
              <a:rPr lang="en-GB" altLang="en-US" sz="2667" dirty="0"/>
              <a:t>Supreme Court </a:t>
            </a:r>
            <a:r>
              <a:rPr lang="en-GB" altLang="en-US" sz="2667" b="1" dirty="0"/>
              <a:t>held</a:t>
            </a:r>
            <a:r>
              <a:rPr lang="en-GB" altLang="en-US" sz="2667" dirty="0"/>
              <a:t> that 2 fields which were part of a farm were not exempt from rating, since they were used for a point to point horse race meeting on Easter Monday each year</a:t>
            </a:r>
            <a:endParaRPr lang="en-GB" altLang="en-US" sz="2667"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49213E94-B904-4695-9C7C-6BCC8F033185}"/>
              </a:ext>
            </a:extLst>
          </p:cNvPr>
          <p:cNvSpPr>
            <a:spLocks noGrp="1"/>
          </p:cNvSpPr>
          <p:nvPr>
            <p:ph type="title"/>
          </p:nvPr>
        </p:nvSpPr>
        <p:spPr>
          <a:xfrm>
            <a:off x="1483785" y="685800"/>
            <a:ext cx="10020300" cy="778933"/>
          </a:xfrm>
        </p:spPr>
        <p:txBody>
          <a:bodyPr/>
          <a:lstStyle/>
          <a:p>
            <a:pPr>
              <a:defRPr/>
            </a:pPr>
            <a:endParaRPr lang="en-GB" sz="3600" b="1" dirty="0">
              <a:latin typeface="+mn-lt"/>
              <a:cs typeface="Arial" charset="0"/>
            </a:endParaRPr>
          </a:p>
        </p:txBody>
      </p:sp>
      <p:sp>
        <p:nvSpPr>
          <p:cNvPr id="72707" name="Content Placeholder 2">
            <a:extLst>
              <a:ext uri="{FF2B5EF4-FFF2-40B4-BE49-F238E27FC236}">
                <a16:creationId xmlns:a16="http://schemas.microsoft.com/office/drawing/2014/main" id="{3E2CBB9B-E16F-444B-8297-6E38C89C741D}"/>
              </a:ext>
            </a:extLst>
          </p:cNvPr>
          <p:cNvSpPr>
            <a:spLocks noGrp="1" noChangeArrowheads="1"/>
          </p:cNvSpPr>
          <p:nvPr>
            <p:ph idx="1"/>
          </p:nvPr>
        </p:nvSpPr>
        <p:spPr bwMode="auto">
          <a:xfrm>
            <a:off x="1483785" y="1464734"/>
            <a:ext cx="10020300" cy="36131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indent="0" algn="ctr">
              <a:buNone/>
            </a:pPr>
            <a:endParaRPr lang="en-GB" altLang="en-US" sz="2800" b="1">
              <a:ea typeface="ＭＳ Ｐゴシック" panose="020B0600070205080204" pitchFamily="34" charset="-128"/>
              <a:cs typeface="Arial" panose="020B0604020202020204" pitchFamily="34" charset="0"/>
            </a:endParaRPr>
          </a:p>
          <a:p>
            <a:pPr marL="0" indent="0" algn="ctr">
              <a:buNone/>
            </a:pPr>
            <a:endParaRPr lang="en-GB" altLang="en-US" sz="2800" b="1">
              <a:ea typeface="ＭＳ Ｐゴシック" panose="020B0600070205080204" pitchFamily="34" charset="-128"/>
              <a:cs typeface="Arial" panose="020B0604020202020204" pitchFamily="34" charset="0"/>
            </a:endParaRPr>
          </a:p>
          <a:p>
            <a:pPr marL="0" indent="0" algn="ctr">
              <a:buNone/>
            </a:pPr>
            <a:r>
              <a:rPr lang="en-GB" altLang="en-US" b="1">
                <a:ea typeface="ＭＳ Ｐゴシック" panose="020B0600070205080204" pitchFamily="34" charset="-128"/>
                <a:cs typeface="Arial" panose="020B0604020202020204" pitchFamily="34" charset="0"/>
              </a:rPr>
              <a:t>Any Questions?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6379-0C2D-4E33-8173-39699803A63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8C24F06-BF34-42B2-9199-8C0089EDE5EB}"/>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CE3C1485-B60F-4A4A-A5BE-CA75B9B0135F}"/>
              </a:ext>
            </a:extLst>
          </p:cNvPr>
          <p:cNvPicPr>
            <a:picLocks noChangeAspect="1"/>
          </p:cNvPicPr>
          <p:nvPr/>
        </p:nvPicPr>
        <p:blipFill>
          <a:blip r:embed="rId2"/>
          <a:stretch>
            <a:fillRect/>
          </a:stretch>
        </p:blipFill>
        <p:spPr>
          <a:xfrm>
            <a:off x="1811624" y="5804759"/>
            <a:ext cx="6285521" cy="402371"/>
          </a:xfrm>
          <a:prstGeom prst="rect">
            <a:avLst/>
          </a:prstGeom>
        </p:spPr>
      </p:pic>
      <p:pic>
        <p:nvPicPr>
          <p:cNvPr id="6" name="Picture 5">
            <a:extLst>
              <a:ext uri="{FF2B5EF4-FFF2-40B4-BE49-F238E27FC236}">
                <a16:creationId xmlns:a16="http://schemas.microsoft.com/office/drawing/2014/main" id="{9651966D-22FD-4781-A8B6-967A853DC0E9}"/>
              </a:ext>
            </a:extLst>
          </p:cNvPr>
          <p:cNvPicPr>
            <a:picLocks noChangeAspect="1"/>
          </p:cNvPicPr>
          <p:nvPr/>
        </p:nvPicPr>
        <p:blipFill>
          <a:blip r:embed="rId3"/>
          <a:stretch>
            <a:fillRect/>
          </a:stretch>
        </p:blipFill>
        <p:spPr>
          <a:xfrm>
            <a:off x="1906385" y="0"/>
            <a:ext cx="6190760" cy="5752407"/>
          </a:xfrm>
          <a:prstGeom prst="rect">
            <a:avLst/>
          </a:prstGeom>
        </p:spPr>
      </p:pic>
    </p:spTree>
    <p:extLst>
      <p:ext uri="{BB962C8B-B14F-4D97-AF65-F5344CB8AC3E}">
        <p14:creationId xmlns:p14="http://schemas.microsoft.com/office/powerpoint/2010/main" val="2227577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0304" y="2047473"/>
            <a:ext cx="9012680" cy="1172161"/>
          </a:xfrm>
          <a:prstGeom prst="rect">
            <a:avLst/>
          </a:prstGeom>
        </p:spPr>
        <p:txBody>
          <a:bodyPr>
            <a:normAutofit fontScale="45000" lnSpcReduction="2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9200" b="1" dirty="0">
                <a:solidFill>
                  <a:prstClr val="black"/>
                </a:solidFill>
                <a:latin typeface="Calibri"/>
              </a:rPr>
              <a:t>Reliefs and Exemptions</a:t>
            </a:r>
          </a:p>
          <a:p>
            <a:pPr algn="l" defTabSz="609585"/>
            <a:r>
              <a:rPr lang="en-GB" sz="5867" b="1" dirty="0">
                <a:solidFill>
                  <a:prstClr val="black"/>
                </a:solidFill>
                <a:latin typeface="Calibri"/>
              </a:rPr>
              <a:t>A summary of the reliefs/exemptions available to ratepayers</a:t>
            </a:r>
            <a:endParaRPr lang="en-GB" sz="7200" b="1" i="1" dirty="0">
              <a:solidFill>
                <a:prstClr val="black"/>
              </a:solidFill>
              <a:latin typeface="Calibri" panose="020F0502020204030204" pitchFamily="34" charset="0"/>
            </a:endParaRPr>
          </a:p>
        </p:txBody>
      </p:sp>
      <p:sp>
        <p:nvSpPr>
          <p:cNvPr id="3" name="Subtitle 2"/>
          <p:cNvSpPr txBox="1">
            <a:spLocks/>
          </p:cNvSpPr>
          <p:nvPr/>
        </p:nvSpPr>
        <p:spPr>
          <a:xfrm>
            <a:off x="316455" y="4178423"/>
            <a:ext cx="7010400" cy="1838811"/>
          </a:xfrm>
          <a:prstGeom prst="rect">
            <a:avLst/>
          </a:prstGeom>
        </p:spPr>
        <p:txBody>
          <a:bodyPr rtlCol="0">
            <a:normAutofit fontScale="625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fontAlgn="auto">
              <a:buClr>
                <a:srgbClr val="4F81BD">
                  <a:lumMod val="75000"/>
                </a:srgbClr>
              </a:buClr>
              <a:buNone/>
              <a:defRPr/>
            </a:pPr>
            <a:endParaRPr lang="en-GB" sz="4267" dirty="0">
              <a:solidFill>
                <a:prstClr val="black"/>
              </a:solidFill>
              <a:latin typeface="Calibri"/>
            </a:endParaRPr>
          </a:p>
          <a:p>
            <a:pPr marL="457189" indent="-457189" defTabSz="609585" fontAlgn="auto">
              <a:buClr>
                <a:srgbClr val="4F81BD">
                  <a:lumMod val="75000"/>
                </a:srgbClr>
              </a:buClr>
              <a:buNone/>
              <a:defRPr/>
            </a:pPr>
            <a:r>
              <a:rPr lang="en-GB" sz="4800" b="1" dirty="0">
                <a:solidFill>
                  <a:prstClr val="black"/>
                </a:solidFill>
                <a:latin typeface="Calibri" panose="020F0502020204030204" pitchFamily="34" charset="0"/>
              </a:rPr>
              <a:t>David Holmes LL.B, FIRRV</a:t>
            </a:r>
          </a:p>
          <a:p>
            <a:pPr marL="457189" indent="-457189" defTabSz="609585" fontAlgn="auto">
              <a:buClr>
                <a:srgbClr val="4F81BD">
                  <a:lumMod val="75000"/>
                </a:srgbClr>
              </a:buClr>
              <a:buNone/>
              <a:defRPr/>
            </a:pPr>
            <a:r>
              <a:rPr lang="en-GB" sz="4800" b="1" dirty="0">
                <a:solidFill>
                  <a:prstClr val="black"/>
                </a:solidFill>
                <a:latin typeface="Calibri" panose="020F0502020204030204" pitchFamily="34" charset="0"/>
              </a:rPr>
              <a:t>Compliance &amp; Technical Manager</a:t>
            </a:r>
          </a:p>
          <a:p>
            <a:pPr marL="457189" indent="-457189" defTabSz="609585" fontAlgn="auto">
              <a:buClr>
                <a:srgbClr val="4F81BD">
                  <a:lumMod val="75000"/>
                </a:srgbClr>
              </a:buClr>
              <a:buNone/>
              <a:defRPr/>
            </a:pPr>
            <a:r>
              <a:rPr lang="en-GB" sz="4800" b="1" dirty="0">
                <a:solidFill>
                  <a:prstClr val="black"/>
                </a:solidFill>
                <a:latin typeface="Calibri" panose="020F0502020204030204" pitchFamily="34" charset="0"/>
              </a:rPr>
              <a:t>Blackpool Council</a:t>
            </a:r>
          </a:p>
        </p:txBody>
      </p:sp>
      <p:sp>
        <p:nvSpPr>
          <p:cNvPr id="5" name="TextBox 3"/>
          <p:cNvSpPr txBox="1">
            <a:spLocks noChangeArrowheads="1"/>
          </p:cNvSpPr>
          <p:nvPr/>
        </p:nvSpPr>
        <p:spPr bwMode="auto">
          <a:xfrm>
            <a:off x="316455" y="3562869"/>
            <a:ext cx="6226021" cy="461665"/>
          </a:xfrm>
          <a:prstGeom prst="rect">
            <a:avLst/>
          </a:prstGeom>
          <a:noFill/>
          <a:ln w="9525">
            <a:noFill/>
            <a:miter lim="800000"/>
            <a:headEnd/>
            <a:tailEnd/>
          </a:ln>
        </p:spPr>
        <p:txBody>
          <a:bodyPr wrap="square">
            <a:spAutoFit/>
          </a:bodyPr>
          <a:lstStyle/>
          <a:p>
            <a:pPr defTabSz="609585" eaLnBrk="0" fontAlgn="base" hangingPunct="0">
              <a:spcBef>
                <a:spcPct val="0"/>
              </a:spcBef>
              <a:spcAft>
                <a:spcPct val="0"/>
              </a:spcAft>
            </a:pPr>
            <a:r>
              <a:rPr lang="en-GB" sz="2400" b="1" dirty="0">
                <a:solidFill>
                  <a:prstClr val="black"/>
                </a:solidFill>
                <a:latin typeface="Calibri" panose="020F0502020204030204" pitchFamily="34" charset="0"/>
                <a:ea typeface="ＭＳ Ｐゴシック" pitchFamily="-1" charset="-128"/>
                <a:cs typeface="Arial" charset="0"/>
              </a:rPr>
              <a:t>11</a:t>
            </a:r>
            <a:r>
              <a:rPr lang="en-GB" sz="2400" b="1" baseline="30000" dirty="0">
                <a:solidFill>
                  <a:prstClr val="black"/>
                </a:solidFill>
                <a:latin typeface="Calibri" panose="020F0502020204030204" pitchFamily="34" charset="0"/>
                <a:ea typeface="ＭＳ Ｐゴシック" pitchFamily="-1" charset="-128"/>
                <a:cs typeface="Arial" charset="0"/>
              </a:rPr>
              <a:t>th</a:t>
            </a:r>
            <a:r>
              <a:rPr lang="en-GB" sz="2400" b="1" dirty="0">
                <a:solidFill>
                  <a:prstClr val="black"/>
                </a:solidFill>
                <a:latin typeface="Calibri" panose="020F0502020204030204" pitchFamily="34" charset="0"/>
                <a:ea typeface="ＭＳ Ｐゴシック" pitchFamily="-1" charset="-128"/>
                <a:cs typeface="Arial" charset="0"/>
              </a:rPr>
              <a:t> June 2019, South </a:t>
            </a:r>
            <a:r>
              <a:rPr lang="en-GB" sz="2400" b="1" dirty="0" err="1">
                <a:solidFill>
                  <a:prstClr val="black"/>
                </a:solidFill>
                <a:latin typeface="Calibri" panose="020F0502020204030204" pitchFamily="34" charset="0"/>
                <a:ea typeface="ＭＳ Ｐゴシック" pitchFamily="-1" charset="-128"/>
                <a:cs typeface="Arial" charset="0"/>
              </a:rPr>
              <a:t>Ribble</a:t>
            </a:r>
            <a:r>
              <a:rPr lang="en-GB" sz="2400" b="1" dirty="0">
                <a:solidFill>
                  <a:prstClr val="black"/>
                </a:solidFill>
                <a:latin typeface="Calibri" panose="020F0502020204030204" pitchFamily="34" charset="0"/>
                <a:ea typeface="ＭＳ Ｐゴシック" pitchFamily="-1" charset="-128"/>
                <a:cs typeface="Arial" charset="0"/>
              </a:rPr>
              <a:t> Borough Council</a:t>
            </a:r>
          </a:p>
        </p:txBody>
      </p:sp>
      <p:sp>
        <p:nvSpPr>
          <p:cNvPr id="4" name="Rectangle 3"/>
          <p:cNvSpPr/>
          <p:nvPr/>
        </p:nvSpPr>
        <p:spPr>
          <a:xfrm>
            <a:off x="381465" y="200813"/>
            <a:ext cx="8815801" cy="1077218"/>
          </a:xfrm>
          <a:prstGeom prst="rect">
            <a:avLst/>
          </a:prstGeom>
        </p:spPr>
        <p:txBody>
          <a:bodyPr wrap="square">
            <a:spAutoFit/>
          </a:bodyPr>
          <a:lstStyle/>
          <a:p>
            <a:pPr defTabSz="609585" fontAlgn="base">
              <a:spcBef>
                <a:spcPct val="0"/>
              </a:spcBef>
              <a:spcAft>
                <a:spcPct val="0"/>
              </a:spcAft>
            </a:pPr>
            <a:r>
              <a:rPr lang="en-GB" altLang="en-US" sz="3733" b="1" dirty="0">
                <a:solidFill>
                  <a:prstClr val="black"/>
                </a:solidFill>
                <a:latin typeface="Arial" charset="0"/>
                <a:ea typeface="ＭＳ Ｐゴシック" pitchFamily="-1" charset="-128"/>
              </a:rPr>
              <a:t>Introduction to Business Rates</a:t>
            </a:r>
          </a:p>
          <a:p>
            <a:pPr defTabSz="609585" fontAlgn="base">
              <a:spcBef>
                <a:spcPct val="0"/>
              </a:spcBef>
              <a:spcAft>
                <a:spcPct val="0"/>
              </a:spcAft>
            </a:pPr>
            <a:r>
              <a:rPr lang="en-GB" altLang="en-US" sz="2667" b="1" dirty="0">
                <a:solidFill>
                  <a:prstClr val="black"/>
                </a:solidFill>
                <a:latin typeface="Arial" charset="0"/>
                <a:ea typeface="ＭＳ Ｐゴシック" pitchFamily="-1" charset="-128"/>
              </a:rPr>
              <a:t>Lancashire &amp; Cheshire IRRV Association </a:t>
            </a:r>
            <a:endParaRPr lang="en-US" altLang="en-US" sz="2667" dirty="0">
              <a:solidFill>
                <a:prstClr val="black"/>
              </a:solidFill>
              <a:latin typeface="Arial" charset="0"/>
              <a:ea typeface="ＭＳ Ｐゴシック" pitchFamily="-1"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363F312-2C74-4F43-BCA0-5C5D57D23D18}"/>
              </a:ext>
            </a:extLst>
          </p:cNvPr>
          <p:cNvSpPr>
            <a:spLocks noGrp="1" noChangeArrowheads="1"/>
          </p:cNvSpPr>
          <p:nvPr>
            <p:ph type="title"/>
          </p:nvPr>
        </p:nvSpPr>
        <p:spPr bwMode="auto">
          <a:xfrm>
            <a:off x="478367" y="264585"/>
            <a:ext cx="11025717" cy="749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600" b="1">
                <a:ea typeface="ＭＳ Ｐゴシック" panose="020B0600070205080204" pitchFamily="34" charset="-128"/>
                <a:cs typeface="Arial" panose="020B0604020202020204" pitchFamily="34" charset="0"/>
              </a:rPr>
              <a:t>A Brief History of Rates</a:t>
            </a:r>
          </a:p>
        </p:txBody>
      </p:sp>
      <p:sp>
        <p:nvSpPr>
          <p:cNvPr id="11267" name="Content Placeholder 2">
            <a:extLst>
              <a:ext uri="{FF2B5EF4-FFF2-40B4-BE49-F238E27FC236}">
                <a16:creationId xmlns:a16="http://schemas.microsoft.com/office/drawing/2014/main" id="{A8F51FC3-D524-4C25-8004-F850B3CDDBB8}"/>
              </a:ext>
            </a:extLst>
          </p:cNvPr>
          <p:cNvSpPr>
            <a:spLocks noGrp="1" noChangeArrowheads="1"/>
          </p:cNvSpPr>
          <p:nvPr>
            <p:ph idx="1"/>
          </p:nvPr>
        </p:nvSpPr>
        <p:spPr bwMode="auto">
          <a:xfrm>
            <a:off x="603252" y="1219201"/>
            <a:ext cx="10900833" cy="4872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eaLnBrk="1" hangingPunct="1"/>
            <a:r>
              <a:rPr lang="en-US" altLang="en-US" sz="3200" dirty="0">
                <a:ea typeface="ＭＳ Ｐゴシック" panose="020B0600070205080204" pitchFamily="34" charset="-128"/>
              </a:rPr>
              <a:t>Poor Law Act 1601</a:t>
            </a:r>
          </a:p>
          <a:p>
            <a:pPr eaLnBrk="1" hangingPunct="1"/>
            <a:r>
              <a:rPr lang="en-US" altLang="en-US" sz="3200" dirty="0">
                <a:ea typeface="ＭＳ Ｐゴシック" panose="020B0600070205080204" pitchFamily="34" charset="-128"/>
              </a:rPr>
              <a:t>Paid for by levying rates on local ratepayers</a:t>
            </a:r>
          </a:p>
          <a:p>
            <a:pPr eaLnBrk="1" hangingPunct="1"/>
            <a:r>
              <a:rPr lang="en-US" altLang="en-US" sz="3200" dirty="0">
                <a:ea typeface="ＭＳ Ｐゴシック" panose="020B0600070205080204" pitchFamily="34" charset="-128"/>
              </a:rPr>
              <a:t>System of rates to fund local government &amp; services evolved over the centuries</a:t>
            </a:r>
          </a:p>
          <a:p>
            <a:pPr eaLnBrk="1" hangingPunct="1"/>
            <a:r>
              <a:rPr lang="en-US" altLang="en-US" sz="3200" dirty="0">
                <a:ea typeface="ＭＳ Ｐゴシック" panose="020B0600070205080204" pitchFamily="34" charset="-128"/>
              </a:rPr>
              <a:t>General Rate Act 1967 </a:t>
            </a:r>
          </a:p>
          <a:p>
            <a:pPr eaLnBrk="1" hangingPunct="1"/>
            <a:r>
              <a:rPr lang="en-US" altLang="en-US" sz="3200" dirty="0">
                <a:ea typeface="ＭＳ Ｐゴシック" panose="020B0600070205080204" pitchFamily="34" charset="-128"/>
              </a:rPr>
              <a:t>Local Government Finance Act 1988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434005" y="366637"/>
            <a:ext cx="2367376" cy="769705"/>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r" defTabSz="609585"/>
            <a:r>
              <a:rPr lang="en-GB" sz="4267" b="1" dirty="0">
                <a:solidFill>
                  <a:prstClr val="black"/>
                </a:solidFill>
                <a:latin typeface="Calibri"/>
              </a:rPr>
              <a:t>Content</a:t>
            </a:r>
            <a:endParaRPr lang="en-GB" sz="4267" b="1" i="1" dirty="0">
              <a:solidFill>
                <a:prstClr val="black"/>
              </a:solidFill>
              <a:latin typeface="Calibri" panose="020F0502020204030204" pitchFamily="34" charset="0"/>
            </a:endParaRPr>
          </a:p>
        </p:txBody>
      </p:sp>
      <p:sp>
        <p:nvSpPr>
          <p:cNvPr id="3" name="Subtitle 2"/>
          <p:cNvSpPr txBox="1">
            <a:spLocks/>
          </p:cNvSpPr>
          <p:nvPr/>
        </p:nvSpPr>
        <p:spPr>
          <a:xfrm>
            <a:off x="624215" y="1287122"/>
            <a:ext cx="8158760" cy="4407097"/>
          </a:xfrm>
          <a:prstGeom prst="rect">
            <a:avLst/>
          </a:prstGeom>
        </p:spPr>
        <p:txBody>
          <a:bodyPr rtlCol="0">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GB" dirty="0">
                <a:solidFill>
                  <a:prstClr val="black"/>
                </a:solidFill>
                <a:latin typeface="Calibri" panose="020F0502020204030204" pitchFamily="34" charset="0"/>
                <a:cs typeface="Arial" charset="0"/>
              </a:rPr>
              <a:t>Legal Framework</a:t>
            </a:r>
          </a:p>
          <a:p>
            <a:pPr marL="457189" indent="-457189" defTabSz="609585"/>
            <a:r>
              <a:rPr lang="en-GB" dirty="0">
                <a:solidFill>
                  <a:prstClr val="black"/>
                </a:solidFill>
                <a:latin typeface="Calibri" panose="020F0502020204030204" pitchFamily="34" charset="0"/>
                <a:cs typeface="Arial" charset="0"/>
              </a:rPr>
              <a:t>European State Aid</a:t>
            </a:r>
          </a:p>
          <a:p>
            <a:pPr marL="457189" indent="-457189" defTabSz="609585"/>
            <a:r>
              <a:rPr lang="en-GB" dirty="0">
                <a:solidFill>
                  <a:prstClr val="black"/>
                </a:solidFill>
                <a:latin typeface="Calibri" panose="020F0502020204030204" pitchFamily="34" charset="0"/>
                <a:cs typeface="Arial" charset="0"/>
              </a:rPr>
              <a:t>Mandatory Reliefs and Exemptions</a:t>
            </a:r>
          </a:p>
          <a:p>
            <a:pPr marL="457189" indent="-457189" defTabSz="609585"/>
            <a:r>
              <a:rPr lang="en-GB" dirty="0">
                <a:solidFill>
                  <a:prstClr val="black"/>
                </a:solidFill>
                <a:latin typeface="Calibri" panose="020F0502020204030204" pitchFamily="34" charset="0"/>
                <a:cs typeface="Arial" charset="0"/>
              </a:rPr>
              <a:t>Discretionary Reliefs</a:t>
            </a:r>
          </a:p>
          <a:p>
            <a:pPr marL="457189" indent="-457189" defTabSz="609585"/>
            <a:r>
              <a:rPr lang="en-GB" dirty="0">
                <a:solidFill>
                  <a:prstClr val="black"/>
                </a:solidFill>
                <a:latin typeface="Calibri" panose="020F0502020204030204" pitchFamily="34" charset="0"/>
                <a:cs typeface="Arial" charset="0"/>
              </a:rPr>
              <a:t>Hardship Relief</a:t>
            </a:r>
          </a:p>
          <a:p>
            <a:pPr marL="457189" indent="-457189" defTabSz="609585"/>
            <a:r>
              <a:rPr lang="en-GB" dirty="0">
                <a:solidFill>
                  <a:prstClr val="black"/>
                </a:solidFill>
                <a:latin typeface="Calibri" panose="020F0502020204030204" pitchFamily="34" charset="0"/>
                <a:cs typeface="Arial" charset="0"/>
              </a:rPr>
              <a:t>Part Occupied Relief (s44A)</a:t>
            </a:r>
          </a:p>
          <a:p>
            <a:pPr marL="457189" indent="-457189" defTabSz="609585"/>
            <a:r>
              <a:rPr lang="en-GB" dirty="0">
                <a:solidFill>
                  <a:prstClr val="black"/>
                </a:solidFill>
                <a:latin typeface="Calibri" panose="020F0502020204030204" pitchFamily="34" charset="0"/>
                <a:cs typeface="Arial" charset="0"/>
              </a:rPr>
              <a:t>Administrative / Funding Considerations</a:t>
            </a:r>
          </a:p>
        </p:txBody>
      </p:sp>
    </p:spTree>
    <p:extLst>
      <p:ext uri="{BB962C8B-B14F-4D97-AF65-F5344CB8AC3E}">
        <p14:creationId xmlns:p14="http://schemas.microsoft.com/office/powerpoint/2010/main" val="2680749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6455" y="461022"/>
            <a:ext cx="9082039" cy="852565"/>
          </a:xfrm>
          <a:prstGeom prst="rect">
            <a:avLst/>
          </a:prstGeom>
        </p:spPr>
        <p:txBody>
          <a:bodyPr>
            <a:normAutofit fontScale="825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The legal position – the 1988 act</a:t>
            </a:r>
            <a:endParaRPr lang="en-GB" sz="7200" b="1" i="1" dirty="0">
              <a:solidFill>
                <a:prstClr val="black"/>
              </a:solidFill>
              <a:latin typeface="Calibri" panose="020F0502020204030204" pitchFamily="34" charset="0"/>
            </a:endParaRPr>
          </a:p>
        </p:txBody>
      </p:sp>
      <p:sp>
        <p:nvSpPr>
          <p:cNvPr id="3" name="TextBox 2"/>
          <p:cNvSpPr txBox="1"/>
          <p:nvPr/>
        </p:nvSpPr>
        <p:spPr>
          <a:xfrm>
            <a:off x="449799" y="1763390"/>
            <a:ext cx="8735628" cy="3046411"/>
          </a:xfrm>
          <a:prstGeom prst="rect">
            <a:avLst/>
          </a:prstGeom>
          <a:noFill/>
        </p:spPr>
        <p:txBody>
          <a:bodyPr wrap="square" rtlCol="0">
            <a:spAutoFit/>
          </a:bodyPr>
          <a:lstStyle/>
          <a:p>
            <a:pPr defTabSz="609585" eaLnBrk="0" fontAlgn="base" hangingPunct="0">
              <a:spcBef>
                <a:spcPct val="0"/>
              </a:spcBef>
              <a:spcAft>
                <a:spcPct val="0"/>
              </a:spcAft>
            </a:pPr>
            <a:r>
              <a:rPr lang="en-GB" sz="2133" u="sng" dirty="0">
                <a:solidFill>
                  <a:prstClr val="black"/>
                </a:solidFill>
                <a:latin typeface="Calibri"/>
                <a:ea typeface="ＭＳ Ｐゴシック" pitchFamily="-1" charset="-128"/>
              </a:rPr>
              <a:t>Sections 43 and 45</a:t>
            </a:r>
            <a:r>
              <a:rPr lang="en-GB" sz="2133" dirty="0">
                <a:solidFill>
                  <a:prstClr val="black"/>
                </a:solidFill>
                <a:latin typeface="Calibri"/>
                <a:ea typeface="ＭＳ Ｐゴシック" pitchFamily="-1" charset="-128"/>
              </a:rPr>
              <a:t> of the Local Government Finance Act 1988 deal with mandatory reliefs – </a:t>
            </a:r>
            <a:r>
              <a:rPr lang="en-GB" sz="2133" dirty="0" err="1">
                <a:solidFill>
                  <a:prstClr val="black"/>
                </a:solidFill>
                <a:latin typeface="Calibri"/>
                <a:ea typeface="ＭＳ Ｐゴシック" pitchFamily="-1" charset="-128"/>
              </a:rPr>
              <a:t>ie</a:t>
            </a:r>
            <a:r>
              <a:rPr lang="en-GB" sz="2133" dirty="0">
                <a:solidFill>
                  <a:prstClr val="black"/>
                </a:solidFill>
                <a:latin typeface="Calibri"/>
                <a:ea typeface="ＭＳ Ｐゴシック" pitchFamily="-1" charset="-128"/>
              </a:rPr>
              <a:t> those reliefs which are required to be applied when the qualifying criteria is met.</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u="sng" dirty="0">
                <a:solidFill>
                  <a:prstClr val="black"/>
                </a:solidFill>
                <a:latin typeface="Calibri"/>
                <a:ea typeface="ＭＳ Ｐゴシック" pitchFamily="-1" charset="-128"/>
              </a:rPr>
              <a:t>Section 44A</a:t>
            </a:r>
            <a:r>
              <a:rPr lang="en-GB" sz="2133" dirty="0">
                <a:solidFill>
                  <a:prstClr val="black"/>
                </a:solidFill>
                <a:latin typeface="Calibri"/>
                <a:ea typeface="ＭＳ Ｐゴシック" pitchFamily="-1" charset="-128"/>
              </a:rPr>
              <a:t> deals with hereditaments which are partly occupied/</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u="sng" dirty="0">
                <a:solidFill>
                  <a:prstClr val="black"/>
                </a:solidFill>
                <a:latin typeface="Calibri"/>
                <a:ea typeface="ＭＳ Ｐゴシック" pitchFamily="-1" charset="-128"/>
              </a:rPr>
              <a:t>Section 47</a:t>
            </a:r>
            <a:r>
              <a:rPr lang="en-GB" sz="2133" dirty="0">
                <a:solidFill>
                  <a:prstClr val="black"/>
                </a:solidFill>
                <a:latin typeface="Calibri"/>
                <a:ea typeface="ＭＳ Ｐゴシック" pitchFamily="-1" charset="-128"/>
              </a:rPr>
              <a:t> deals with the award of discretionary relief</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u="sng" dirty="0">
                <a:solidFill>
                  <a:prstClr val="black"/>
                </a:solidFill>
                <a:latin typeface="Calibri"/>
                <a:ea typeface="ＭＳ Ｐゴシック" pitchFamily="-1" charset="-128"/>
              </a:rPr>
              <a:t>Section 49</a:t>
            </a:r>
            <a:r>
              <a:rPr lang="en-GB" sz="2133" dirty="0">
                <a:solidFill>
                  <a:prstClr val="black"/>
                </a:solidFill>
                <a:latin typeface="Calibri"/>
                <a:ea typeface="ＭＳ Ｐゴシック" pitchFamily="-1" charset="-128"/>
              </a:rPr>
              <a:t> deals with payment of Hardship Relief</a:t>
            </a:r>
          </a:p>
        </p:txBody>
      </p:sp>
    </p:spTree>
    <p:extLst>
      <p:ext uri="{BB962C8B-B14F-4D97-AF65-F5344CB8AC3E}">
        <p14:creationId xmlns:p14="http://schemas.microsoft.com/office/powerpoint/2010/main" val="4014120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6456" y="461022"/>
            <a:ext cx="9070201"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The legal position – other</a:t>
            </a:r>
            <a:endParaRPr lang="en-GB" sz="7200" b="1" i="1" dirty="0">
              <a:solidFill>
                <a:prstClr val="black"/>
              </a:solidFill>
              <a:latin typeface="Calibri" panose="020F0502020204030204" pitchFamily="34" charset="0"/>
            </a:endParaRPr>
          </a:p>
        </p:txBody>
      </p:sp>
      <p:sp>
        <p:nvSpPr>
          <p:cNvPr id="3" name="TextBox 2"/>
          <p:cNvSpPr txBox="1"/>
          <p:nvPr/>
        </p:nvSpPr>
        <p:spPr>
          <a:xfrm>
            <a:off x="449799" y="1763390"/>
            <a:ext cx="8735628" cy="3374642"/>
          </a:xfrm>
          <a:prstGeom prst="rect">
            <a:avLst/>
          </a:prstGeom>
          <a:noFill/>
        </p:spPr>
        <p:txBody>
          <a:bodyPr wrap="square" rtlCol="0">
            <a:spAutoFit/>
          </a:bodyPr>
          <a:lstStyle/>
          <a:p>
            <a:pPr defTabSz="609585" eaLnBrk="0" fontAlgn="base" hangingPunct="0">
              <a:spcBef>
                <a:spcPct val="0"/>
              </a:spcBef>
              <a:spcAft>
                <a:spcPct val="0"/>
              </a:spcAft>
            </a:pPr>
            <a:r>
              <a:rPr lang="en-US" sz="2133" u="sng" dirty="0">
                <a:solidFill>
                  <a:prstClr val="black"/>
                </a:solidFill>
                <a:latin typeface="Calibri"/>
                <a:ea typeface="ＭＳ Ｐゴシック" pitchFamily="-1" charset="-128"/>
              </a:rPr>
              <a:t>The Non-Domestic Rating (Unoccupied Property) (England) Regulations 2008 </a:t>
            </a:r>
            <a:r>
              <a:rPr lang="en-US" sz="2133" dirty="0">
                <a:solidFill>
                  <a:prstClr val="black"/>
                </a:solidFill>
                <a:latin typeface="Calibri"/>
                <a:ea typeface="ＭＳ Ｐゴシック" pitchFamily="-1" charset="-128"/>
              </a:rPr>
              <a:t>provide the latest criteria for dealing with exemptions for empty properties.</a:t>
            </a:r>
            <a:endParaRPr lang="en-GB" sz="2133" u="sng" dirty="0">
              <a:solidFill>
                <a:prstClr val="black"/>
              </a:solidFill>
              <a:latin typeface="Calibri"/>
              <a:ea typeface="ＭＳ Ｐゴシック" pitchFamily="-1" charset="-128"/>
            </a:endParaRPr>
          </a:p>
          <a:p>
            <a:pPr defTabSz="609585" eaLnBrk="0" fontAlgn="base" hangingPunct="0">
              <a:spcBef>
                <a:spcPct val="0"/>
              </a:spcBef>
              <a:spcAft>
                <a:spcPct val="0"/>
              </a:spcAft>
            </a:pPr>
            <a:endParaRPr lang="en-GB" sz="2133" u="sng"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u="sng" dirty="0">
                <a:solidFill>
                  <a:prstClr val="black"/>
                </a:solidFill>
                <a:latin typeface="Calibri"/>
                <a:ea typeface="ＭＳ Ｐゴシック" pitchFamily="-1" charset="-128"/>
              </a:rPr>
              <a:t>Section 69 of the Localism Act 2011</a:t>
            </a:r>
            <a:r>
              <a:rPr lang="en-GB" sz="2133" dirty="0">
                <a:solidFill>
                  <a:prstClr val="black"/>
                </a:solidFill>
                <a:latin typeface="Calibri"/>
                <a:ea typeface="ＭＳ Ｐゴシック" pitchFamily="-1" charset="-128"/>
              </a:rPr>
              <a:t> amended s.47 of the LGFA 1988 and opened the door to grant relief to any ratepayer for any reason as the billing authority sees fit.</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US" sz="2133" dirty="0">
                <a:solidFill>
                  <a:prstClr val="black"/>
                </a:solidFill>
                <a:latin typeface="Calibri"/>
                <a:ea typeface="ＭＳ Ｐゴシック" pitchFamily="-1" charset="-128"/>
              </a:rPr>
              <a:t>European State Aid </a:t>
            </a:r>
            <a:r>
              <a:rPr lang="en-US" sz="2133" dirty="0" err="1">
                <a:solidFill>
                  <a:prstClr val="black"/>
                </a:solidFill>
                <a:latin typeface="Calibri"/>
                <a:ea typeface="ＭＳ Ｐゴシック" pitchFamily="-1" charset="-128"/>
              </a:rPr>
              <a:t>deminimis</a:t>
            </a:r>
            <a:r>
              <a:rPr lang="en-US" sz="2133" dirty="0">
                <a:solidFill>
                  <a:prstClr val="black"/>
                </a:solidFill>
                <a:latin typeface="Calibri"/>
                <a:ea typeface="ＭＳ Ｐゴシック" pitchFamily="-1" charset="-128"/>
              </a:rPr>
              <a:t> limits were introduced by </a:t>
            </a:r>
            <a:r>
              <a:rPr lang="en-US" sz="2133" u="sng" dirty="0">
                <a:solidFill>
                  <a:prstClr val="black"/>
                </a:solidFill>
                <a:latin typeface="Calibri"/>
                <a:ea typeface="ＭＳ Ｐゴシック" pitchFamily="-1" charset="-128"/>
              </a:rPr>
              <a:t>Commission Regulation (EU) 1407/2013</a:t>
            </a:r>
            <a:r>
              <a:rPr lang="en-US" sz="2133" dirty="0">
                <a:solidFill>
                  <a:prstClr val="black"/>
                </a:solidFill>
                <a:latin typeface="Calibri"/>
                <a:ea typeface="ＭＳ Ｐゴシック" pitchFamily="-1" charset="-128"/>
              </a:rPr>
              <a:t> and apply to all public bodies who administer tax relief on behalf of a European member state. </a:t>
            </a:r>
            <a:endParaRPr lang="en-GB" sz="2133" dirty="0">
              <a:solidFill>
                <a:prstClr val="black"/>
              </a:solidFill>
              <a:latin typeface="Calibri"/>
              <a:ea typeface="ＭＳ Ｐゴシック" pitchFamily="-1" charset="-128"/>
            </a:endParaRPr>
          </a:p>
        </p:txBody>
      </p:sp>
    </p:spTree>
    <p:extLst>
      <p:ext uri="{BB962C8B-B14F-4D97-AF65-F5344CB8AC3E}">
        <p14:creationId xmlns:p14="http://schemas.microsoft.com/office/powerpoint/2010/main" val="140697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6456" y="461022"/>
            <a:ext cx="9070201"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European State Aid Limits</a:t>
            </a:r>
            <a:endParaRPr lang="en-GB" sz="7200" b="1" i="1" dirty="0">
              <a:solidFill>
                <a:prstClr val="black"/>
              </a:solidFill>
              <a:latin typeface="Calibri" panose="020F0502020204030204" pitchFamily="34" charset="0"/>
            </a:endParaRPr>
          </a:p>
        </p:txBody>
      </p:sp>
      <p:sp>
        <p:nvSpPr>
          <p:cNvPr id="3" name="TextBox 2"/>
          <p:cNvSpPr txBox="1"/>
          <p:nvPr/>
        </p:nvSpPr>
        <p:spPr>
          <a:xfrm>
            <a:off x="471056" y="1313586"/>
            <a:ext cx="8915600" cy="4359335"/>
          </a:xfrm>
          <a:prstGeom prst="rect">
            <a:avLst/>
          </a:prstGeom>
          <a:noFill/>
        </p:spPr>
        <p:txBody>
          <a:bodyPr wrap="square" rtlCol="0">
            <a:spAutoFit/>
          </a:bodyPr>
          <a:lstStyle/>
          <a:p>
            <a:pPr defTabSz="609585" eaLnBrk="0" fontAlgn="base" hangingPunct="0">
              <a:spcBef>
                <a:spcPct val="0"/>
              </a:spcBef>
              <a:spcAft>
                <a:spcPct val="0"/>
              </a:spcAft>
            </a:pPr>
            <a:r>
              <a:rPr lang="en-US" sz="2133" dirty="0">
                <a:solidFill>
                  <a:prstClr val="black"/>
                </a:solidFill>
                <a:latin typeface="Calibri"/>
                <a:ea typeface="ＭＳ Ｐゴシック" pitchFamily="-1" charset="-128"/>
              </a:rPr>
              <a:t>State aid is any advantage granted by public authorities through state resources on a selective basis to any </a:t>
            </a:r>
            <a:r>
              <a:rPr lang="en-US" sz="2133" dirty="0" err="1">
                <a:solidFill>
                  <a:prstClr val="black"/>
                </a:solidFill>
                <a:latin typeface="Calibri"/>
                <a:ea typeface="ＭＳ Ｐゴシック" pitchFamily="-1" charset="-128"/>
              </a:rPr>
              <a:t>organisations</a:t>
            </a:r>
            <a:r>
              <a:rPr lang="en-US" sz="2133" dirty="0">
                <a:solidFill>
                  <a:prstClr val="black"/>
                </a:solidFill>
                <a:latin typeface="Calibri"/>
                <a:ea typeface="ＭＳ Ｐゴシック" pitchFamily="-1" charset="-128"/>
              </a:rPr>
              <a:t> that could potentially distort competition and trade in the European Union (EU).</a:t>
            </a:r>
          </a:p>
          <a:p>
            <a:pPr defTabSz="609585" eaLnBrk="0" fontAlgn="base" hangingPunct="0">
              <a:spcBef>
                <a:spcPct val="0"/>
              </a:spcBef>
              <a:spcAft>
                <a:spcPct val="0"/>
              </a:spcAft>
            </a:pPr>
            <a:endParaRPr lang="en-US"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US" sz="2133" dirty="0">
                <a:solidFill>
                  <a:prstClr val="black"/>
                </a:solidFill>
                <a:latin typeface="Calibri"/>
                <a:ea typeface="ＭＳ Ｐゴシック" pitchFamily="-1" charset="-128"/>
              </a:rPr>
              <a:t>State aid rules can apply to the following:</a:t>
            </a:r>
          </a:p>
          <a:p>
            <a:pPr marL="380990" indent="-380990" defTabSz="609585" eaLnBrk="0" fontAlgn="base" hangingPunct="0">
              <a:spcBef>
                <a:spcPct val="0"/>
              </a:spcBef>
              <a:spcAft>
                <a:spcPct val="0"/>
              </a:spcAft>
              <a:buFont typeface="Arial" panose="020B0604020202020204" pitchFamily="34" charset="0"/>
              <a:buChar char="•"/>
            </a:pPr>
            <a:r>
              <a:rPr lang="en-US" sz="2133" dirty="0">
                <a:solidFill>
                  <a:prstClr val="black"/>
                </a:solidFill>
                <a:latin typeface="Calibri"/>
                <a:ea typeface="ＭＳ Ｐゴシック" pitchFamily="-1" charset="-128"/>
              </a:rPr>
              <a:t>grants</a:t>
            </a:r>
          </a:p>
          <a:p>
            <a:pPr marL="380990" indent="-380990" defTabSz="609585" eaLnBrk="0" fontAlgn="base" hangingPunct="0">
              <a:spcBef>
                <a:spcPct val="0"/>
              </a:spcBef>
              <a:spcAft>
                <a:spcPct val="0"/>
              </a:spcAft>
              <a:buFont typeface="Arial" panose="020B0604020202020204" pitchFamily="34" charset="0"/>
              <a:buChar char="•"/>
            </a:pPr>
            <a:r>
              <a:rPr lang="en-US" sz="2133" dirty="0">
                <a:solidFill>
                  <a:prstClr val="black"/>
                </a:solidFill>
                <a:latin typeface="Calibri"/>
                <a:ea typeface="ＭＳ Ｐゴシック" pitchFamily="-1" charset="-128"/>
              </a:rPr>
              <a:t>loans</a:t>
            </a:r>
          </a:p>
          <a:p>
            <a:pPr marL="380990" indent="-380990" defTabSz="609585" eaLnBrk="0" fontAlgn="base" hangingPunct="0">
              <a:spcBef>
                <a:spcPct val="0"/>
              </a:spcBef>
              <a:spcAft>
                <a:spcPct val="0"/>
              </a:spcAft>
              <a:buFont typeface="Arial" panose="020B0604020202020204" pitchFamily="34" charset="0"/>
              <a:buChar char="•"/>
            </a:pPr>
            <a:r>
              <a:rPr lang="en-US" sz="2133" b="1" u="sng" dirty="0">
                <a:solidFill>
                  <a:srgbClr val="FF0000"/>
                </a:solidFill>
                <a:latin typeface="Calibri"/>
                <a:ea typeface="ＭＳ Ｐゴシック" pitchFamily="-1" charset="-128"/>
              </a:rPr>
              <a:t>tax breaks</a:t>
            </a:r>
            <a:endParaRPr lang="en-US" sz="2133"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r>
              <a:rPr lang="en-US" sz="2133" dirty="0">
                <a:solidFill>
                  <a:prstClr val="black"/>
                </a:solidFill>
                <a:latin typeface="Calibri"/>
                <a:ea typeface="ＭＳ Ｐゴシック" pitchFamily="-1" charset="-128"/>
              </a:rPr>
              <a:t>the use or sale of a state asset for free or at less than market price</a:t>
            </a:r>
          </a:p>
          <a:p>
            <a:pPr defTabSz="609585" eaLnBrk="0" fontAlgn="base" hangingPunct="0">
              <a:spcBef>
                <a:spcPct val="0"/>
              </a:spcBef>
              <a:spcAft>
                <a:spcPct val="0"/>
              </a:spcAft>
            </a:pPr>
            <a:endParaRPr lang="en-US"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US" sz="2133" dirty="0">
                <a:solidFill>
                  <a:prstClr val="black"/>
                </a:solidFill>
                <a:latin typeface="Calibri"/>
                <a:ea typeface="ＭＳ Ｐゴシック" pitchFamily="-1" charset="-128"/>
              </a:rPr>
              <a:t>The rules can apply to funding given to charities, public authorities and other non-profit making bodies where they are involved in commercial activities.</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p:txBody>
      </p:sp>
      <p:sp>
        <p:nvSpPr>
          <p:cNvPr id="4" name="TextBox 3"/>
          <p:cNvSpPr txBox="1"/>
          <p:nvPr/>
        </p:nvSpPr>
        <p:spPr>
          <a:xfrm>
            <a:off x="471056" y="5583382"/>
            <a:ext cx="7785336" cy="461665"/>
          </a:xfrm>
          <a:prstGeom prst="rect">
            <a:avLst/>
          </a:prstGeom>
          <a:noFill/>
        </p:spPr>
        <p:txBody>
          <a:bodyPr wrap="none" rtlCol="0">
            <a:spAutoFit/>
          </a:bodyPr>
          <a:lstStyle/>
          <a:p>
            <a:pPr defTabSz="609585" eaLnBrk="0" fontAlgn="base" hangingPunct="0">
              <a:spcBef>
                <a:spcPct val="0"/>
              </a:spcBef>
              <a:spcAft>
                <a:spcPct val="0"/>
              </a:spcAft>
            </a:pPr>
            <a:r>
              <a:rPr lang="en-GB" sz="2400" b="1" dirty="0">
                <a:solidFill>
                  <a:prstClr val="black"/>
                </a:solidFill>
                <a:latin typeface="Calibri"/>
                <a:ea typeface="ＭＳ Ｐゴシック" pitchFamily="-1" charset="-128"/>
              </a:rPr>
              <a:t>State Aid limits relief to €200,000 over 3 fiscal years (£177k)</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9686" y="610517"/>
            <a:ext cx="2543945" cy="17302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0806" y="2566206"/>
            <a:ext cx="2532825" cy="1885703"/>
          </a:xfrm>
          <a:prstGeom prst="rect">
            <a:avLst/>
          </a:prstGeom>
        </p:spPr>
      </p:pic>
    </p:spTree>
    <p:extLst>
      <p:ext uri="{BB962C8B-B14F-4D97-AF65-F5344CB8AC3E}">
        <p14:creationId xmlns:p14="http://schemas.microsoft.com/office/powerpoint/2010/main" val="587778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6" y="461022"/>
            <a:ext cx="9058365"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Mandatory</a:t>
            </a:r>
            <a:endParaRPr lang="en-GB" sz="7200" b="1" i="1" dirty="0">
              <a:solidFill>
                <a:prstClr val="black"/>
              </a:solidFill>
              <a:latin typeface="Calibri" panose="020F0502020204030204" pitchFamily="34" charset="0"/>
            </a:endParaRPr>
          </a:p>
        </p:txBody>
      </p:sp>
      <p:sp>
        <p:nvSpPr>
          <p:cNvPr id="4" name="TextBox 3"/>
          <p:cNvSpPr txBox="1"/>
          <p:nvPr/>
        </p:nvSpPr>
        <p:spPr>
          <a:xfrm>
            <a:off x="473474" y="1313588"/>
            <a:ext cx="7717655" cy="3785652"/>
          </a:xfrm>
          <a:prstGeom prst="rect">
            <a:avLst/>
          </a:prstGeom>
          <a:noFill/>
        </p:spPr>
        <p:txBody>
          <a:bodyPr wrap="square" rtlCol="0">
            <a:spAutoFit/>
          </a:bodyPr>
          <a:lstStyle/>
          <a:p>
            <a:pPr marL="228594" indent="-228594" defTabSz="609585" eaLnBrk="0" fontAlgn="base" hangingPunct="0">
              <a:spcBef>
                <a:spcPct val="0"/>
              </a:spcBef>
              <a:spcAft>
                <a:spcPct val="0"/>
              </a:spcAft>
              <a:buFont typeface="Arial" panose="020B0604020202020204" pitchFamily="34" charset="0"/>
              <a:buChar char="•"/>
            </a:pPr>
            <a:r>
              <a:rPr lang="en-GB" sz="4800" dirty="0">
                <a:solidFill>
                  <a:prstClr val="black"/>
                </a:solidFill>
                <a:latin typeface="Calibri" panose="020F0502020204030204" pitchFamily="34" charset="0"/>
                <a:ea typeface="ＭＳ Ｐゴシック" pitchFamily="-1" charset="-128"/>
                <a:cs typeface="Arial" charset="0"/>
              </a:rPr>
              <a:t>Empties</a:t>
            </a:r>
          </a:p>
          <a:p>
            <a:pPr marL="228594" indent="-228594" defTabSz="609585" eaLnBrk="0" fontAlgn="base" hangingPunct="0">
              <a:spcBef>
                <a:spcPct val="0"/>
              </a:spcBef>
              <a:spcAft>
                <a:spcPct val="0"/>
              </a:spcAft>
              <a:buFont typeface="Arial" panose="020B0604020202020204" pitchFamily="34" charset="0"/>
              <a:buChar char="•"/>
            </a:pPr>
            <a:r>
              <a:rPr lang="en-GB" sz="4800" dirty="0">
                <a:solidFill>
                  <a:prstClr val="black"/>
                </a:solidFill>
                <a:latin typeface="Calibri" panose="020F0502020204030204" pitchFamily="34" charset="0"/>
                <a:ea typeface="ＭＳ Ｐゴシック" pitchFamily="-1" charset="-128"/>
                <a:cs typeface="Arial" charset="0"/>
              </a:rPr>
              <a:t>Small Business Rate Relief</a:t>
            </a:r>
          </a:p>
          <a:p>
            <a:pPr marL="228594" indent="-228594" defTabSz="609585" eaLnBrk="0" fontAlgn="base" hangingPunct="0">
              <a:spcBef>
                <a:spcPct val="0"/>
              </a:spcBef>
              <a:spcAft>
                <a:spcPct val="0"/>
              </a:spcAft>
              <a:buFont typeface="Arial" panose="020B0604020202020204" pitchFamily="34" charset="0"/>
              <a:buChar char="•"/>
            </a:pPr>
            <a:r>
              <a:rPr lang="en-GB" sz="4800" dirty="0">
                <a:solidFill>
                  <a:prstClr val="black"/>
                </a:solidFill>
                <a:latin typeface="Calibri" panose="020F0502020204030204" pitchFamily="34" charset="0"/>
                <a:ea typeface="ＭＳ Ｐゴシック" pitchFamily="-1" charset="-128"/>
                <a:cs typeface="Arial" charset="0"/>
              </a:rPr>
              <a:t>Charitable</a:t>
            </a:r>
          </a:p>
          <a:p>
            <a:pPr marL="228594" indent="-228594" defTabSz="609585" eaLnBrk="0" fontAlgn="base" hangingPunct="0">
              <a:spcBef>
                <a:spcPct val="0"/>
              </a:spcBef>
              <a:spcAft>
                <a:spcPct val="0"/>
              </a:spcAft>
              <a:buFont typeface="Arial" panose="020B0604020202020204" pitchFamily="34" charset="0"/>
              <a:buChar char="•"/>
            </a:pPr>
            <a:r>
              <a:rPr lang="en-GB" sz="4800" dirty="0">
                <a:solidFill>
                  <a:prstClr val="black"/>
                </a:solidFill>
                <a:latin typeface="Calibri" panose="020F0502020204030204" pitchFamily="34" charset="0"/>
                <a:ea typeface="ＭＳ Ｐゴシック" pitchFamily="-1" charset="-128"/>
                <a:cs typeface="Arial" charset="0"/>
              </a:rPr>
              <a:t>Rural settlements</a:t>
            </a:r>
          </a:p>
          <a:p>
            <a:pPr marL="228594" indent="-228594" defTabSz="609585" eaLnBrk="0" fontAlgn="base" hangingPunct="0">
              <a:spcBef>
                <a:spcPct val="0"/>
              </a:spcBef>
              <a:spcAft>
                <a:spcPct val="0"/>
              </a:spcAft>
              <a:buFont typeface="Arial" panose="020B0604020202020204" pitchFamily="34" charset="0"/>
              <a:buChar char="•"/>
            </a:pPr>
            <a:r>
              <a:rPr lang="en-GB" sz="4800" dirty="0">
                <a:solidFill>
                  <a:prstClr val="black"/>
                </a:solidFill>
                <a:latin typeface="Calibri" panose="020F0502020204030204" pitchFamily="34" charset="0"/>
                <a:ea typeface="ＭＳ Ｐゴシック" pitchFamily="-1" charset="-128"/>
                <a:cs typeface="Arial" charset="0"/>
              </a:rPr>
              <a:t>Transitional (very briefly!)</a:t>
            </a:r>
          </a:p>
        </p:txBody>
      </p:sp>
    </p:spTree>
    <p:extLst>
      <p:ext uri="{BB962C8B-B14F-4D97-AF65-F5344CB8AC3E}">
        <p14:creationId xmlns:p14="http://schemas.microsoft.com/office/powerpoint/2010/main" val="2513676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4" y="164460"/>
            <a:ext cx="11451079"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Empty Property Exemptions</a:t>
            </a:r>
            <a:endParaRPr lang="en-GB" sz="7200" b="1" i="1" dirty="0">
              <a:solidFill>
                <a:prstClr val="black"/>
              </a:solidFill>
              <a:latin typeface="Calibri" panose="020F0502020204030204" pitchFamily="34" charset="0"/>
            </a:endParaRPr>
          </a:p>
        </p:txBody>
      </p:sp>
      <p:sp>
        <p:nvSpPr>
          <p:cNvPr id="4" name="TextBox 3"/>
          <p:cNvSpPr txBox="1"/>
          <p:nvPr/>
        </p:nvSpPr>
        <p:spPr>
          <a:xfrm>
            <a:off x="473471" y="892333"/>
            <a:ext cx="11294060" cy="5344027"/>
          </a:xfrm>
          <a:prstGeom prst="rect">
            <a:avLst/>
          </a:prstGeom>
          <a:noFill/>
        </p:spPr>
        <p:txBody>
          <a:bodyPr wrap="square" rtlCol="0">
            <a:spAutoFit/>
          </a:bodyPr>
          <a:lstStyle/>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unoccupied for less than 3 months </a:t>
            </a:r>
            <a:r>
              <a:rPr lang="en-GB" sz="2133" b="1" dirty="0">
                <a:solidFill>
                  <a:srgbClr val="FF0000"/>
                </a:solidFill>
                <a:latin typeface="Calibri"/>
                <a:ea typeface="ＭＳ Ｐゴシック" pitchFamily="-1" charset="-128"/>
              </a:rPr>
              <a:t>(time limited)</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unoccupied industrial hereditaments, for a period of less than 6 months </a:t>
            </a:r>
            <a:r>
              <a:rPr lang="en-GB" sz="2133" b="1" dirty="0">
                <a:solidFill>
                  <a:srgbClr val="FF0000"/>
                </a:solidFill>
                <a:latin typeface="Calibri"/>
                <a:ea typeface="ＭＳ Ｐゴシック" pitchFamily="-1" charset="-128"/>
              </a:rPr>
              <a:t>(time limited)</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where the rateable value is less than £2,900</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where the owner is prohibited by law from occupying it or allowing it to be occupied </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where it is kept vacant by reason of action taken by or on behalf of the Crown or any local or public authority with a view to prohibiting the occupation of the hereditament or to acquiring it </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where it is the subject of a building preservation notice under the Planning (Listed Buildings and Conservation Areas) Act 1990 or is included in a list compiled under Section 1 of that Act </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where it is included in the schedule of monuments compiled under Section 1 of the Ancient Monuments and Archaeological Areas Act 1979 </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the owner is entitled to possession only in his capacity as the personal representative of a deceased person </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the owner is subject to bankruptcy proceedings</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the owner is subject to a winding up order, or which is being wound up voluntarily</a:t>
            </a:r>
          </a:p>
          <a:p>
            <a:pPr marL="380990" indent="-380990" defTabSz="609585" eaLnBrk="0" fontAlgn="base" hangingPunct="0">
              <a:spcBef>
                <a:spcPct val="0"/>
              </a:spcBef>
              <a:spcAft>
                <a:spcPct val="0"/>
              </a:spcAft>
              <a:buFont typeface="Arial" panose="020B0604020202020204" pitchFamily="34" charset="0"/>
              <a:buChar char="•"/>
            </a:pPr>
            <a:r>
              <a:rPr lang="en-US" sz="2133" dirty="0">
                <a:solidFill>
                  <a:prstClr val="black"/>
                </a:solidFill>
                <a:latin typeface="Calibri"/>
                <a:ea typeface="ＭＳ Ｐゴシック" pitchFamily="-1" charset="-128"/>
              </a:rPr>
              <a:t>properties owned by charities - only if the property’s next use will be wholly or mainly for charitable purposes</a:t>
            </a:r>
            <a:endParaRPr lang="en-GB" sz="2133" dirty="0">
              <a:solidFill>
                <a:prstClr val="black"/>
              </a:solidFill>
              <a:latin typeface="Calibri"/>
              <a:ea typeface="ＭＳ Ｐゴシック" pitchFamily="-1" charset="-128"/>
            </a:endParaRPr>
          </a:p>
        </p:txBody>
      </p:sp>
    </p:spTree>
    <p:extLst>
      <p:ext uri="{BB962C8B-B14F-4D97-AF65-F5344CB8AC3E}">
        <p14:creationId xmlns:p14="http://schemas.microsoft.com/office/powerpoint/2010/main" val="2102230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6" y="461022"/>
            <a:ext cx="8910672" cy="852565"/>
          </a:xfrm>
          <a:prstGeom prst="rect">
            <a:avLst/>
          </a:prstGeom>
        </p:spPr>
        <p:txBody>
          <a:bodyPr>
            <a:normAutofit fontScale="825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Small Business Rate Relief (SBRR)</a:t>
            </a:r>
            <a:endParaRPr lang="en-GB" sz="7200" b="1" i="1" dirty="0">
              <a:solidFill>
                <a:prstClr val="black"/>
              </a:solidFill>
              <a:latin typeface="Calibri" panose="020F0502020204030204" pitchFamily="34" charset="0"/>
            </a:endParaRPr>
          </a:p>
        </p:txBody>
      </p:sp>
      <p:sp>
        <p:nvSpPr>
          <p:cNvPr id="4" name="TextBox 3"/>
          <p:cNvSpPr txBox="1"/>
          <p:nvPr/>
        </p:nvSpPr>
        <p:spPr>
          <a:xfrm>
            <a:off x="473474" y="1313587"/>
            <a:ext cx="7717655" cy="2061718"/>
          </a:xfrm>
          <a:prstGeom prst="rect">
            <a:avLst/>
          </a:prstGeom>
          <a:noFill/>
        </p:spPr>
        <p:txBody>
          <a:bodyPr wrap="square" rtlCol="0">
            <a:spAutoFit/>
          </a:bodyPr>
          <a:lstStyle/>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Ratepayers will qualify for small business rate relief where:</a:t>
            </a: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 </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they only occupy 1 property; and </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the rateable value is less than £51,000 </a:t>
            </a:r>
          </a:p>
          <a:p>
            <a:pPr marL="380990" indent="-380990" defTabSz="609585" eaLnBrk="0" fontAlgn="base" hangingPunct="0">
              <a:spcBef>
                <a:spcPct val="0"/>
              </a:spcBef>
              <a:spcAft>
                <a:spcPct val="0"/>
              </a:spcAft>
              <a:buFont typeface="Arial" panose="020B0604020202020204" pitchFamily="34" charset="0"/>
              <a:buChar char="•"/>
            </a:pPr>
            <a:endParaRPr lang="en-GB" sz="2133"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endParaRPr lang="en-GB" sz="2133" dirty="0">
              <a:solidFill>
                <a:prstClr val="black"/>
              </a:solidFill>
              <a:latin typeface="Calibri"/>
              <a:ea typeface="ＭＳ Ｐゴシック" pitchFamily="-1" charset="-128"/>
            </a:endParaRPr>
          </a:p>
        </p:txBody>
      </p:sp>
      <p:graphicFrame>
        <p:nvGraphicFramePr>
          <p:cNvPr id="5" name="Table 4"/>
          <p:cNvGraphicFramePr>
            <a:graphicFrameLocks noGrp="1"/>
          </p:cNvGraphicFramePr>
          <p:nvPr/>
        </p:nvGraphicFramePr>
        <p:xfrm>
          <a:off x="591520" y="3820399"/>
          <a:ext cx="8736432" cy="2157045"/>
        </p:xfrm>
        <a:graphic>
          <a:graphicData uri="http://schemas.openxmlformats.org/drawingml/2006/table">
            <a:tbl>
              <a:tblPr firstRow="1" firstCol="1" bandRow="1">
                <a:tableStyleId>{5C22544A-7EE6-4342-B048-85BDC9FD1C3A}</a:tableStyleId>
              </a:tblPr>
              <a:tblGrid>
                <a:gridCol w="4368216">
                  <a:extLst>
                    <a:ext uri="{9D8B030D-6E8A-4147-A177-3AD203B41FA5}">
                      <a16:colId xmlns:a16="http://schemas.microsoft.com/office/drawing/2014/main" val="20000"/>
                    </a:ext>
                  </a:extLst>
                </a:gridCol>
                <a:gridCol w="4368216">
                  <a:extLst>
                    <a:ext uri="{9D8B030D-6E8A-4147-A177-3AD203B41FA5}">
                      <a16:colId xmlns:a16="http://schemas.microsoft.com/office/drawing/2014/main" val="20001"/>
                    </a:ext>
                  </a:extLst>
                </a:gridCol>
              </a:tblGrid>
              <a:tr h="393895">
                <a:tc>
                  <a:txBody>
                    <a:bodyPr/>
                    <a:lstStyle/>
                    <a:p>
                      <a:pPr algn="just">
                        <a:spcAft>
                          <a:spcPts val="0"/>
                        </a:spcAft>
                      </a:pPr>
                      <a:r>
                        <a:rPr lang="en-GB" sz="2100" u="none" dirty="0">
                          <a:solidFill>
                            <a:schemeClr val="bg1"/>
                          </a:solidFill>
                          <a:effectLst/>
                        </a:rPr>
                        <a:t>Rateable Value</a:t>
                      </a:r>
                      <a:endParaRPr lang="en-GB" sz="2100" u="none" dirty="0">
                        <a:solidFill>
                          <a:schemeClr val="bg1"/>
                        </a:solidFill>
                        <a:effectLst/>
                        <a:latin typeface="Times New Roman"/>
                        <a:ea typeface="Times New Roman"/>
                      </a:endParaRPr>
                    </a:p>
                  </a:txBody>
                  <a:tcPr marT="0" marB="0">
                    <a:solidFill>
                      <a:schemeClr val="tx1"/>
                    </a:solidFill>
                  </a:tcPr>
                </a:tc>
                <a:tc>
                  <a:txBody>
                    <a:bodyPr/>
                    <a:lstStyle/>
                    <a:p>
                      <a:pPr algn="just">
                        <a:spcAft>
                          <a:spcPts val="0"/>
                        </a:spcAft>
                      </a:pPr>
                      <a:r>
                        <a:rPr lang="en-GB" sz="2100" u="none" dirty="0">
                          <a:solidFill>
                            <a:schemeClr val="bg1"/>
                          </a:solidFill>
                          <a:effectLst/>
                        </a:rPr>
                        <a:t>Award</a:t>
                      </a:r>
                      <a:endParaRPr lang="en-GB" sz="2100" u="none" dirty="0">
                        <a:solidFill>
                          <a:schemeClr val="bg1"/>
                        </a:solidFill>
                        <a:effectLst/>
                        <a:latin typeface="Times New Roman"/>
                        <a:ea typeface="Times New Roman"/>
                      </a:endParaRPr>
                    </a:p>
                  </a:txBody>
                  <a:tcPr marT="0" marB="0">
                    <a:solidFill>
                      <a:schemeClr val="tx1"/>
                    </a:solidFill>
                  </a:tcPr>
                </a:tc>
                <a:extLst>
                  <a:ext uri="{0D108BD9-81ED-4DB2-BD59-A6C34878D82A}">
                    <a16:rowId xmlns:a16="http://schemas.microsoft.com/office/drawing/2014/main" val="10000"/>
                  </a:ext>
                </a:extLst>
              </a:tr>
              <a:tr h="393895">
                <a:tc>
                  <a:txBody>
                    <a:bodyPr/>
                    <a:lstStyle/>
                    <a:p>
                      <a:pPr algn="just">
                        <a:spcAft>
                          <a:spcPts val="0"/>
                        </a:spcAft>
                      </a:pPr>
                      <a:r>
                        <a:rPr lang="en-GB" sz="2100">
                          <a:effectLst/>
                        </a:rPr>
                        <a:t>£1.00 - £11,999.00</a:t>
                      </a:r>
                      <a:endParaRPr lang="en-GB" sz="2100">
                        <a:effectLst/>
                        <a:latin typeface="Times New Roman"/>
                        <a:ea typeface="Times New Roman"/>
                      </a:endParaRPr>
                    </a:p>
                  </a:txBody>
                  <a:tcPr marT="0" marB="0"/>
                </a:tc>
                <a:tc>
                  <a:txBody>
                    <a:bodyPr/>
                    <a:lstStyle/>
                    <a:p>
                      <a:pPr algn="just">
                        <a:spcAft>
                          <a:spcPts val="0"/>
                        </a:spcAft>
                      </a:pPr>
                      <a:r>
                        <a:rPr lang="en-GB" sz="2100" dirty="0">
                          <a:effectLst/>
                        </a:rPr>
                        <a:t>100%</a:t>
                      </a:r>
                      <a:endParaRPr lang="en-GB" sz="2100" dirty="0">
                        <a:effectLst/>
                        <a:latin typeface="Times New Roman"/>
                        <a:ea typeface="Times New Roman"/>
                      </a:endParaRPr>
                    </a:p>
                  </a:txBody>
                  <a:tcPr marT="0" marB="0"/>
                </a:tc>
                <a:extLst>
                  <a:ext uri="{0D108BD9-81ED-4DB2-BD59-A6C34878D82A}">
                    <a16:rowId xmlns:a16="http://schemas.microsoft.com/office/drawing/2014/main" val="10001"/>
                  </a:ext>
                </a:extLst>
              </a:tr>
              <a:tr h="393895">
                <a:tc>
                  <a:txBody>
                    <a:bodyPr/>
                    <a:lstStyle/>
                    <a:p>
                      <a:pPr algn="just">
                        <a:spcAft>
                          <a:spcPts val="0"/>
                        </a:spcAft>
                      </a:pPr>
                      <a:r>
                        <a:rPr lang="en-GB" sz="2100">
                          <a:effectLst/>
                        </a:rPr>
                        <a:t>£12,000.00 - £14,999.00</a:t>
                      </a:r>
                      <a:endParaRPr lang="en-GB" sz="2100">
                        <a:effectLst/>
                        <a:latin typeface="Times New Roman"/>
                        <a:ea typeface="Times New Roman"/>
                      </a:endParaRPr>
                    </a:p>
                  </a:txBody>
                  <a:tcPr marT="0" marB="0"/>
                </a:tc>
                <a:tc>
                  <a:txBody>
                    <a:bodyPr/>
                    <a:lstStyle/>
                    <a:p>
                      <a:pPr algn="just">
                        <a:spcAft>
                          <a:spcPts val="0"/>
                        </a:spcAft>
                      </a:pPr>
                      <a:r>
                        <a:rPr lang="en-GB" sz="2100">
                          <a:effectLst/>
                        </a:rPr>
                        <a:t>1% for every 30 rateable value</a:t>
                      </a:r>
                      <a:endParaRPr lang="en-GB" sz="2100">
                        <a:effectLst/>
                        <a:latin typeface="Times New Roman"/>
                        <a:ea typeface="Times New Roman"/>
                      </a:endParaRPr>
                    </a:p>
                  </a:txBody>
                  <a:tcPr marT="0" marB="0"/>
                </a:tc>
                <a:extLst>
                  <a:ext uri="{0D108BD9-81ED-4DB2-BD59-A6C34878D82A}">
                    <a16:rowId xmlns:a16="http://schemas.microsoft.com/office/drawing/2014/main" val="10002"/>
                  </a:ext>
                </a:extLst>
              </a:tr>
              <a:tr h="975360">
                <a:tc>
                  <a:txBody>
                    <a:bodyPr/>
                    <a:lstStyle/>
                    <a:p>
                      <a:pPr algn="just">
                        <a:spcAft>
                          <a:spcPts val="0"/>
                        </a:spcAft>
                      </a:pPr>
                      <a:r>
                        <a:rPr lang="en-GB" sz="2100" dirty="0">
                          <a:effectLst/>
                        </a:rPr>
                        <a:t>£15,000.00 - £50,999.00</a:t>
                      </a:r>
                      <a:endParaRPr lang="en-GB" sz="2100" dirty="0">
                        <a:effectLst/>
                        <a:latin typeface="Times New Roman"/>
                        <a:ea typeface="Times New Roman"/>
                      </a:endParaRPr>
                    </a:p>
                  </a:txBody>
                  <a:tcPr marT="0" marB="0"/>
                </a:tc>
                <a:tc>
                  <a:txBody>
                    <a:bodyPr/>
                    <a:lstStyle/>
                    <a:p>
                      <a:pPr algn="just">
                        <a:spcAft>
                          <a:spcPts val="0"/>
                        </a:spcAft>
                      </a:pPr>
                      <a:r>
                        <a:rPr lang="en-GB" sz="2100" dirty="0">
                          <a:effectLst/>
                        </a:rPr>
                        <a:t>The lower multiplier will apply. For 2019/20 this will be £0.491 instead of £0.504.</a:t>
                      </a:r>
                      <a:endParaRPr lang="en-GB" sz="2100" dirty="0">
                        <a:effectLst/>
                        <a:latin typeface="Times New Roman"/>
                        <a:ea typeface="Times New Roman"/>
                      </a:endParaRPr>
                    </a:p>
                  </a:txBody>
                  <a:tcPr marT="0" marB="0"/>
                </a:tc>
                <a:extLst>
                  <a:ext uri="{0D108BD9-81ED-4DB2-BD59-A6C34878D82A}">
                    <a16:rowId xmlns:a16="http://schemas.microsoft.com/office/drawing/2014/main" val="10003"/>
                  </a:ext>
                </a:extLst>
              </a:tr>
            </a:tbl>
          </a:graphicData>
        </a:graphic>
      </p:graphicFrame>
      <p:sp>
        <p:nvSpPr>
          <p:cNvPr id="7" name="Rectangle 2"/>
          <p:cNvSpPr>
            <a:spLocks noChangeArrowheads="1"/>
          </p:cNvSpPr>
          <p:nvPr/>
        </p:nvSpPr>
        <p:spPr bwMode="auto">
          <a:xfrm>
            <a:off x="473472" y="3016680"/>
            <a:ext cx="7041671" cy="77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fontAlgn="base">
              <a:spcBef>
                <a:spcPct val="0"/>
              </a:spcBef>
              <a:spcAft>
                <a:spcPct val="0"/>
              </a:spcAft>
            </a:pPr>
            <a:r>
              <a:rPr lang="en-GB" altLang="en-US" sz="2133" dirty="0">
                <a:solidFill>
                  <a:prstClr val="black"/>
                </a:solidFill>
                <a:latin typeface="Calibri"/>
                <a:ea typeface="Times New Roman" pitchFamily="18" charset="0"/>
                <a:cs typeface="Arial" pitchFamily="34" charset="0"/>
              </a:rPr>
              <a:t>From 1</a:t>
            </a:r>
            <a:r>
              <a:rPr lang="en-GB" altLang="en-US" sz="2133" baseline="30000" dirty="0">
                <a:solidFill>
                  <a:prstClr val="black"/>
                </a:solidFill>
                <a:latin typeface="Calibri"/>
                <a:ea typeface="Times New Roman" pitchFamily="18" charset="0"/>
                <a:cs typeface="Arial" pitchFamily="34" charset="0"/>
              </a:rPr>
              <a:t>st</a:t>
            </a:r>
            <a:r>
              <a:rPr lang="en-GB" altLang="en-US" sz="2133" dirty="0">
                <a:solidFill>
                  <a:prstClr val="black"/>
                </a:solidFill>
                <a:latin typeface="Calibri"/>
                <a:ea typeface="Times New Roman" pitchFamily="18" charset="0"/>
                <a:cs typeface="Arial" pitchFamily="34" charset="0"/>
              </a:rPr>
              <a:t> April 2017 the thresholds have increased, as follows:</a:t>
            </a:r>
            <a:endParaRPr lang="en-GB" altLang="en-US" sz="2133" dirty="0">
              <a:solidFill>
                <a:prstClr val="black"/>
              </a:solidFill>
              <a:latin typeface="Calibri"/>
              <a:ea typeface="ＭＳ Ｐゴシック" pitchFamily="-1" charset="-128"/>
              <a:cs typeface="Arial" pitchFamily="34" charset="0"/>
            </a:endParaRPr>
          </a:p>
          <a:p>
            <a:pPr defTabSz="1219170" eaLnBrk="0" fontAlgn="base" hangingPunct="0">
              <a:spcBef>
                <a:spcPct val="0"/>
              </a:spcBef>
              <a:spcAft>
                <a:spcPct val="0"/>
              </a:spcAft>
            </a:pPr>
            <a:endParaRPr lang="en-GB" altLang="en-US" sz="2133" dirty="0">
              <a:solidFill>
                <a:prstClr val="black"/>
              </a:solidFill>
              <a:latin typeface="Calibri"/>
              <a:ea typeface="ＭＳ Ｐゴシック" pitchFamily="-1" charset="-128"/>
              <a:cs typeface="Arial" pitchFamily="34" charset="0"/>
            </a:endParaRPr>
          </a:p>
        </p:txBody>
      </p:sp>
    </p:spTree>
    <p:extLst>
      <p:ext uri="{BB962C8B-B14F-4D97-AF65-F5344CB8AC3E}">
        <p14:creationId xmlns:p14="http://schemas.microsoft.com/office/powerpoint/2010/main" val="2386619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6" y="461022"/>
            <a:ext cx="9070201" cy="852565"/>
          </a:xfrm>
          <a:prstGeom prst="rect">
            <a:avLst/>
          </a:prstGeom>
        </p:spPr>
        <p:txBody>
          <a:bodyPr>
            <a:normAutofit fontScale="825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Small Business Rate Relief (SBRR)</a:t>
            </a:r>
            <a:endParaRPr lang="en-GB" sz="7200" b="1" i="1" dirty="0">
              <a:solidFill>
                <a:prstClr val="black"/>
              </a:solidFill>
              <a:latin typeface="Calibri" panose="020F0502020204030204" pitchFamily="34" charset="0"/>
            </a:endParaRPr>
          </a:p>
        </p:txBody>
      </p:sp>
      <p:sp>
        <p:nvSpPr>
          <p:cNvPr id="4" name="TextBox 3"/>
          <p:cNvSpPr txBox="1"/>
          <p:nvPr/>
        </p:nvSpPr>
        <p:spPr>
          <a:xfrm>
            <a:off x="316455" y="1479841"/>
            <a:ext cx="8796832" cy="3128613"/>
          </a:xfrm>
          <a:prstGeom prst="rect">
            <a:avLst/>
          </a:prstGeom>
          <a:noFill/>
        </p:spPr>
        <p:txBody>
          <a:bodyPr wrap="square" rtlCol="0">
            <a:spAutoFit/>
          </a:bodyPr>
          <a:lstStyle/>
          <a:p>
            <a:pPr defTabSz="609585" eaLnBrk="0" fontAlgn="base" hangingPunct="0">
              <a:spcBef>
                <a:spcPct val="0"/>
              </a:spcBef>
              <a:spcAft>
                <a:spcPct val="0"/>
              </a:spcAft>
            </a:pPr>
            <a:r>
              <a:rPr lang="en-US" sz="2667" dirty="0">
                <a:solidFill>
                  <a:prstClr val="black"/>
                </a:solidFill>
                <a:latin typeface="Calibri"/>
                <a:ea typeface="ＭＳ Ｐゴシック" pitchFamily="-1" charset="-128"/>
              </a:rPr>
              <a:t>Position with second properties:</a:t>
            </a:r>
          </a:p>
          <a:p>
            <a:pPr defTabSz="609585" eaLnBrk="0" fontAlgn="base" hangingPunct="0">
              <a:spcBef>
                <a:spcPct val="0"/>
              </a:spcBef>
              <a:spcAft>
                <a:spcPct val="0"/>
              </a:spcAft>
            </a:pPr>
            <a:endParaRPr lang="en-US"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US" sz="2133" dirty="0">
                <a:solidFill>
                  <a:prstClr val="black"/>
                </a:solidFill>
                <a:latin typeface="Calibri"/>
                <a:ea typeface="ＭＳ Ｐゴシック" pitchFamily="-1" charset="-128"/>
              </a:rPr>
              <a:t>Ratepayers can retain SBRR on their main property where:</a:t>
            </a:r>
          </a:p>
          <a:p>
            <a:pPr marL="380990" indent="-380990" defTabSz="609585" eaLnBrk="0" fontAlgn="base" hangingPunct="0">
              <a:spcBef>
                <a:spcPct val="0"/>
              </a:spcBef>
              <a:spcAft>
                <a:spcPct val="0"/>
              </a:spcAft>
              <a:buFont typeface="Arial" panose="020B0604020202020204" pitchFamily="34" charset="0"/>
              <a:buChar char="•"/>
            </a:pPr>
            <a:r>
              <a:rPr lang="en-US" sz="2133" dirty="0">
                <a:solidFill>
                  <a:prstClr val="black"/>
                </a:solidFill>
                <a:latin typeface="Calibri"/>
                <a:ea typeface="ＭＳ Ｐゴシック" pitchFamily="-1" charset="-128"/>
              </a:rPr>
              <a:t>None of the other properties have an RV above £2,899, and</a:t>
            </a:r>
          </a:p>
          <a:p>
            <a:pPr marL="380990" indent="-380990" defTabSz="609585" eaLnBrk="0" fontAlgn="base" hangingPunct="0">
              <a:spcBef>
                <a:spcPct val="0"/>
              </a:spcBef>
              <a:spcAft>
                <a:spcPct val="0"/>
              </a:spcAft>
              <a:buFont typeface="Arial" panose="020B0604020202020204" pitchFamily="34" charset="0"/>
              <a:buChar char="•"/>
            </a:pPr>
            <a:r>
              <a:rPr lang="en-US" sz="2133" dirty="0">
                <a:solidFill>
                  <a:prstClr val="black"/>
                </a:solidFill>
                <a:latin typeface="Calibri"/>
                <a:ea typeface="ＭＳ Ｐゴシック" pitchFamily="-1" charset="-128"/>
              </a:rPr>
              <a:t>The total RV of all of the properties does not exceed £20,000</a:t>
            </a:r>
          </a:p>
          <a:p>
            <a:pPr defTabSz="609585" eaLnBrk="0" fontAlgn="base" hangingPunct="0">
              <a:spcBef>
                <a:spcPct val="0"/>
              </a:spcBef>
              <a:spcAft>
                <a:spcPct val="0"/>
              </a:spcAft>
            </a:pPr>
            <a:endParaRPr lang="en-US"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US" sz="2133" dirty="0">
                <a:solidFill>
                  <a:prstClr val="black"/>
                </a:solidFill>
                <a:latin typeface="Calibri"/>
                <a:ea typeface="ＭＳ Ｐゴシック" pitchFamily="-1" charset="-128"/>
              </a:rPr>
              <a:t>Ratepayers who take on a second property will retain any existing relief on the main property for 12 months, irrespective of the RV on the second property. But after 12 months they will lose on both (unless they qualify as above).</a:t>
            </a:r>
          </a:p>
        </p:txBody>
      </p:sp>
    </p:spTree>
    <p:extLst>
      <p:ext uri="{BB962C8B-B14F-4D97-AF65-F5344CB8AC3E}">
        <p14:creationId xmlns:p14="http://schemas.microsoft.com/office/powerpoint/2010/main" val="3668825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5" y="197411"/>
            <a:ext cx="9093876"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Charitable Relief</a:t>
            </a:r>
            <a:endParaRPr lang="en-GB" sz="7200" b="1" i="1" dirty="0">
              <a:solidFill>
                <a:prstClr val="black"/>
              </a:solidFill>
              <a:latin typeface="Calibri" panose="020F0502020204030204" pitchFamily="34" charset="0"/>
            </a:endParaRPr>
          </a:p>
        </p:txBody>
      </p:sp>
      <p:sp>
        <p:nvSpPr>
          <p:cNvPr id="4" name="TextBox 3"/>
          <p:cNvSpPr txBox="1"/>
          <p:nvPr/>
        </p:nvSpPr>
        <p:spPr>
          <a:xfrm>
            <a:off x="316456" y="1045510"/>
            <a:ext cx="9222961" cy="5017527"/>
          </a:xfrm>
          <a:prstGeom prst="rect">
            <a:avLst/>
          </a:prstGeom>
          <a:noFill/>
        </p:spPr>
        <p:txBody>
          <a:bodyPr wrap="square" rtlCol="0">
            <a:spAutoFit/>
          </a:bodyPr>
          <a:lstStyle/>
          <a:p>
            <a:pPr defTabSz="609585" eaLnBrk="0" fontAlgn="base" hangingPunct="0">
              <a:spcBef>
                <a:spcPct val="0"/>
              </a:spcBef>
              <a:spcAft>
                <a:spcPct val="0"/>
              </a:spcAft>
            </a:pPr>
            <a:r>
              <a:rPr lang="en-GB" sz="2667" dirty="0">
                <a:solidFill>
                  <a:prstClr val="black"/>
                </a:solidFill>
                <a:latin typeface="Calibri"/>
                <a:ea typeface="ＭＳ Ｐゴシック" pitchFamily="-1" charset="-128"/>
              </a:rPr>
              <a:t>Charities and amateur community sports clubs can apply for relief of up to 80%, so long as the hereditament is </a:t>
            </a:r>
            <a:r>
              <a:rPr lang="en-GB" sz="2667" u="sng" dirty="0">
                <a:solidFill>
                  <a:prstClr val="black"/>
                </a:solidFill>
                <a:latin typeface="Calibri"/>
                <a:ea typeface="ＭＳ Ｐゴシック" pitchFamily="-1" charset="-128"/>
              </a:rPr>
              <a:t>wholly or mainly</a:t>
            </a:r>
            <a:r>
              <a:rPr lang="en-GB" sz="2667" dirty="0">
                <a:solidFill>
                  <a:prstClr val="black"/>
                </a:solidFill>
                <a:latin typeface="Calibri"/>
                <a:ea typeface="ＭＳ Ｐゴシック" pitchFamily="-1" charset="-128"/>
              </a:rPr>
              <a:t> used for charitable purposes. </a:t>
            </a:r>
          </a:p>
          <a:p>
            <a:pPr defTabSz="609585" eaLnBrk="0" fontAlgn="base" hangingPunct="0">
              <a:spcBef>
                <a:spcPct val="0"/>
              </a:spcBef>
              <a:spcAft>
                <a:spcPct val="0"/>
              </a:spcAft>
            </a:pPr>
            <a:r>
              <a:rPr lang="en-GB" sz="2667" dirty="0">
                <a:solidFill>
                  <a:prstClr val="black"/>
                </a:solidFill>
                <a:latin typeface="Calibri"/>
                <a:ea typeface="ＭＳ Ｐゴシック" pitchFamily="-1" charset="-128"/>
              </a:rPr>
              <a:t> </a:t>
            </a:r>
          </a:p>
          <a:p>
            <a:pPr defTabSz="609585" eaLnBrk="0" fontAlgn="base" hangingPunct="0">
              <a:spcBef>
                <a:spcPct val="0"/>
              </a:spcBef>
              <a:spcAft>
                <a:spcPct val="0"/>
              </a:spcAft>
            </a:pPr>
            <a:r>
              <a:rPr lang="en-GB" sz="2667" dirty="0">
                <a:solidFill>
                  <a:prstClr val="black"/>
                </a:solidFill>
                <a:latin typeface="Calibri"/>
                <a:ea typeface="ＭＳ Ｐゴシック" pitchFamily="-1" charset="-128"/>
              </a:rPr>
              <a:t>The ratepayer must be either: </a:t>
            </a:r>
          </a:p>
          <a:p>
            <a:pPr defTabSz="609585" eaLnBrk="0" fontAlgn="base" hangingPunct="0">
              <a:spcBef>
                <a:spcPct val="0"/>
              </a:spcBef>
              <a:spcAft>
                <a:spcPct val="0"/>
              </a:spcAft>
            </a:pPr>
            <a:r>
              <a:rPr lang="en-GB" sz="2667" dirty="0">
                <a:solidFill>
                  <a:prstClr val="black"/>
                </a:solidFill>
                <a:latin typeface="Calibri"/>
                <a:ea typeface="ＭＳ Ｐゴシック" pitchFamily="-1" charset="-128"/>
              </a:rPr>
              <a:t> </a:t>
            </a:r>
          </a:p>
          <a:p>
            <a:pPr marL="380990" indent="-380990" defTabSz="609585" eaLnBrk="0" fontAlgn="base" hangingPunct="0">
              <a:spcBef>
                <a:spcPct val="0"/>
              </a:spcBef>
              <a:spcAft>
                <a:spcPct val="0"/>
              </a:spcAft>
              <a:buFont typeface="Arial" panose="020B0604020202020204" pitchFamily="34" charset="0"/>
              <a:buChar char="•"/>
            </a:pPr>
            <a:r>
              <a:rPr lang="en-GB" sz="2667" dirty="0">
                <a:solidFill>
                  <a:prstClr val="black"/>
                </a:solidFill>
                <a:latin typeface="Calibri"/>
                <a:ea typeface="ＭＳ Ｐゴシック" pitchFamily="-1" charset="-128"/>
              </a:rPr>
              <a:t>an institution or organisation established for charitable purposes only, or</a:t>
            </a:r>
          </a:p>
          <a:p>
            <a:pPr marL="380990" indent="-380990" defTabSz="609585" eaLnBrk="0" fontAlgn="base" hangingPunct="0">
              <a:spcBef>
                <a:spcPct val="0"/>
              </a:spcBef>
              <a:spcAft>
                <a:spcPct val="0"/>
              </a:spcAft>
              <a:buFont typeface="Arial" panose="020B0604020202020204" pitchFamily="34" charset="0"/>
              <a:buChar char="•"/>
            </a:pPr>
            <a:r>
              <a:rPr lang="en-GB" sz="2667" dirty="0">
                <a:solidFill>
                  <a:prstClr val="black"/>
                </a:solidFill>
                <a:latin typeface="Calibri"/>
                <a:ea typeface="ＭＳ Ｐゴシック" pitchFamily="-1" charset="-128"/>
              </a:rPr>
              <a:t>any persons administering a trust established for charitable purposes only, or </a:t>
            </a:r>
          </a:p>
          <a:p>
            <a:pPr marL="380990" indent="-380990" defTabSz="609585" eaLnBrk="0" fontAlgn="base" hangingPunct="0">
              <a:spcBef>
                <a:spcPct val="0"/>
              </a:spcBef>
              <a:spcAft>
                <a:spcPct val="0"/>
              </a:spcAft>
              <a:buFont typeface="Arial" panose="020B0604020202020204" pitchFamily="34" charset="0"/>
              <a:buChar char="•"/>
            </a:pPr>
            <a:r>
              <a:rPr lang="en-GB" sz="2667" dirty="0">
                <a:solidFill>
                  <a:prstClr val="black"/>
                </a:solidFill>
                <a:latin typeface="Calibri"/>
                <a:ea typeface="ＭＳ Ｐゴシック" pitchFamily="-1" charset="-128"/>
              </a:rPr>
              <a:t>a sports club registered with HMRC as a community amateur sports club. </a:t>
            </a:r>
          </a:p>
        </p:txBody>
      </p:sp>
    </p:spTree>
    <p:extLst>
      <p:ext uri="{BB962C8B-B14F-4D97-AF65-F5344CB8AC3E}">
        <p14:creationId xmlns:p14="http://schemas.microsoft.com/office/powerpoint/2010/main" val="618239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5" y="461022"/>
            <a:ext cx="9082039"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Rural Settlement Relief</a:t>
            </a:r>
            <a:endParaRPr lang="en-GB" sz="7200" b="1" i="1" dirty="0">
              <a:solidFill>
                <a:prstClr val="black"/>
              </a:solidFill>
              <a:latin typeface="Calibri" panose="020F0502020204030204" pitchFamily="34" charset="0"/>
            </a:endParaRPr>
          </a:p>
        </p:txBody>
      </p:sp>
      <p:sp>
        <p:nvSpPr>
          <p:cNvPr id="4" name="TextBox 3"/>
          <p:cNvSpPr txBox="1"/>
          <p:nvPr/>
        </p:nvSpPr>
        <p:spPr>
          <a:xfrm>
            <a:off x="473474" y="1445393"/>
            <a:ext cx="8769381" cy="3785652"/>
          </a:xfrm>
          <a:prstGeom prst="rect">
            <a:avLst/>
          </a:prstGeom>
          <a:noFill/>
        </p:spPr>
        <p:txBody>
          <a:bodyPr wrap="square" rtlCol="0">
            <a:spAutoFit/>
          </a:bodyPr>
          <a:lstStyle/>
          <a:p>
            <a:pPr defTabSz="609585" eaLnBrk="0" fontAlgn="base" hangingPunct="0">
              <a:spcBef>
                <a:spcPct val="0"/>
              </a:spcBef>
              <a:spcAft>
                <a:spcPct val="0"/>
              </a:spcAft>
            </a:pPr>
            <a:r>
              <a:rPr lang="en-GB" sz="2400" dirty="0">
                <a:solidFill>
                  <a:prstClr val="black"/>
                </a:solidFill>
                <a:latin typeface="Calibri"/>
                <a:ea typeface="ＭＳ Ｐゴシック" pitchFamily="-1" charset="-128"/>
              </a:rPr>
              <a:t>Ratepayers will qualify for rural relief where the business is in a rural settlement with a population below 3,000. </a:t>
            </a:r>
          </a:p>
          <a:p>
            <a:pPr defTabSz="609585" eaLnBrk="0" fontAlgn="base" hangingPunct="0">
              <a:spcBef>
                <a:spcPct val="0"/>
              </a:spcBef>
              <a:spcAft>
                <a:spcPct val="0"/>
              </a:spcAft>
            </a:pPr>
            <a:r>
              <a:rPr lang="en-GB" sz="2400" dirty="0">
                <a:solidFill>
                  <a:prstClr val="black"/>
                </a:solidFill>
                <a:latin typeface="Calibri"/>
                <a:ea typeface="ＭＳ Ｐゴシック" pitchFamily="-1" charset="-128"/>
              </a:rPr>
              <a:t>The scheme grants 100% relief. </a:t>
            </a:r>
          </a:p>
          <a:p>
            <a:pPr defTabSz="609585" eaLnBrk="0" fontAlgn="base" hangingPunct="0">
              <a:spcBef>
                <a:spcPct val="0"/>
              </a:spcBef>
              <a:spcAft>
                <a:spcPct val="0"/>
              </a:spcAft>
            </a:pPr>
            <a:endParaRPr lang="en-GB" sz="2400"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400" dirty="0">
                <a:solidFill>
                  <a:prstClr val="black"/>
                </a:solidFill>
                <a:latin typeface="Calibri"/>
                <a:ea typeface="ＭＳ Ｐゴシック" pitchFamily="-1" charset="-128"/>
              </a:rPr>
              <a:t>Ratepayers can receive rural rate relief if their business is:</a:t>
            </a:r>
          </a:p>
          <a:p>
            <a:pPr defTabSz="609585" eaLnBrk="0" fontAlgn="base" hangingPunct="0">
              <a:spcBef>
                <a:spcPct val="0"/>
              </a:spcBef>
              <a:spcAft>
                <a:spcPct val="0"/>
              </a:spcAft>
            </a:pPr>
            <a:r>
              <a:rPr lang="en-GB" sz="2400" dirty="0">
                <a:solidFill>
                  <a:prstClr val="black"/>
                </a:solidFill>
                <a:latin typeface="Calibri"/>
                <a:ea typeface="ＭＳ Ｐゴシック" pitchFamily="-1" charset="-128"/>
              </a:rPr>
              <a:t> </a:t>
            </a:r>
          </a:p>
          <a:p>
            <a:pPr marL="457189" indent="-457189" defTabSz="609585" eaLnBrk="0" fontAlgn="base" hangingPunct="0">
              <a:spcBef>
                <a:spcPct val="0"/>
              </a:spcBef>
              <a:spcAft>
                <a:spcPct val="0"/>
              </a:spcAft>
              <a:buFont typeface="Arial" panose="020B0604020202020204" pitchFamily="34" charset="0"/>
              <a:buChar char="•"/>
            </a:pPr>
            <a:r>
              <a:rPr lang="en-GB" sz="2400" dirty="0">
                <a:solidFill>
                  <a:prstClr val="black"/>
                </a:solidFill>
                <a:latin typeface="Calibri"/>
                <a:ea typeface="ＭＳ Ｐゴシック" pitchFamily="-1" charset="-128"/>
              </a:rPr>
              <a:t>the only village shop or post office with a rateable value of up to £8,500, </a:t>
            </a:r>
            <a:r>
              <a:rPr lang="en-GB" sz="2400" b="1" dirty="0">
                <a:solidFill>
                  <a:prstClr val="black"/>
                </a:solidFill>
                <a:latin typeface="Calibri"/>
                <a:ea typeface="ＭＳ Ｐゴシック" pitchFamily="-1" charset="-128"/>
              </a:rPr>
              <a:t>or</a:t>
            </a:r>
          </a:p>
          <a:p>
            <a:pPr marL="457189" indent="-457189" defTabSz="609585" eaLnBrk="0" fontAlgn="base" hangingPunct="0">
              <a:spcBef>
                <a:spcPct val="0"/>
              </a:spcBef>
              <a:spcAft>
                <a:spcPct val="0"/>
              </a:spcAft>
              <a:buFont typeface="Arial" panose="020B0604020202020204" pitchFamily="34" charset="0"/>
              <a:buChar char="•"/>
            </a:pPr>
            <a:r>
              <a:rPr lang="en-GB" sz="2400" dirty="0">
                <a:solidFill>
                  <a:prstClr val="black"/>
                </a:solidFill>
                <a:latin typeface="Calibri"/>
                <a:ea typeface="ＭＳ Ｐゴシック" pitchFamily="-1" charset="-128"/>
              </a:rPr>
              <a:t>the only public house or petrol station with a rateable value of up to £12,500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7069" y="415993"/>
            <a:ext cx="2343700" cy="1318332"/>
          </a:xfrm>
          <a:prstGeom prst="rect">
            <a:avLst/>
          </a:prstGeom>
        </p:spPr>
      </p:pic>
    </p:spTree>
    <p:extLst>
      <p:ext uri="{BB962C8B-B14F-4D97-AF65-F5344CB8AC3E}">
        <p14:creationId xmlns:p14="http://schemas.microsoft.com/office/powerpoint/2010/main" val="311228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B8805611-5CD6-40D7-845C-814D1E4D4F73}"/>
              </a:ext>
            </a:extLst>
          </p:cNvPr>
          <p:cNvSpPr>
            <a:spLocks noGrp="1" noChangeArrowheads="1"/>
          </p:cNvSpPr>
          <p:nvPr>
            <p:ph type="title"/>
          </p:nvPr>
        </p:nvSpPr>
        <p:spPr bwMode="auto">
          <a:xfrm>
            <a:off x="592668" y="264585"/>
            <a:ext cx="10911417" cy="749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200" b="1">
                <a:ea typeface="ＭＳ Ｐゴシック" panose="020B0600070205080204" pitchFamily="34" charset="-128"/>
                <a:cs typeface="Arial" panose="020B0604020202020204" pitchFamily="34" charset="0"/>
              </a:rPr>
              <a:t>The Legal Position</a:t>
            </a:r>
          </a:p>
        </p:txBody>
      </p:sp>
      <p:sp>
        <p:nvSpPr>
          <p:cNvPr id="23555" name="Content Placeholder 2">
            <a:extLst>
              <a:ext uri="{FF2B5EF4-FFF2-40B4-BE49-F238E27FC236}">
                <a16:creationId xmlns:a16="http://schemas.microsoft.com/office/drawing/2014/main" id="{E7DADD31-9506-454B-B6F9-D0B8C3271F7F}"/>
              </a:ext>
            </a:extLst>
          </p:cNvPr>
          <p:cNvSpPr>
            <a:spLocks noGrp="1"/>
          </p:cNvSpPr>
          <p:nvPr>
            <p:ph idx="1"/>
          </p:nvPr>
        </p:nvSpPr>
        <p:spPr>
          <a:xfrm>
            <a:off x="488951" y="1117601"/>
            <a:ext cx="11015133" cy="4974167"/>
          </a:xfrm>
        </p:spPr>
        <p:txBody>
          <a:bodyPr/>
          <a:lstStyle/>
          <a:p>
            <a:pPr>
              <a:defRPr/>
            </a:pPr>
            <a:r>
              <a:rPr lang="en-GB" sz="3200" b="1" dirty="0">
                <a:cs typeface="Arial" charset="0"/>
              </a:rPr>
              <a:t>No statutory definition of rateable occupation</a:t>
            </a:r>
          </a:p>
          <a:p>
            <a:pPr>
              <a:defRPr/>
            </a:pPr>
            <a:r>
              <a:rPr lang="en-GB" sz="3200" b="1" dirty="0">
                <a:cs typeface="Arial" charset="0"/>
              </a:rPr>
              <a:t>Local Government Finance Act 1988 - </a:t>
            </a:r>
            <a:r>
              <a:rPr lang="en-US" sz="3200" b="1" dirty="0"/>
              <a:t>Section 43</a:t>
            </a:r>
          </a:p>
          <a:p>
            <a:pPr marL="0" indent="0" eaLnBrk="1" hangingPunct="1">
              <a:buNone/>
              <a:defRPr/>
            </a:pPr>
            <a:endParaRPr lang="en-US" altLang="en-US" sz="1067" dirty="0"/>
          </a:p>
          <a:p>
            <a:pPr marL="0" indent="0" eaLnBrk="1" hangingPunct="1">
              <a:buNone/>
              <a:defRPr/>
            </a:pPr>
            <a:r>
              <a:rPr lang="en-US" altLang="en-US" sz="3200" dirty="0"/>
              <a:t>the </a:t>
            </a:r>
            <a:r>
              <a:rPr lang="en-US" altLang="en-US" sz="3200" b="1" u="sng" dirty="0"/>
              <a:t>occupier</a:t>
            </a:r>
            <a:r>
              <a:rPr lang="en-US" altLang="en-US" sz="3200" dirty="0"/>
              <a:t> will be liable for occupied rates for any day they are in </a:t>
            </a:r>
            <a:r>
              <a:rPr lang="en-US" altLang="en-US" sz="3200" b="1" u="sng" dirty="0"/>
              <a:t>occupation</a:t>
            </a:r>
            <a:r>
              <a:rPr lang="en-US" altLang="en-US" sz="3200" dirty="0"/>
              <a:t> of all or part of the hereditament (for any day the hereditament appears in the rating list)</a:t>
            </a:r>
          </a:p>
          <a:p>
            <a:pPr marL="0" indent="0" eaLnBrk="1" hangingPunct="1">
              <a:buNone/>
              <a:defRPr/>
            </a:pPr>
            <a:endParaRPr lang="en-US" altLang="en-US" sz="3200" dirty="0"/>
          </a:p>
          <a:p>
            <a:pPr marL="0" indent="0" eaLnBrk="1" hangingPunct="1">
              <a:buNone/>
              <a:defRPr/>
            </a:pPr>
            <a:endParaRPr lang="en-US" altLang="en-US" sz="3200" dirty="0"/>
          </a:p>
          <a:p>
            <a:pPr marL="0" indent="0" eaLnBrk="1" hangingPunct="1">
              <a:buNone/>
              <a:defRPr/>
            </a:pPr>
            <a:endParaRPr lang="en-US" sz="3200" i="1" dirty="0"/>
          </a:p>
          <a:p>
            <a:pPr marL="0" indent="0" eaLnBrk="1" hangingPunct="1">
              <a:buNone/>
              <a:defRPr/>
            </a:pPr>
            <a:endParaRPr lang="en-US" sz="3200" i="1" dirty="0"/>
          </a:p>
          <a:p>
            <a:pPr marL="0" indent="0">
              <a:buNone/>
              <a:defRPr/>
            </a:pPr>
            <a:endParaRPr lang="en-GB" dirty="0">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6" y="461022"/>
            <a:ext cx="9157059" cy="852565"/>
          </a:xfrm>
          <a:prstGeom prst="rect">
            <a:avLst/>
          </a:prstGeom>
        </p:spPr>
        <p:txBody>
          <a:bodyPr>
            <a:normAutofit fontScale="75000" lnSpcReduction="2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Transitional Relief (in very basic terms)</a:t>
            </a:r>
            <a:endParaRPr lang="en-GB" sz="7200" b="1" i="1" dirty="0">
              <a:solidFill>
                <a:prstClr val="black"/>
              </a:solidFill>
              <a:latin typeface="Calibri" panose="020F0502020204030204" pitchFamily="34" charset="0"/>
            </a:endParaRPr>
          </a:p>
        </p:txBody>
      </p:sp>
      <p:sp>
        <p:nvSpPr>
          <p:cNvPr id="4" name="TextBox 3"/>
          <p:cNvSpPr txBox="1"/>
          <p:nvPr/>
        </p:nvSpPr>
        <p:spPr>
          <a:xfrm>
            <a:off x="316455" y="1550326"/>
            <a:ext cx="9157059" cy="3785652"/>
          </a:xfrm>
          <a:prstGeom prst="rect">
            <a:avLst/>
          </a:prstGeom>
          <a:noFill/>
        </p:spPr>
        <p:txBody>
          <a:bodyPr wrap="square" rtlCol="0">
            <a:spAutoFit/>
          </a:bodyPr>
          <a:lstStyle/>
          <a:p>
            <a:pPr defTabSz="609585" eaLnBrk="0" fontAlgn="base" hangingPunct="0">
              <a:spcBef>
                <a:spcPct val="0"/>
              </a:spcBef>
              <a:spcAft>
                <a:spcPct val="0"/>
              </a:spcAft>
            </a:pPr>
            <a:r>
              <a:rPr lang="en-GB" sz="2400" dirty="0">
                <a:solidFill>
                  <a:prstClr val="black"/>
                </a:solidFill>
                <a:latin typeface="Calibri"/>
                <a:ea typeface="ＭＳ Ｐゴシック" pitchFamily="-1" charset="-128"/>
              </a:rPr>
              <a:t>The transitional relief scheme exists to reduce the immediate burden of rateable value increases by ensuring those who are hardest hit do not have to pay the full new amount at revaluation.</a:t>
            </a:r>
          </a:p>
          <a:p>
            <a:pPr defTabSz="609585" eaLnBrk="0" fontAlgn="base" hangingPunct="0">
              <a:spcBef>
                <a:spcPct val="0"/>
              </a:spcBef>
              <a:spcAft>
                <a:spcPct val="0"/>
              </a:spcAft>
            </a:pPr>
            <a:r>
              <a:rPr lang="en-GB" sz="2400" dirty="0">
                <a:solidFill>
                  <a:prstClr val="black"/>
                </a:solidFill>
                <a:latin typeface="Calibri"/>
                <a:ea typeface="ＭＳ Ｐゴシック" pitchFamily="-1" charset="-128"/>
              </a:rPr>
              <a:t> </a:t>
            </a:r>
          </a:p>
          <a:p>
            <a:pPr defTabSz="609585" eaLnBrk="0" fontAlgn="base" hangingPunct="0">
              <a:spcBef>
                <a:spcPct val="0"/>
              </a:spcBef>
              <a:spcAft>
                <a:spcPct val="0"/>
              </a:spcAft>
            </a:pPr>
            <a:r>
              <a:rPr lang="en-GB" sz="2400" dirty="0">
                <a:solidFill>
                  <a:prstClr val="black"/>
                </a:solidFill>
                <a:latin typeface="Calibri"/>
                <a:ea typeface="ＭＳ Ｐゴシック" pitchFamily="-1" charset="-128"/>
              </a:rPr>
              <a:t>The scheme is designed to be self-funding – meaning the scheme is funded by ensuring those with a reduced rateable value do not receive the full benefit straight away.</a:t>
            </a:r>
          </a:p>
          <a:p>
            <a:pPr defTabSz="609585" eaLnBrk="0" fontAlgn="base" hangingPunct="0">
              <a:spcBef>
                <a:spcPct val="0"/>
              </a:spcBef>
              <a:spcAft>
                <a:spcPct val="0"/>
              </a:spcAft>
            </a:pPr>
            <a:endParaRPr lang="en-GB" sz="2400"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400" dirty="0">
                <a:solidFill>
                  <a:prstClr val="black"/>
                </a:solidFill>
                <a:latin typeface="Calibri"/>
                <a:ea typeface="ＭＳ Ｐゴシック" pitchFamily="-1" charset="-128"/>
              </a:rPr>
              <a:t>Transitional relief is part of the liability calculation – meaning this is applied to the ratepayers account before the bill is sent.</a:t>
            </a:r>
          </a:p>
        </p:txBody>
      </p:sp>
    </p:spTree>
    <p:extLst>
      <p:ext uri="{BB962C8B-B14F-4D97-AF65-F5344CB8AC3E}">
        <p14:creationId xmlns:p14="http://schemas.microsoft.com/office/powerpoint/2010/main" val="1504653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5" y="461022"/>
            <a:ext cx="11451079"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Discretionary Reliefs</a:t>
            </a:r>
            <a:endParaRPr lang="en-GB" sz="7200" b="1" i="1" dirty="0">
              <a:solidFill>
                <a:prstClr val="black"/>
              </a:solidFill>
              <a:latin typeface="Calibri" panose="020F0502020204030204" pitchFamily="34" charset="0"/>
            </a:endParaRPr>
          </a:p>
        </p:txBody>
      </p:sp>
      <p:sp>
        <p:nvSpPr>
          <p:cNvPr id="4" name="TextBox 3"/>
          <p:cNvSpPr txBox="1"/>
          <p:nvPr/>
        </p:nvSpPr>
        <p:spPr>
          <a:xfrm>
            <a:off x="473474" y="1645021"/>
            <a:ext cx="9378981" cy="4031873"/>
          </a:xfrm>
          <a:prstGeom prst="rect">
            <a:avLst/>
          </a:prstGeom>
          <a:noFill/>
        </p:spPr>
        <p:txBody>
          <a:bodyPr wrap="square" rtlCol="0">
            <a:spAutoFit/>
          </a:bodyPr>
          <a:lstStyle/>
          <a:p>
            <a:pPr marL="228594" indent="-228594" defTabSz="609585" eaLnBrk="0" fontAlgn="base" hangingPunct="0">
              <a:spcBef>
                <a:spcPct val="0"/>
              </a:spcBef>
              <a:spcAft>
                <a:spcPct val="0"/>
              </a:spcAft>
              <a:buFont typeface="Arial" panose="020B0604020202020204" pitchFamily="34" charset="0"/>
              <a:buChar char="•"/>
            </a:pPr>
            <a:r>
              <a:rPr lang="en-GB" sz="3200" dirty="0">
                <a:solidFill>
                  <a:prstClr val="black"/>
                </a:solidFill>
                <a:latin typeface="Calibri" panose="020F0502020204030204" pitchFamily="34" charset="0"/>
                <a:ea typeface="ＭＳ Ｐゴシック" pitchFamily="-1" charset="-128"/>
                <a:cs typeface="Arial" charset="0"/>
              </a:rPr>
              <a:t>Top up for charities and not for profit</a:t>
            </a:r>
          </a:p>
          <a:p>
            <a:pPr marL="228594" indent="-228594" defTabSz="609585" eaLnBrk="0" fontAlgn="base" hangingPunct="0">
              <a:spcBef>
                <a:spcPct val="0"/>
              </a:spcBef>
              <a:spcAft>
                <a:spcPct val="0"/>
              </a:spcAft>
              <a:buFont typeface="Arial" panose="020B0604020202020204" pitchFamily="34" charset="0"/>
              <a:buChar char="•"/>
            </a:pPr>
            <a:r>
              <a:rPr lang="en-GB" sz="3200" dirty="0">
                <a:solidFill>
                  <a:prstClr val="black"/>
                </a:solidFill>
                <a:latin typeface="Calibri" panose="020F0502020204030204" pitchFamily="34" charset="0"/>
                <a:ea typeface="ＭＳ Ｐゴシック" pitchFamily="-1" charset="-128"/>
                <a:cs typeface="Arial" charset="0"/>
              </a:rPr>
              <a:t>Top up for rural settlements</a:t>
            </a:r>
          </a:p>
          <a:p>
            <a:pPr marL="228594" indent="-228594" defTabSz="609585" eaLnBrk="0" fontAlgn="base" hangingPunct="0">
              <a:spcBef>
                <a:spcPct val="0"/>
              </a:spcBef>
              <a:spcAft>
                <a:spcPct val="0"/>
              </a:spcAft>
              <a:buFont typeface="Arial" panose="020B0604020202020204" pitchFamily="34" charset="0"/>
              <a:buChar char="•"/>
            </a:pPr>
            <a:r>
              <a:rPr lang="en-GB" sz="3200" dirty="0">
                <a:solidFill>
                  <a:prstClr val="black"/>
                </a:solidFill>
                <a:latin typeface="Calibri" panose="020F0502020204030204" pitchFamily="34" charset="0"/>
                <a:ea typeface="ＭＳ Ｐゴシック" pitchFamily="-1" charset="-128"/>
                <a:cs typeface="Arial" charset="0"/>
              </a:rPr>
              <a:t>Retail Discount</a:t>
            </a:r>
          </a:p>
          <a:p>
            <a:pPr marL="228594" indent="-228594" defTabSz="609585" eaLnBrk="0" fontAlgn="base" hangingPunct="0">
              <a:spcBef>
                <a:spcPct val="0"/>
              </a:spcBef>
              <a:spcAft>
                <a:spcPct val="0"/>
              </a:spcAft>
              <a:buFont typeface="Arial" panose="020B0604020202020204" pitchFamily="34" charset="0"/>
              <a:buChar char="•"/>
            </a:pPr>
            <a:r>
              <a:rPr lang="en-GB" sz="3200" dirty="0">
                <a:solidFill>
                  <a:prstClr val="black"/>
                </a:solidFill>
                <a:latin typeface="Calibri" panose="020F0502020204030204" pitchFamily="34" charset="0"/>
                <a:ea typeface="ＭＳ Ｐゴシック" pitchFamily="-1" charset="-128"/>
                <a:cs typeface="Arial" charset="0"/>
              </a:rPr>
              <a:t>Enterprise Zones</a:t>
            </a:r>
          </a:p>
          <a:p>
            <a:pPr marL="228594" indent="-228594" defTabSz="609585" eaLnBrk="0" fontAlgn="base" hangingPunct="0">
              <a:spcBef>
                <a:spcPct val="0"/>
              </a:spcBef>
              <a:spcAft>
                <a:spcPct val="0"/>
              </a:spcAft>
              <a:buFont typeface="Arial" panose="020B0604020202020204" pitchFamily="34" charset="0"/>
              <a:buChar char="•"/>
            </a:pPr>
            <a:r>
              <a:rPr lang="en-GB" sz="3200" dirty="0">
                <a:solidFill>
                  <a:prstClr val="black"/>
                </a:solidFill>
                <a:latin typeface="Calibri" panose="020F0502020204030204" pitchFamily="34" charset="0"/>
                <a:ea typeface="ＭＳ Ｐゴシック" pitchFamily="-1" charset="-128"/>
                <a:cs typeface="Arial" charset="0"/>
              </a:rPr>
              <a:t>Local Newspapers</a:t>
            </a:r>
          </a:p>
          <a:p>
            <a:pPr marL="228594" indent="-228594" defTabSz="609585" eaLnBrk="0" fontAlgn="base" hangingPunct="0">
              <a:spcBef>
                <a:spcPct val="0"/>
              </a:spcBef>
              <a:spcAft>
                <a:spcPct val="0"/>
              </a:spcAft>
              <a:buFont typeface="Arial" panose="020B0604020202020204" pitchFamily="34" charset="0"/>
              <a:buChar char="•"/>
            </a:pPr>
            <a:r>
              <a:rPr lang="en-GB" sz="3200" dirty="0">
                <a:solidFill>
                  <a:prstClr val="black"/>
                </a:solidFill>
                <a:latin typeface="Calibri" panose="020F0502020204030204" pitchFamily="34" charset="0"/>
                <a:ea typeface="ＭＳ Ｐゴシック" pitchFamily="-1" charset="-128"/>
                <a:cs typeface="Arial" charset="0"/>
              </a:rPr>
              <a:t>Revaluation Relief</a:t>
            </a:r>
          </a:p>
          <a:p>
            <a:pPr marL="228594" indent="-228594" defTabSz="609585" eaLnBrk="0" fontAlgn="base" hangingPunct="0">
              <a:spcBef>
                <a:spcPct val="0"/>
              </a:spcBef>
              <a:spcAft>
                <a:spcPct val="0"/>
              </a:spcAft>
              <a:buFont typeface="Arial" panose="020B0604020202020204" pitchFamily="34" charset="0"/>
              <a:buChar char="•"/>
            </a:pPr>
            <a:r>
              <a:rPr lang="en-GB" sz="3200" dirty="0">
                <a:solidFill>
                  <a:prstClr val="black"/>
                </a:solidFill>
                <a:latin typeface="Calibri" panose="020F0502020204030204" pitchFamily="34" charset="0"/>
                <a:ea typeface="ＭＳ Ｐゴシック" pitchFamily="-1" charset="-128"/>
                <a:cs typeface="Arial" charset="0"/>
              </a:rPr>
              <a:t>Localism Relief</a:t>
            </a:r>
          </a:p>
          <a:p>
            <a:pPr marL="228594" indent="-228594" defTabSz="609585" eaLnBrk="0" fontAlgn="base" hangingPunct="0">
              <a:spcBef>
                <a:spcPct val="0"/>
              </a:spcBef>
              <a:spcAft>
                <a:spcPct val="0"/>
              </a:spcAft>
              <a:buFont typeface="Arial" panose="020B0604020202020204" pitchFamily="34" charset="0"/>
              <a:buChar char="•"/>
            </a:pPr>
            <a:r>
              <a:rPr lang="en-GB" sz="3200" dirty="0">
                <a:solidFill>
                  <a:prstClr val="black"/>
                </a:solidFill>
                <a:latin typeface="Calibri" panose="020F0502020204030204" pitchFamily="34" charset="0"/>
                <a:ea typeface="ＭＳ Ｐゴシック" pitchFamily="-1" charset="-128"/>
                <a:cs typeface="Arial" charset="0"/>
              </a:rPr>
              <a:t>Relief for Public Conveniences (in the pipeline)</a:t>
            </a:r>
          </a:p>
        </p:txBody>
      </p:sp>
    </p:spTree>
    <p:extLst>
      <p:ext uri="{BB962C8B-B14F-4D97-AF65-F5344CB8AC3E}">
        <p14:creationId xmlns:p14="http://schemas.microsoft.com/office/powerpoint/2010/main" val="258963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6" y="461022"/>
            <a:ext cx="10135523" cy="852565"/>
          </a:xfrm>
          <a:prstGeom prst="rect">
            <a:avLst/>
          </a:prstGeom>
        </p:spPr>
        <p:txBody>
          <a:bodyPr>
            <a:normAutofit fontScale="825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Top up for charities and not for profit</a:t>
            </a:r>
            <a:endParaRPr lang="en-GB" sz="7200" b="1" i="1" dirty="0">
              <a:solidFill>
                <a:prstClr val="black"/>
              </a:solidFill>
              <a:latin typeface="Calibri" panose="020F0502020204030204" pitchFamily="34" charset="0"/>
            </a:endParaRPr>
          </a:p>
        </p:txBody>
      </p:sp>
      <p:sp>
        <p:nvSpPr>
          <p:cNvPr id="4" name="TextBox 3"/>
          <p:cNvSpPr txBox="1"/>
          <p:nvPr/>
        </p:nvSpPr>
        <p:spPr>
          <a:xfrm>
            <a:off x="316455" y="1206747"/>
            <a:ext cx="10135523" cy="4708981"/>
          </a:xfrm>
          <a:prstGeom prst="rect">
            <a:avLst/>
          </a:prstGeom>
          <a:noFill/>
        </p:spPr>
        <p:txBody>
          <a:bodyPr wrap="square" rtlCol="0">
            <a:spAutoFit/>
          </a:bodyPr>
          <a:lstStyle/>
          <a:p>
            <a:pPr defTabSz="609585" eaLnBrk="0" fontAlgn="base" hangingPunct="0">
              <a:spcBef>
                <a:spcPct val="0"/>
              </a:spcBef>
              <a:spcAft>
                <a:spcPct val="0"/>
              </a:spcAft>
            </a:pPr>
            <a:r>
              <a:rPr lang="en-GB" sz="2000" dirty="0">
                <a:solidFill>
                  <a:prstClr val="black"/>
                </a:solidFill>
                <a:latin typeface="Calibri"/>
                <a:ea typeface="ＭＳ Ｐゴシック" pitchFamily="-1" charset="-128"/>
              </a:rPr>
              <a:t>Pursuant to s.47(3) and s.47(5) of the Local Government Finance Act 1988 (as amended) the billing authority may make an award of up to 100% for charities and other organisations, where the following conditions apply:</a:t>
            </a:r>
          </a:p>
          <a:p>
            <a:pPr defTabSz="609585" eaLnBrk="0" fontAlgn="base" hangingPunct="0">
              <a:spcBef>
                <a:spcPct val="0"/>
              </a:spcBef>
              <a:spcAft>
                <a:spcPct val="0"/>
              </a:spcAft>
            </a:pPr>
            <a:r>
              <a:rPr lang="en-GB" sz="2000" dirty="0">
                <a:solidFill>
                  <a:prstClr val="black"/>
                </a:solidFill>
                <a:latin typeface="Calibri"/>
                <a:ea typeface="ＭＳ Ｐゴシック" pitchFamily="-1" charset="-128"/>
              </a:rPr>
              <a:t> </a:t>
            </a:r>
          </a:p>
          <a:p>
            <a:pPr marL="380990" indent="-380990" defTabSz="609585" eaLnBrk="0" fontAlgn="base" hangingPunct="0">
              <a:spcBef>
                <a:spcPct val="0"/>
              </a:spcBef>
              <a:spcAft>
                <a:spcPct val="0"/>
              </a:spcAft>
              <a:buFont typeface="Arial" panose="020B0604020202020204" pitchFamily="34" charset="0"/>
              <a:buChar char="•"/>
            </a:pPr>
            <a:r>
              <a:rPr lang="en-GB" sz="2000" dirty="0">
                <a:solidFill>
                  <a:prstClr val="black"/>
                </a:solidFill>
                <a:latin typeface="Calibri"/>
                <a:ea typeface="ＭＳ Ｐゴシック" pitchFamily="-1" charset="-128"/>
              </a:rPr>
              <a:t>a ratepayer is a charity or trustees of a charity, and the hereditament is wholly or mainly used for charitable purposes, </a:t>
            </a:r>
            <a:r>
              <a:rPr lang="en-GB" sz="2000" b="1" dirty="0">
                <a:solidFill>
                  <a:prstClr val="black"/>
                </a:solidFill>
                <a:latin typeface="Calibri"/>
                <a:ea typeface="ＭＳ Ｐゴシック" pitchFamily="-1" charset="-128"/>
              </a:rPr>
              <a:t>or</a:t>
            </a:r>
            <a:endParaRPr lang="en-GB" sz="2000"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r>
              <a:rPr lang="en-GB" sz="2000" dirty="0">
                <a:solidFill>
                  <a:prstClr val="black"/>
                </a:solidFill>
                <a:latin typeface="Calibri"/>
                <a:ea typeface="ＭＳ Ｐゴシック" pitchFamily="-1" charset="-128"/>
              </a:rPr>
              <a:t>the ratepayer is a community amateur sports club and is wholly or mainly used for the purposes of the club and other such clubs, </a:t>
            </a:r>
            <a:r>
              <a:rPr lang="en-GB" sz="2000" b="1" dirty="0">
                <a:solidFill>
                  <a:prstClr val="black"/>
                </a:solidFill>
                <a:latin typeface="Calibri"/>
                <a:ea typeface="ＭＳ Ｐゴシック" pitchFamily="-1" charset="-128"/>
              </a:rPr>
              <a:t>or</a:t>
            </a:r>
            <a:endParaRPr lang="en-GB" sz="2000"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r>
              <a:rPr lang="en-GB" sz="2000" dirty="0">
                <a:solidFill>
                  <a:prstClr val="black"/>
                </a:solidFill>
                <a:latin typeface="Calibri"/>
                <a:ea typeface="ＭＳ Ｐゴシック" pitchFamily="-1" charset="-128"/>
              </a:rPr>
              <a:t>all or part of the hereditament is occupied for the purposes of one or more institutions or other organisations none of which is established or conducted for profit and whose main objectives are charitable or are otherwise philanthropic or religious or concerned with education, social welfare, science, literature or the arts, </a:t>
            </a:r>
            <a:r>
              <a:rPr lang="en-GB" sz="2000" b="1" dirty="0">
                <a:solidFill>
                  <a:prstClr val="black"/>
                </a:solidFill>
                <a:latin typeface="Calibri"/>
                <a:ea typeface="ＭＳ Ｐゴシック" pitchFamily="-1" charset="-128"/>
              </a:rPr>
              <a:t>or</a:t>
            </a:r>
            <a:endParaRPr lang="en-GB" sz="2000"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r>
              <a:rPr lang="en-GB" sz="2000" dirty="0">
                <a:solidFill>
                  <a:prstClr val="black"/>
                </a:solidFill>
                <a:latin typeface="Calibri"/>
                <a:ea typeface="ＭＳ Ｐゴシック" pitchFamily="-1" charset="-128"/>
              </a:rPr>
              <a:t>the hereditament is wholly or mainly used for purposes of recreation, and all or part of it is occupied for the purposes of a club, society or other organisation not established or conducted for profit.</a:t>
            </a:r>
          </a:p>
        </p:txBody>
      </p:sp>
    </p:spTree>
    <p:extLst>
      <p:ext uri="{BB962C8B-B14F-4D97-AF65-F5344CB8AC3E}">
        <p14:creationId xmlns:p14="http://schemas.microsoft.com/office/powerpoint/2010/main" val="35472830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5" y="461022"/>
            <a:ext cx="9117551" cy="852565"/>
          </a:xfrm>
          <a:prstGeom prst="rect">
            <a:avLst/>
          </a:prstGeom>
        </p:spPr>
        <p:txBody>
          <a:bodyPr>
            <a:normAutofit fontScale="75000" lnSpcReduction="2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Top up for charities and not for profit</a:t>
            </a:r>
            <a:endParaRPr lang="en-GB" sz="7200" b="1" i="1" dirty="0">
              <a:solidFill>
                <a:prstClr val="black"/>
              </a:solidFill>
              <a:latin typeface="Calibri" panose="020F0502020204030204" pitchFamily="34" charset="0"/>
            </a:endParaRPr>
          </a:p>
        </p:txBody>
      </p:sp>
      <p:sp>
        <p:nvSpPr>
          <p:cNvPr id="4" name="TextBox 3"/>
          <p:cNvSpPr txBox="1"/>
          <p:nvPr/>
        </p:nvSpPr>
        <p:spPr>
          <a:xfrm>
            <a:off x="316456" y="1206747"/>
            <a:ext cx="9117549" cy="3702873"/>
          </a:xfrm>
          <a:prstGeom prst="rect">
            <a:avLst/>
          </a:prstGeom>
          <a:noFill/>
        </p:spPr>
        <p:txBody>
          <a:bodyPr wrap="square" rtlCol="0">
            <a:spAutoFit/>
          </a:bodyPr>
          <a:lstStyle/>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Considerations when dealing with cases:</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b="1" dirty="0">
                <a:solidFill>
                  <a:prstClr val="black"/>
                </a:solidFill>
                <a:latin typeface="Calibri"/>
                <a:ea typeface="ＭＳ Ｐゴシック" pitchFamily="-1" charset="-128"/>
              </a:rPr>
              <a:t>Community Organisations:</a:t>
            </a:r>
          </a:p>
          <a:p>
            <a:pPr marL="228594" indent="-228594"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the organisation is not part of a charging or </a:t>
            </a:r>
            <a:r>
              <a:rPr lang="en-GB" sz="2133" dirty="0" err="1">
                <a:solidFill>
                  <a:prstClr val="black"/>
                </a:solidFill>
                <a:latin typeface="Calibri"/>
                <a:ea typeface="ＭＳ Ｐゴシック" pitchFamily="-1" charset="-128"/>
              </a:rPr>
              <a:t>precepting</a:t>
            </a:r>
            <a:r>
              <a:rPr lang="en-GB" sz="2133" dirty="0">
                <a:solidFill>
                  <a:prstClr val="black"/>
                </a:solidFill>
                <a:latin typeface="Calibri"/>
                <a:ea typeface="ＭＳ Ｐゴシック" pitchFamily="-1" charset="-128"/>
              </a:rPr>
              <a:t> authority, </a:t>
            </a:r>
            <a:r>
              <a:rPr lang="en-GB" sz="2133" b="1" dirty="0">
                <a:solidFill>
                  <a:prstClr val="black"/>
                </a:solidFill>
                <a:latin typeface="Calibri"/>
                <a:ea typeface="ＭＳ Ｐゴシック" pitchFamily="-1" charset="-128"/>
              </a:rPr>
              <a:t>and</a:t>
            </a:r>
            <a:endParaRPr lang="en-GB" sz="2133" dirty="0">
              <a:solidFill>
                <a:prstClr val="black"/>
              </a:solidFill>
              <a:latin typeface="Calibri"/>
              <a:ea typeface="ＭＳ Ｐゴシック" pitchFamily="-1" charset="-128"/>
            </a:endParaRPr>
          </a:p>
          <a:p>
            <a:pPr marL="228594" indent="-228594"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the organisation has been specifically set up for the benefit of the young, the aged, the disabled or for ethnic minorities, </a:t>
            </a:r>
            <a:r>
              <a:rPr lang="en-GB" sz="2133" b="1" dirty="0">
                <a:solidFill>
                  <a:prstClr val="black"/>
                </a:solidFill>
                <a:latin typeface="Calibri"/>
                <a:ea typeface="ＭＳ Ｐゴシック" pitchFamily="-1" charset="-128"/>
              </a:rPr>
              <a:t>or</a:t>
            </a:r>
            <a:endParaRPr lang="en-GB" sz="2133" dirty="0">
              <a:solidFill>
                <a:prstClr val="black"/>
              </a:solidFill>
              <a:latin typeface="Calibri"/>
              <a:ea typeface="ＭＳ Ｐゴシック" pitchFamily="-1" charset="-128"/>
            </a:endParaRPr>
          </a:p>
          <a:p>
            <a:pPr marL="228594" indent="-228594"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the property is for the general use of the local community without any membership and/or subscription requirements and has no specific use except for the general benefit of the community, </a:t>
            </a:r>
            <a:r>
              <a:rPr lang="en-GB" sz="2133" b="1" dirty="0">
                <a:solidFill>
                  <a:prstClr val="black"/>
                </a:solidFill>
                <a:latin typeface="Calibri"/>
                <a:ea typeface="ＭＳ Ｐゴシック" pitchFamily="-1" charset="-128"/>
              </a:rPr>
              <a:t>or</a:t>
            </a:r>
            <a:endParaRPr lang="en-GB" sz="2133" dirty="0">
              <a:solidFill>
                <a:prstClr val="black"/>
              </a:solidFill>
              <a:latin typeface="Calibri"/>
              <a:ea typeface="ＭＳ Ｐゴシック" pitchFamily="-1" charset="-128"/>
            </a:endParaRPr>
          </a:p>
          <a:p>
            <a:pPr marL="228594" indent="-228594"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the aims of the organisation are to educate volunteers in emergency training for the benefit of the local community.</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658" t="24204" b="20987"/>
          <a:stretch/>
        </p:blipFill>
        <p:spPr>
          <a:xfrm>
            <a:off x="9714803" y="2307886"/>
            <a:ext cx="2360487" cy="1136959"/>
          </a:xfrm>
          <a:prstGeom prst="rect">
            <a:avLst/>
          </a:prstGeom>
        </p:spPr>
      </p:pic>
    </p:spTree>
    <p:extLst>
      <p:ext uri="{BB962C8B-B14F-4D97-AF65-F5344CB8AC3E}">
        <p14:creationId xmlns:p14="http://schemas.microsoft.com/office/powerpoint/2010/main" val="2149729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6" y="461022"/>
            <a:ext cx="9070201" cy="852565"/>
          </a:xfrm>
          <a:prstGeom prst="rect">
            <a:avLst/>
          </a:prstGeom>
        </p:spPr>
        <p:txBody>
          <a:bodyPr>
            <a:normAutofit fontScale="75000" lnSpcReduction="2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Top up for charities and not for profit</a:t>
            </a:r>
            <a:endParaRPr lang="en-GB" sz="7200" b="1" i="1" dirty="0">
              <a:solidFill>
                <a:prstClr val="black"/>
              </a:solidFill>
              <a:latin typeface="Calibri" panose="020F0502020204030204" pitchFamily="34" charset="0"/>
            </a:endParaRPr>
          </a:p>
        </p:txBody>
      </p:sp>
      <p:sp>
        <p:nvSpPr>
          <p:cNvPr id="4" name="TextBox 3"/>
          <p:cNvSpPr txBox="1"/>
          <p:nvPr/>
        </p:nvSpPr>
        <p:spPr>
          <a:xfrm>
            <a:off x="316456" y="1206747"/>
            <a:ext cx="9200408" cy="4933787"/>
          </a:xfrm>
          <a:prstGeom prst="rect">
            <a:avLst/>
          </a:prstGeom>
          <a:noFill/>
        </p:spPr>
        <p:txBody>
          <a:bodyPr wrap="square" rtlCol="0">
            <a:spAutoFit/>
          </a:bodyPr>
          <a:lstStyle/>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Considerations when dealing with cases:</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b="1" dirty="0">
                <a:solidFill>
                  <a:prstClr val="black"/>
                </a:solidFill>
                <a:latin typeface="Calibri"/>
                <a:ea typeface="ＭＳ Ｐゴシック" pitchFamily="-1" charset="-128"/>
              </a:rPr>
              <a:t>Sporting Organisations:</a:t>
            </a:r>
          </a:p>
          <a:p>
            <a:pPr marL="228594" indent="-228594"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the membership is open to all sections of the community, </a:t>
            </a:r>
            <a:r>
              <a:rPr lang="en-GB" sz="2133" b="1" dirty="0">
                <a:solidFill>
                  <a:prstClr val="black"/>
                </a:solidFill>
                <a:latin typeface="Calibri"/>
                <a:ea typeface="ＭＳ Ｐゴシック" pitchFamily="-1" charset="-128"/>
              </a:rPr>
              <a:t>and</a:t>
            </a:r>
            <a:endParaRPr lang="en-GB" sz="2133" dirty="0">
              <a:solidFill>
                <a:prstClr val="black"/>
              </a:solidFill>
              <a:latin typeface="Calibri"/>
              <a:ea typeface="ＭＳ Ｐゴシック" pitchFamily="-1" charset="-128"/>
            </a:endParaRPr>
          </a:p>
          <a:p>
            <a:pPr marL="228594" indent="-228594"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they do not restrict membership on the grounds of ability or the availability or their facilities, </a:t>
            </a:r>
            <a:r>
              <a:rPr lang="en-GB" sz="2133" b="1" dirty="0">
                <a:solidFill>
                  <a:prstClr val="black"/>
                </a:solidFill>
                <a:latin typeface="Calibri"/>
                <a:ea typeface="ＭＳ Ｐゴシック" pitchFamily="-1" charset="-128"/>
              </a:rPr>
              <a:t>and</a:t>
            </a:r>
            <a:endParaRPr lang="en-GB" sz="2133" dirty="0">
              <a:solidFill>
                <a:prstClr val="black"/>
              </a:solidFill>
              <a:latin typeface="Calibri"/>
              <a:ea typeface="ＭＳ Ｐゴシック" pitchFamily="-1" charset="-128"/>
            </a:endParaRPr>
          </a:p>
          <a:p>
            <a:pPr marL="228594" indent="-228594"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whose membership levels are not set at such a rate to preclude membership by all sections of the community, </a:t>
            </a:r>
            <a:r>
              <a:rPr lang="en-GB" sz="2133" b="1" dirty="0">
                <a:solidFill>
                  <a:prstClr val="black"/>
                </a:solidFill>
                <a:latin typeface="Calibri"/>
                <a:ea typeface="ＭＳ Ｐゴシック" pitchFamily="-1" charset="-128"/>
              </a:rPr>
              <a:t>and</a:t>
            </a:r>
            <a:endParaRPr lang="en-GB" sz="2133" dirty="0">
              <a:solidFill>
                <a:prstClr val="black"/>
              </a:solidFill>
              <a:latin typeface="Calibri"/>
              <a:ea typeface="ＭＳ Ｐゴシック" pitchFamily="-1" charset="-128"/>
            </a:endParaRPr>
          </a:p>
          <a:p>
            <a:pPr marL="228594" indent="-228594"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who provide outside sporting activities, </a:t>
            </a:r>
            <a:r>
              <a:rPr lang="en-GB" sz="2133" b="1" dirty="0">
                <a:solidFill>
                  <a:prstClr val="black"/>
                </a:solidFill>
                <a:latin typeface="Calibri"/>
                <a:ea typeface="ＭＳ Ｐゴシック" pitchFamily="-1" charset="-128"/>
              </a:rPr>
              <a:t>and</a:t>
            </a:r>
            <a:endParaRPr lang="en-GB" sz="2133" dirty="0">
              <a:solidFill>
                <a:prstClr val="black"/>
              </a:solidFill>
              <a:latin typeface="Calibri"/>
              <a:ea typeface="ＭＳ Ｐゴシック" pitchFamily="-1" charset="-128"/>
            </a:endParaRPr>
          </a:p>
          <a:p>
            <a:pPr marL="228594" indent="-228594"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who actively encourage participation by young people, </a:t>
            </a:r>
            <a:r>
              <a:rPr lang="en-GB" sz="2133" b="1" dirty="0">
                <a:solidFill>
                  <a:prstClr val="black"/>
                </a:solidFill>
                <a:latin typeface="Calibri"/>
                <a:ea typeface="ＭＳ Ｐゴシック" pitchFamily="-1" charset="-128"/>
              </a:rPr>
              <a:t>and</a:t>
            </a:r>
            <a:endParaRPr lang="en-GB" sz="2133" dirty="0">
              <a:solidFill>
                <a:prstClr val="black"/>
              </a:solidFill>
              <a:latin typeface="Calibri"/>
              <a:ea typeface="ＭＳ Ｐゴシック" pitchFamily="-1" charset="-128"/>
            </a:endParaRPr>
          </a:p>
          <a:p>
            <a:pPr marL="228594" indent="-228594"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who make their facilities available to people other than members e.g. to schools or casual public sessions, </a:t>
            </a:r>
            <a:r>
              <a:rPr lang="en-GB" sz="2133" b="1" dirty="0">
                <a:solidFill>
                  <a:prstClr val="black"/>
                </a:solidFill>
                <a:latin typeface="Calibri"/>
                <a:ea typeface="ＭＳ Ｐゴシック" pitchFamily="-1" charset="-128"/>
              </a:rPr>
              <a:t>and</a:t>
            </a:r>
            <a:endParaRPr lang="en-GB" sz="2133" dirty="0">
              <a:solidFill>
                <a:prstClr val="black"/>
              </a:solidFill>
              <a:latin typeface="Calibri"/>
              <a:ea typeface="ＭＳ Ｐゴシック" pitchFamily="-1" charset="-128"/>
            </a:endParaRPr>
          </a:p>
          <a:p>
            <a:pPr marL="228594" indent="-228594"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whose main aim is sporting rather than social, </a:t>
            </a:r>
            <a:r>
              <a:rPr lang="en-GB" sz="2133" b="1" dirty="0">
                <a:solidFill>
                  <a:prstClr val="black"/>
                </a:solidFill>
                <a:latin typeface="Calibri"/>
                <a:ea typeface="ＭＳ Ｐゴシック" pitchFamily="-1" charset="-128"/>
              </a:rPr>
              <a:t>and</a:t>
            </a:r>
            <a:endParaRPr lang="en-GB" sz="2133" dirty="0">
              <a:solidFill>
                <a:prstClr val="black"/>
              </a:solidFill>
              <a:latin typeface="Calibri"/>
              <a:ea typeface="ＭＳ Ｐゴシック" pitchFamily="-1" charset="-128"/>
            </a:endParaRPr>
          </a:p>
          <a:p>
            <a:pPr marL="228594" indent="-228594"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whose membership mainly reside in the borough (e.g. more than 50%)</a:t>
            </a:r>
          </a:p>
          <a:p>
            <a:pPr defTabSz="609585" eaLnBrk="0" fontAlgn="base" hangingPunct="0">
              <a:spcBef>
                <a:spcPct val="0"/>
              </a:spcBef>
              <a:spcAft>
                <a:spcPct val="0"/>
              </a:spcAft>
            </a:pPr>
            <a:endParaRPr lang="en-GB" sz="1600" dirty="0">
              <a:solidFill>
                <a:prstClr val="black"/>
              </a:solidFill>
              <a:latin typeface="Calibri"/>
              <a:ea typeface="ＭＳ Ｐゴシック" pitchFamily="-1"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6864" y="1313588"/>
            <a:ext cx="2566059" cy="124164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864" y="2967482"/>
            <a:ext cx="2566059" cy="1443991"/>
          </a:xfrm>
          <a:prstGeom prst="rect">
            <a:avLst/>
          </a:prstGeom>
        </p:spPr>
      </p:pic>
    </p:spTree>
    <p:extLst>
      <p:ext uri="{BB962C8B-B14F-4D97-AF65-F5344CB8AC3E}">
        <p14:creationId xmlns:p14="http://schemas.microsoft.com/office/powerpoint/2010/main" val="96530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5" y="461022"/>
            <a:ext cx="11451079"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Top up for rural settlements</a:t>
            </a:r>
            <a:endParaRPr lang="en-GB" sz="7200" b="1" i="1" dirty="0">
              <a:solidFill>
                <a:prstClr val="black"/>
              </a:solidFill>
              <a:latin typeface="Calibri" panose="020F0502020204030204" pitchFamily="34" charset="0"/>
            </a:endParaRPr>
          </a:p>
        </p:txBody>
      </p:sp>
      <p:sp>
        <p:nvSpPr>
          <p:cNvPr id="4" name="TextBox 3"/>
          <p:cNvSpPr txBox="1"/>
          <p:nvPr/>
        </p:nvSpPr>
        <p:spPr>
          <a:xfrm>
            <a:off x="316455" y="1313587"/>
            <a:ext cx="8771140" cy="3046411"/>
          </a:xfrm>
          <a:prstGeom prst="rect">
            <a:avLst/>
          </a:prstGeom>
          <a:noFill/>
        </p:spPr>
        <p:txBody>
          <a:bodyPr wrap="square" rtlCol="0">
            <a:spAutoFit/>
          </a:bodyPr>
          <a:lstStyle/>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US" sz="2133" dirty="0">
                <a:solidFill>
                  <a:prstClr val="black"/>
                </a:solidFill>
                <a:latin typeface="Calibri"/>
                <a:ea typeface="ＭＳ Ｐゴシック" pitchFamily="-1" charset="-128"/>
              </a:rPr>
              <a:t>Billing authorities can also give relief of up to 100% to other rural businesses, where:</a:t>
            </a:r>
          </a:p>
          <a:p>
            <a:pPr defTabSz="609585" eaLnBrk="0" fontAlgn="base" hangingPunct="0">
              <a:spcBef>
                <a:spcPct val="0"/>
              </a:spcBef>
              <a:spcAft>
                <a:spcPct val="0"/>
              </a:spcAft>
            </a:pPr>
            <a:endParaRPr lang="en-US" sz="2133"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r>
              <a:rPr lang="en-US" sz="2133" dirty="0">
                <a:solidFill>
                  <a:prstClr val="black"/>
                </a:solidFill>
                <a:latin typeface="Calibri"/>
                <a:ea typeface="ＭＳ Ｐゴシック" pitchFamily="-1" charset="-128"/>
              </a:rPr>
              <a:t>the </a:t>
            </a:r>
            <a:r>
              <a:rPr lang="en-US" sz="2133" dirty="0" err="1">
                <a:solidFill>
                  <a:prstClr val="black"/>
                </a:solidFill>
                <a:latin typeface="Calibri"/>
                <a:ea typeface="ＭＳ Ｐゴシック" pitchFamily="-1" charset="-128"/>
              </a:rPr>
              <a:t>rateable</a:t>
            </a:r>
            <a:r>
              <a:rPr lang="en-US" sz="2133" dirty="0">
                <a:solidFill>
                  <a:prstClr val="black"/>
                </a:solidFill>
                <a:latin typeface="Calibri"/>
                <a:ea typeface="ＭＳ Ｐゴシック" pitchFamily="-1" charset="-128"/>
              </a:rPr>
              <a:t> value is below £16,500, </a:t>
            </a:r>
            <a:r>
              <a:rPr lang="en-US" sz="2133" b="1" dirty="0">
                <a:solidFill>
                  <a:prstClr val="black"/>
                </a:solidFill>
                <a:latin typeface="Calibri"/>
                <a:ea typeface="ＭＳ Ｐゴシック" pitchFamily="-1" charset="-128"/>
              </a:rPr>
              <a:t>and</a:t>
            </a:r>
            <a:endParaRPr lang="en-US" sz="2133" dirty="0">
              <a:solidFill>
                <a:prstClr val="black"/>
              </a:solidFill>
              <a:latin typeface="Calibri"/>
              <a:ea typeface="ＭＳ Ｐゴシック" pitchFamily="-1" charset="-128"/>
              <a:cs typeface="Arial" charset="0"/>
            </a:endParaRPr>
          </a:p>
          <a:p>
            <a:pPr marL="380990" indent="-380990" defTabSz="609585" eaLnBrk="0" fontAlgn="base" hangingPunct="0">
              <a:spcBef>
                <a:spcPct val="0"/>
              </a:spcBef>
              <a:spcAft>
                <a:spcPct val="0"/>
              </a:spcAft>
              <a:buFont typeface="Arial" panose="020B0604020202020204" pitchFamily="34" charset="0"/>
              <a:buChar char="•"/>
            </a:pPr>
            <a:r>
              <a:rPr lang="en-US" sz="2133" dirty="0">
                <a:solidFill>
                  <a:prstClr val="black"/>
                </a:solidFill>
                <a:latin typeface="Calibri"/>
                <a:ea typeface="ＭＳ Ｐゴシック" pitchFamily="-1" charset="-128"/>
                <a:cs typeface="Arial" charset="0"/>
              </a:rPr>
              <a:t>the hereditament is used for purposes which are of benefit to the local community; </a:t>
            </a:r>
            <a:r>
              <a:rPr lang="en-US" sz="2133" b="1" dirty="0">
                <a:solidFill>
                  <a:prstClr val="black"/>
                </a:solidFill>
                <a:latin typeface="Calibri"/>
                <a:ea typeface="ＭＳ Ｐゴシック" pitchFamily="-1" charset="-128"/>
                <a:cs typeface="Arial" charset="0"/>
              </a:rPr>
              <a:t>and</a:t>
            </a:r>
          </a:p>
          <a:p>
            <a:pPr marL="380990" indent="-380990" defTabSz="609585" eaLnBrk="0" fontAlgn="base" hangingPunct="0">
              <a:spcBef>
                <a:spcPct val="0"/>
              </a:spcBef>
              <a:spcAft>
                <a:spcPct val="0"/>
              </a:spcAft>
              <a:buFont typeface="Arial" panose="020B0604020202020204" pitchFamily="34" charset="0"/>
              <a:buChar char="•"/>
            </a:pPr>
            <a:r>
              <a:rPr lang="en-US" sz="2133" dirty="0">
                <a:solidFill>
                  <a:prstClr val="black"/>
                </a:solidFill>
                <a:latin typeface="Calibri"/>
                <a:ea typeface="ＭＳ Ｐゴシック" pitchFamily="-1" charset="-128"/>
                <a:cs typeface="Arial" charset="0"/>
              </a:rPr>
              <a:t>it would be reasonable for the billing authority to award relief, having regard to the interests of persons liable to pay its Council Tax.</a:t>
            </a:r>
            <a:endParaRPr lang="en-GB" sz="2133" dirty="0">
              <a:solidFill>
                <a:prstClr val="black"/>
              </a:solidFill>
              <a:latin typeface="Calibri"/>
              <a:ea typeface="ＭＳ Ｐゴシック" pitchFamily="-1" charset="-128"/>
              <a:cs typeface="Arial" charset="0"/>
            </a:endParaRPr>
          </a:p>
        </p:txBody>
      </p:sp>
    </p:spTree>
    <p:extLst>
      <p:ext uri="{BB962C8B-B14F-4D97-AF65-F5344CB8AC3E}">
        <p14:creationId xmlns:p14="http://schemas.microsoft.com/office/powerpoint/2010/main" val="2271152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6" y="461022"/>
            <a:ext cx="9034691" cy="852565"/>
          </a:xfrm>
          <a:prstGeom prst="rect">
            <a:avLst/>
          </a:prstGeom>
        </p:spPr>
        <p:txBody>
          <a:bodyPr>
            <a:normAutofit fontScale="825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Retail Discount (2019/20 onwards)</a:t>
            </a:r>
            <a:endParaRPr lang="en-GB" sz="7200" b="1" i="1" dirty="0">
              <a:solidFill>
                <a:prstClr val="black"/>
              </a:solidFill>
              <a:latin typeface="Calibri" panose="020F0502020204030204" pitchFamily="34" charset="0"/>
            </a:endParaRPr>
          </a:p>
        </p:txBody>
      </p:sp>
      <p:sp>
        <p:nvSpPr>
          <p:cNvPr id="4" name="TextBox 3"/>
          <p:cNvSpPr txBox="1"/>
          <p:nvPr/>
        </p:nvSpPr>
        <p:spPr>
          <a:xfrm>
            <a:off x="316455" y="1330850"/>
            <a:ext cx="9034691" cy="4443076"/>
          </a:xfrm>
          <a:prstGeom prst="rect">
            <a:avLst/>
          </a:prstGeom>
          <a:noFill/>
        </p:spPr>
        <p:txBody>
          <a:bodyPr wrap="square" rtlCol="0">
            <a:spAutoFit/>
          </a:bodyPr>
          <a:lstStyle/>
          <a:p>
            <a:pPr defTabSz="609585" eaLnBrk="0" fontAlgn="base" hangingPunct="0">
              <a:spcBef>
                <a:spcPct val="0"/>
              </a:spcBef>
              <a:spcAft>
                <a:spcPct val="0"/>
              </a:spcAft>
            </a:pPr>
            <a:r>
              <a:rPr lang="en-GB" sz="1867" dirty="0">
                <a:solidFill>
                  <a:prstClr val="black"/>
                </a:solidFill>
                <a:latin typeface="Calibri"/>
                <a:ea typeface="ＭＳ Ｐゴシック" pitchFamily="-1" charset="-128"/>
              </a:rPr>
              <a:t>The Government announced in the 2018 Budget that it will provide a Retail Discount scheme for occupied retail properties with a rateable value of less than £51,000 in each of the years 2019-20 and 2020-21, subject to state aid limits.</a:t>
            </a:r>
          </a:p>
          <a:p>
            <a:pPr defTabSz="609585" eaLnBrk="0" fontAlgn="base" hangingPunct="0">
              <a:spcBef>
                <a:spcPct val="0"/>
              </a:spcBef>
              <a:spcAft>
                <a:spcPct val="0"/>
              </a:spcAft>
            </a:pPr>
            <a:endParaRPr lang="en-GB" sz="1867"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1867" dirty="0">
                <a:solidFill>
                  <a:prstClr val="black"/>
                </a:solidFill>
                <a:latin typeface="Calibri"/>
                <a:ea typeface="ＭＳ Ｐゴシック" pitchFamily="-1" charset="-128"/>
              </a:rPr>
              <a:t>The value of discount should be </a:t>
            </a:r>
            <a:r>
              <a:rPr lang="en-GB" sz="1867" u="sng" dirty="0">
                <a:solidFill>
                  <a:prstClr val="black"/>
                </a:solidFill>
                <a:latin typeface="Calibri"/>
                <a:ea typeface="ＭＳ Ｐゴシック" pitchFamily="-1" charset="-128"/>
              </a:rPr>
              <a:t>one third of the bill</a:t>
            </a:r>
            <a:r>
              <a:rPr lang="en-GB" sz="1867" dirty="0">
                <a:solidFill>
                  <a:prstClr val="black"/>
                </a:solidFill>
                <a:latin typeface="Calibri"/>
                <a:ea typeface="ＭＳ Ｐゴシック" pitchFamily="-1" charset="-128"/>
              </a:rPr>
              <a:t>, and must be applied once mandatory reliefs and other discretionary reliefs have been applied.</a:t>
            </a:r>
          </a:p>
          <a:p>
            <a:pPr defTabSz="609585" eaLnBrk="0" fontAlgn="base" hangingPunct="0">
              <a:spcBef>
                <a:spcPct val="0"/>
              </a:spcBef>
              <a:spcAft>
                <a:spcPct val="0"/>
              </a:spcAft>
            </a:pPr>
            <a:endParaRPr lang="en-GB" sz="1867"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1867" dirty="0">
                <a:solidFill>
                  <a:prstClr val="black"/>
                </a:solidFill>
                <a:latin typeface="Calibri"/>
                <a:ea typeface="ＭＳ Ｐゴシック" pitchFamily="-1" charset="-128"/>
              </a:rPr>
              <a:t>Properties that will benefit from the relief will be:</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occupied hereditaments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a rateable value of less than £51,000</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are </a:t>
            </a:r>
            <a:r>
              <a:rPr lang="en-GB" sz="1867" u="sng" dirty="0">
                <a:solidFill>
                  <a:prstClr val="black"/>
                </a:solidFill>
                <a:latin typeface="Calibri"/>
                <a:ea typeface="ＭＳ Ｐゴシック" pitchFamily="-1" charset="-128"/>
              </a:rPr>
              <a:t>wholly or mainly</a:t>
            </a:r>
            <a:r>
              <a:rPr lang="en-GB" sz="1867" dirty="0">
                <a:solidFill>
                  <a:prstClr val="black"/>
                </a:solidFill>
                <a:latin typeface="Calibri"/>
                <a:ea typeface="ＭＳ Ｐゴシック" pitchFamily="-1" charset="-128"/>
              </a:rPr>
              <a:t> being used as shops, restaurants, cafes and drinking establishments.</a:t>
            </a:r>
          </a:p>
          <a:p>
            <a:pPr marL="380990" indent="-380990" defTabSz="609585" eaLnBrk="0" fontAlgn="base" hangingPunct="0">
              <a:spcBef>
                <a:spcPct val="0"/>
              </a:spcBef>
              <a:spcAft>
                <a:spcPct val="0"/>
              </a:spcAft>
              <a:buFont typeface="Arial" panose="020B0604020202020204" pitchFamily="34" charset="0"/>
              <a:buChar char="•"/>
            </a:pPr>
            <a:endParaRPr lang="en-GB" sz="1867"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1867" b="1" dirty="0">
                <a:solidFill>
                  <a:prstClr val="black"/>
                </a:solidFill>
                <a:latin typeface="Calibri"/>
                <a:ea typeface="ＭＳ Ｐゴシック" pitchFamily="-1" charset="-128"/>
              </a:rPr>
              <a:t>The relief is fully compensated under the s.31 grants scheme.</a:t>
            </a:r>
          </a:p>
        </p:txBody>
      </p:sp>
    </p:spTree>
    <p:extLst>
      <p:ext uri="{BB962C8B-B14F-4D97-AF65-F5344CB8AC3E}">
        <p14:creationId xmlns:p14="http://schemas.microsoft.com/office/powerpoint/2010/main" val="2205123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6" y="461022"/>
            <a:ext cx="9034691" cy="852565"/>
          </a:xfrm>
          <a:prstGeom prst="rect">
            <a:avLst/>
          </a:prstGeom>
        </p:spPr>
        <p:txBody>
          <a:bodyPr>
            <a:normAutofit fontScale="825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Retail Discount (2019/20 onwards)</a:t>
            </a:r>
            <a:endParaRPr lang="en-GB" sz="7200" b="1" i="1" dirty="0">
              <a:solidFill>
                <a:prstClr val="black"/>
              </a:solidFill>
              <a:latin typeface="Calibri" panose="020F0502020204030204" pitchFamily="34" charset="0"/>
            </a:endParaRPr>
          </a:p>
        </p:txBody>
      </p:sp>
      <p:sp>
        <p:nvSpPr>
          <p:cNvPr id="4" name="TextBox 3"/>
          <p:cNvSpPr txBox="1"/>
          <p:nvPr/>
        </p:nvSpPr>
        <p:spPr>
          <a:xfrm>
            <a:off x="316455" y="1330849"/>
            <a:ext cx="9034691" cy="4524893"/>
          </a:xfrm>
          <a:prstGeom prst="rect">
            <a:avLst/>
          </a:prstGeom>
          <a:noFill/>
        </p:spPr>
        <p:txBody>
          <a:bodyPr wrap="square" rtlCol="0">
            <a:spAutoFit/>
          </a:bodyPr>
          <a:lstStyle/>
          <a:p>
            <a:pPr defTabSz="609585" eaLnBrk="0" fontAlgn="base" hangingPunct="0">
              <a:spcBef>
                <a:spcPct val="0"/>
              </a:spcBef>
              <a:spcAft>
                <a:spcPct val="0"/>
              </a:spcAft>
            </a:pPr>
            <a:r>
              <a:rPr lang="en-GB" sz="2133" b="1" dirty="0">
                <a:solidFill>
                  <a:prstClr val="black"/>
                </a:solidFill>
                <a:latin typeface="Calibri"/>
                <a:ea typeface="ＭＳ Ｐゴシック" pitchFamily="-1" charset="-128"/>
              </a:rPr>
              <a:t>Hereditaments that are being used for the sale of goods to visiting members of the public:</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Shops (such as: florists, bakers, butchers, grocers, greengrocers, jewellers, stationers, off licences, chemists, newsagents, hardware stores, supermarkets, </a:t>
            </a:r>
            <a:r>
              <a:rPr lang="en-GB" sz="1867" dirty="0" err="1">
                <a:solidFill>
                  <a:prstClr val="black"/>
                </a:solidFill>
                <a:latin typeface="Calibri"/>
                <a:ea typeface="ＭＳ Ｐゴシック" pitchFamily="-1" charset="-128"/>
              </a:rPr>
              <a:t>etc</a:t>
            </a:r>
            <a:r>
              <a:rPr lang="en-GB" sz="1867" dirty="0">
                <a:solidFill>
                  <a:prstClr val="black"/>
                </a:solidFill>
                <a:latin typeface="Calibri"/>
                <a:ea typeface="ＭＳ Ｐゴシック" pitchFamily="-1" charset="-128"/>
              </a:rPr>
              <a:t>)</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Charity shops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Opticians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Post offices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Furnishing shops/ display rooms (such as: carpet shops, double glazing, garage doors)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Car/ caravan show rooms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Second hand car lots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Markets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Petrol stations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Garden centres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Art galleries (where art is for sale/hire)</a:t>
            </a:r>
          </a:p>
        </p:txBody>
      </p:sp>
    </p:spTree>
    <p:extLst>
      <p:ext uri="{BB962C8B-B14F-4D97-AF65-F5344CB8AC3E}">
        <p14:creationId xmlns:p14="http://schemas.microsoft.com/office/powerpoint/2010/main" val="3489540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6" y="461022"/>
            <a:ext cx="9034691" cy="852565"/>
          </a:xfrm>
          <a:prstGeom prst="rect">
            <a:avLst/>
          </a:prstGeom>
        </p:spPr>
        <p:txBody>
          <a:bodyPr>
            <a:normAutofit fontScale="825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Retail Discount (2019/20 onwards)</a:t>
            </a:r>
            <a:endParaRPr lang="en-GB" sz="7200" b="1" i="1" dirty="0">
              <a:solidFill>
                <a:prstClr val="black"/>
              </a:solidFill>
              <a:latin typeface="Calibri" panose="020F0502020204030204" pitchFamily="34" charset="0"/>
            </a:endParaRPr>
          </a:p>
        </p:txBody>
      </p:sp>
      <p:sp>
        <p:nvSpPr>
          <p:cNvPr id="4" name="TextBox 3"/>
          <p:cNvSpPr txBox="1"/>
          <p:nvPr/>
        </p:nvSpPr>
        <p:spPr>
          <a:xfrm>
            <a:off x="316455" y="1330850"/>
            <a:ext cx="9034691" cy="4524893"/>
          </a:xfrm>
          <a:prstGeom prst="rect">
            <a:avLst/>
          </a:prstGeom>
          <a:noFill/>
        </p:spPr>
        <p:txBody>
          <a:bodyPr wrap="square" rtlCol="0">
            <a:spAutoFit/>
          </a:bodyPr>
          <a:lstStyle/>
          <a:p>
            <a:pPr defTabSz="609585" eaLnBrk="0" fontAlgn="base" hangingPunct="0">
              <a:spcBef>
                <a:spcPct val="0"/>
              </a:spcBef>
              <a:spcAft>
                <a:spcPct val="0"/>
              </a:spcAft>
            </a:pPr>
            <a:r>
              <a:rPr lang="en-GB" sz="2133" b="1" dirty="0">
                <a:solidFill>
                  <a:prstClr val="black"/>
                </a:solidFill>
                <a:latin typeface="Calibri"/>
                <a:ea typeface="ＭＳ Ｐゴシック" pitchFamily="-1" charset="-128"/>
              </a:rPr>
              <a:t>Hereditaments that are being used for the provision of the following services to visiting members of the public:</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Hair and beauty services (such as: hair dressers, nail bars, beauty salons, tanning shops, </a:t>
            </a:r>
            <a:r>
              <a:rPr lang="en-GB" sz="1867" dirty="0" err="1">
                <a:solidFill>
                  <a:prstClr val="black"/>
                </a:solidFill>
                <a:latin typeface="Calibri"/>
                <a:ea typeface="ＭＳ Ｐゴシック" pitchFamily="-1" charset="-128"/>
              </a:rPr>
              <a:t>etc</a:t>
            </a:r>
            <a:r>
              <a:rPr lang="en-GB" sz="1867" dirty="0">
                <a:solidFill>
                  <a:prstClr val="black"/>
                </a:solidFill>
                <a:latin typeface="Calibri"/>
                <a:ea typeface="ＭＳ Ｐゴシック" pitchFamily="-1" charset="-128"/>
              </a:rPr>
              <a:t>)</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Shoe repairs/ key cutting</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Travel agents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Ticket offices e.g. for theatre</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Dry cleaners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Launderettes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PC/ TV/ domestic appliance repair</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Funeral directors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Photo processing</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Tool hire</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Car hire</a:t>
            </a:r>
          </a:p>
        </p:txBody>
      </p:sp>
    </p:spTree>
    <p:extLst>
      <p:ext uri="{BB962C8B-B14F-4D97-AF65-F5344CB8AC3E}">
        <p14:creationId xmlns:p14="http://schemas.microsoft.com/office/powerpoint/2010/main" val="4245489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6" y="461022"/>
            <a:ext cx="9034691" cy="852565"/>
          </a:xfrm>
          <a:prstGeom prst="rect">
            <a:avLst/>
          </a:prstGeom>
        </p:spPr>
        <p:txBody>
          <a:bodyPr>
            <a:normAutofit fontScale="825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Retail Discount (2019/20 onwards)</a:t>
            </a:r>
            <a:endParaRPr lang="en-GB" sz="7200" b="1" i="1" dirty="0">
              <a:solidFill>
                <a:prstClr val="black"/>
              </a:solidFill>
              <a:latin typeface="Calibri" panose="020F0502020204030204" pitchFamily="34" charset="0"/>
            </a:endParaRPr>
          </a:p>
        </p:txBody>
      </p:sp>
      <p:sp>
        <p:nvSpPr>
          <p:cNvPr id="4" name="TextBox 3"/>
          <p:cNvSpPr txBox="1"/>
          <p:nvPr/>
        </p:nvSpPr>
        <p:spPr>
          <a:xfrm>
            <a:off x="316455" y="1330850"/>
            <a:ext cx="9034691" cy="2800960"/>
          </a:xfrm>
          <a:prstGeom prst="rect">
            <a:avLst/>
          </a:prstGeom>
          <a:noFill/>
        </p:spPr>
        <p:txBody>
          <a:bodyPr wrap="square" rtlCol="0">
            <a:spAutoFit/>
          </a:bodyPr>
          <a:lstStyle/>
          <a:p>
            <a:pPr defTabSz="609585" eaLnBrk="0" fontAlgn="base" hangingPunct="0">
              <a:spcBef>
                <a:spcPct val="0"/>
              </a:spcBef>
              <a:spcAft>
                <a:spcPct val="0"/>
              </a:spcAft>
            </a:pPr>
            <a:r>
              <a:rPr lang="en-GB" sz="2133" b="1" dirty="0">
                <a:solidFill>
                  <a:prstClr val="black"/>
                </a:solidFill>
                <a:latin typeface="Calibri"/>
                <a:ea typeface="ＭＳ Ｐゴシック" pitchFamily="-1" charset="-128"/>
              </a:rPr>
              <a:t>Hereditaments that are being used for the sale of food and/ or drink to visiting members of the public:</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Restaurants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Takeaways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Sandwich shops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Coffee shops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Pubs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Bars</a:t>
            </a:r>
          </a:p>
        </p:txBody>
      </p:sp>
    </p:spTree>
    <p:extLst>
      <p:ext uri="{BB962C8B-B14F-4D97-AF65-F5344CB8AC3E}">
        <p14:creationId xmlns:p14="http://schemas.microsoft.com/office/powerpoint/2010/main" val="36942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695E6A4-6076-4B59-A1C6-E4BB55F713F0}"/>
              </a:ext>
            </a:extLst>
          </p:cNvPr>
          <p:cNvSpPr>
            <a:spLocks noGrp="1" noChangeArrowheads="1"/>
          </p:cNvSpPr>
          <p:nvPr>
            <p:ph type="title"/>
          </p:nvPr>
        </p:nvSpPr>
        <p:spPr bwMode="auto">
          <a:xfrm>
            <a:off x="569385" y="264585"/>
            <a:ext cx="10934700" cy="749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600" b="1">
                <a:ea typeface="ＭＳ Ｐゴシック" panose="020B0600070205080204" pitchFamily="34" charset="-128"/>
                <a:cs typeface="Arial" panose="020B0604020202020204" pitchFamily="34" charset="0"/>
              </a:rPr>
              <a:t>Rateable occupation</a:t>
            </a:r>
          </a:p>
        </p:txBody>
      </p:sp>
      <p:sp>
        <p:nvSpPr>
          <p:cNvPr id="13315" name="Content Placeholder 2">
            <a:extLst>
              <a:ext uri="{FF2B5EF4-FFF2-40B4-BE49-F238E27FC236}">
                <a16:creationId xmlns:a16="http://schemas.microsoft.com/office/drawing/2014/main" id="{4665BE33-FA79-449C-8F70-D4B12CDE1E1D}"/>
              </a:ext>
            </a:extLst>
          </p:cNvPr>
          <p:cNvSpPr>
            <a:spLocks noGrp="1" noChangeArrowheads="1"/>
          </p:cNvSpPr>
          <p:nvPr>
            <p:ph idx="1"/>
          </p:nvPr>
        </p:nvSpPr>
        <p:spPr bwMode="auto">
          <a:xfrm>
            <a:off x="569385" y="1219201"/>
            <a:ext cx="10934700" cy="4872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eaLnBrk="1" hangingPunct="1"/>
            <a:r>
              <a:rPr lang="en-US" altLang="en-US" sz="3200">
                <a:ea typeface="ＭＳ Ｐゴシック" panose="020B0600070205080204" pitchFamily="34" charset="-128"/>
              </a:rPr>
              <a:t>S65(2) LGFA 1988 – rules are same as General Rate Act 1967</a:t>
            </a:r>
          </a:p>
          <a:p>
            <a:pPr eaLnBrk="1" hangingPunct="1"/>
            <a:r>
              <a:rPr lang="en-US" altLang="en-US" sz="3200">
                <a:ea typeface="ＭＳ Ｐゴシック" panose="020B0600070205080204" pitchFamily="34" charset="-128"/>
              </a:rPr>
              <a:t>Case law from as far back as 18</a:t>
            </a:r>
            <a:r>
              <a:rPr lang="en-US" altLang="en-US" sz="3200" baseline="30000">
                <a:ea typeface="ＭＳ Ｐゴシック" panose="020B0600070205080204" pitchFamily="34" charset="-128"/>
              </a:rPr>
              <a:t>th</a:t>
            </a:r>
            <a:r>
              <a:rPr lang="en-US" altLang="en-US" sz="3200">
                <a:ea typeface="ＭＳ Ｐゴシック" panose="020B0600070205080204" pitchFamily="34" charset="-128"/>
              </a:rPr>
              <a:t> century still relevant today</a:t>
            </a:r>
          </a:p>
          <a:p>
            <a:pPr eaLnBrk="1" hangingPunct="1"/>
            <a:r>
              <a:rPr lang="en-US" altLang="en-US" sz="3200">
                <a:ea typeface="ＭＳ Ｐゴシック" panose="020B0600070205080204" pitchFamily="34" charset="-128"/>
              </a:rPr>
              <a:t>R v St Pancras Assessment Committee (1877)</a:t>
            </a:r>
          </a:p>
          <a:p>
            <a:pPr eaLnBrk="1" hangingPunct="1"/>
            <a:r>
              <a:rPr lang="en-US" altLang="en-US" sz="3200">
                <a:ea typeface="ＭＳ Ｐゴシック" panose="020B0600070205080204" pitchFamily="34" charset="-128"/>
              </a:rPr>
              <a:t>John Laing &amp; Son Ltd v Kingswood Area Assessment Committee (1949)</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6" y="461022"/>
            <a:ext cx="9034691" cy="852565"/>
          </a:xfrm>
          <a:prstGeom prst="rect">
            <a:avLst/>
          </a:prstGeom>
        </p:spPr>
        <p:txBody>
          <a:bodyPr>
            <a:normAutofit fontScale="825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Retail Discount (2019/20 onwards)</a:t>
            </a:r>
            <a:endParaRPr lang="en-GB" sz="7200" b="1" i="1" dirty="0">
              <a:solidFill>
                <a:prstClr val="black"/>
              </a:solidFill>
              <a:latin typeface="Calibri" panose="020F0502020204030204" pitchFamily="34" charset="0"/>
            </a:endParaRPr>
          </a:p>
        </p:txBody>
      </p:sp>
      <p:sp>
        <p:nvSpPr>
          <p:cNvPr id="4" name="TextBox 3"/>
          <p:cNvSpPr txBox="1"/>
          <p:nvPr/>
        </p:nvSpPr>
        <p:spPr>
          <a:xfrm>
            <a:off x="316455" y="1330850"/>
            <a:ext cx="9034691" cy="4319388"/>
          </a:xfrm>
          <a:prstGeom prst="rect">
            <a:avLst/>
          </a:prstGeom>
          <a:noFill/>
        </p:spPr>
        <p:txBody>
          <a:bodyPr wrap="square" rtlCol="0">
            <a:spAutoFit/>
          </a:bodyPr>
          <a:lstStyle/>
          <a:p>
            <a:pPr defTabSz="609585" eaLnBrk="0" fontAlgn="base" hangingPunct="0">
              <a:spcBef>
                <a:spcPct val="0"/>
              </a:spcBef>
              <a:spcAft>
                <a:spcPct val="0"/>
              </a:spcAft>
            </a:pPr>
            <a:r>
              <a:rPr lang="en-GB" sz="2133" b="1" dirty="0">
                <a:solidFill>
                  <a:prstClr val="black"/>
                </a:solidFill>
                <a:latin typeface="Calibri"/>
                <a:ea typeface="ＭＳ Ｐゴシック" pitchFamily="-1" charset="-128"/>
              </a:rPr>
              <a:t>Hereditaments that are being used for the provision of the following services to visiting members of the public:</a:t>
            </a:r>
            <a:endParaRPr lang="en-GB" sz="2133"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Financial services (e.g. banks, building societies, cash points, bureaux de change, payday lenders, betting shops, pawn brokers)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Other services (e.g. estate agents, letting agents, employment agencies)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Medical services (e.g. vets, dentists, doctors, osteopaths, chiropractors)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Professional services (e.g. solicitors, accountants, insurance agents/ financial advisers, tutors)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Post office sorting offices</a:t>
            </a: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 </a:t>
            </a:r>
          </a:p>
          <a:p>
            <a:pPr defTabSz="609585" eaLnBrk="0" fontAlgn="base" hangingPunct="0">
              <a:spcBef>
                <a:spcPct val="0"/>
              </a:spcBef>
              <a:spcAft>
                <a:spcPct val="0"/>
              </a:spcAft>
            </a:pPr>
            <a:r>
              <a:rPr lang="en-GB" sz="2133" b="1" dirty="0">
                <a:solidFill>
                  <a:prstClr val="black"/>
                </a:solidFill>
                <a:latin typeface="Calibri"/>
                <a:ea typeface="ＭＳ Ｐゴシック" pitchFamily="-1" charset="-128"/>
              </a:rPr>
              <a:t>Hereditaments which are not reasonably accessible to visiting members of the public</a:t>
            </a:r>
            <a:endParaRPr lang="en-GB" sz="2133"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Premises where membership is required to gain entry (e.g. affiliated social clubs)</a:t>
            </a:r>
          </a:p>
          <a:p>
            <a:pPr marL="380990" indent="-380990" defTabSz="609585" eaLnBrk="0" fontAlgn="base" hangingPunct="0">
              <a:spcBef>
                <a:spcPct val="0"/>
              </a:spcBef>
              <a:spcAft>
                <a:spcPct val="0"/>
              </a:spcAft>
              <a:buFont typeface="Arial" panose="020B0604020202020204" pitchFamily="34" charset="0"/>
              <a:buChar char="•"/>
            </a:pPr>
            <a:r>
              <a:rPr lang="en-GB" sz="1867" dirty="0">
                <a:solidFill>
                  <a:prstClr val="black"/>
                </a:solidFill>
                <a:latin typeface="Calibri"/>
                <a:ea typeface="ＭＳ Ｐゴシック" pitchFamily="-1" charset="-128"/>
              </a:rPr>
              <a:t>Premises where payment is required to gain entry</a:t>
            </a:r>
          </a:p>
        </p:txBody>
      </p:sp>
    </p:spTree>
    <p:extLst>
      <p:ext uri="{BB962C8B-B14F-4D97-AF65-F5344CB8AC3E}">
        <p14:creationId xmlns:p14="http://schemas.microsoft.com/office/powerpoint/2010/main" val="65103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5" y="461022"/>
            <a:ext cx="11451079"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Enterprise Zones</a:t>
            </a:r>
            <a:endParaRPr lang="en-GB" sz="7200" b="1" i="1" dirty="0">
              <a:solidFill>
                <a:prstClr val="black"/>
              </a:solidFill>
              <a:latin typeface="Calibri" panose="020F0502020204030204" pitchFamily="34" charset="0"/>
            </a:endParaRPr>
          </a:p>
        </p:txBody>
      </p:sp>
      <p:sp>
        <p:nvSpPr>
          <p:cNvPr id="4" name="TextBox 3"/>
          <p:cNvSpPr txBox="1"/>
          <p:nvPr/>
        </p:nvSpPr>
        <p:spPr>
          <a:xfrm>
            <a:off x="316456" y="1313586"/>
            <a:ext cx="8842161" cy="4031104"/>
          </a:xfrm>
          <a:prstGeom prst="rect">
            <a:avLst/>
          </a:prstGeom>
          <a:noFill/>
        </p:spPr>
        <p:txBody>
          <a:bodyPr wrap="square" rtlCol="0">
            <a:spAutoFit/>
          </a:bodyPr>
          <a:lstStyle/>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The billing authority is able to grant business rate relief of up to £275k over a maximum 5 year term (average £55k pa) to any business which moves into a designated Enterprise Zone, subject to state aid limits.</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It is up to the billing authority to determine how much relief is available, and to whom.</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Most Enterprise Zones were designated in 2013, but a number have been designated in recent years. In Blackpool this was designated in 2017 – so the window for applications for relief will close in 2022.</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The relief is fully compensated under the s.31 grants scheme.</a:t>
            </a:r>
          </a:p>
        </p:txBody>
      </p:sp>
    </p:spTree>
    <p:extLst>
      <p:ext uri="{BB962C8B-B14F-4D97-AF65-F5344CB8AC3E}">
        <p14:creationId xmlns:p14="http://schemas.microsoft.com/office/powerpoint/2010/main" val="2558644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5" y="461022"/>
            <a:ext cx="11451079"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Local Newspaper Relief</a:t>
            </a:r>
            <a:endParaRPr lang="en-GB" sz="7200" b="1" i="1" dirty="0">
              <a:solidFill>
                <a:prstClr val="black"/>
              </a:solidFill>
              <a:latin typeface="Calibri" panose="020F0502020204030204" pitchFamily="34" charset="0"/>
            </a:endParaRPr>
          </a:p>
        </p:txBody>
      </p:sp>
      <p:sp>
        <p:nvSpPr>
          <p:cNvPr id="4" name="TextBox 3"/>
          <p:cNvSpPr txBox="1"/>
          <p:nvPr/>
        </p:nvSpPr>
        <p:spPr>
          <a:xfrm>
            <a:off x="316455" y="1313588"/>
            <a:ext cx="9034691" cy="4031104"/>
          </a:xfrm>
          <a:prstGeom prst="rect">
            <a:avLst/>
          </a:prstGeom>
          <a:noFill/>
        </p:spPr>
        <p:txBody>
          <a:bodyPr wrap="square" rtlCol="0">
            <a:spAutoFit/>
          </a:bodyPr>
          <a:lstStyle/>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The Government introduced a £1,500 relief for office space occupied by local newspapers in England, up to a maximum of one discount per local newspaper title and per hereditament, and up to state aid limits, for 2 years from 1 April 2017. </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This was extended in the 2018 budget and will now apply until 31</a:t>
            </a:r>
            <a:r>
              <a:rPr lang="en-GB" sz="2133" baseline="30000" dirty="0">
                <a:solidFill>
                  <a:prstClr val="black"/>
                </a:solidFill>
                <a:latin typeface="Calibri"/>
                <a:ea typeface="ＭＳ Ｐゴシック" pitchFamily="-1" charset="-128"/>
              </a:rPr>
              <a:t>st</a:t>
            </a:r>
            <a:r>
              <a:rPr lang="en-GB" sz="2133" dirty="0">
                <a:solidFill>
                  <a:prstClr val="black"/>
                </a:solidFill>
                <a:latin typeface="Calibri"/>
                <a:ea typeface="ＭＳ Ｐゴシック" pitchFamily="-1" charset="-128"/>
              </a:rPr>
              <a:t> March 2020.</a:t>
            </a: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 </a:t>
            </a: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The relief is to be specifically for local newspapers and by that we mean what would be considered to be a “traditional local newspaper.” </a:t>
            </a: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The relief will not be available to magazines.</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The relief is fully compensated under the s.31 grants scheme.</a:t>
            </a:r>
          </a:p>
        </p:txBody>
      </p:sp>
    </p:spTree>
    <p:extLst>
      <p:ext uri="{BB962C8B-B14F-4D97-AF65-F5344CB8AC3E}">
        <p14:creationId xmlns:p14="http://schemas.microsoft.com/office/powerpoint/2010/main" val="2881196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5" y="461022"/>
            <a:ext cx="11451079"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Revaluation Relief</a:t>
            </a:r>
            <a:endParaRPr lang="en-GB" sz="7200" b="1" i="1" dirty="0">
              <a:solidFill>
                <a:prstClr val="black"/>
              </a:solidFill>
              <a:latin typeface="Calibri" panose="020F0502020204030204" pitchFamily="34" charset="0"/>
            </a:endParaRPr>
          </a:p>
        </p:txBody>
      </p:sp>
      <p:sp>
        <p:nvSpPr>
          <p:cNvPr id="4" name="TextBox 3"/>
          <p:cNvSpPr txBox="1"/>
          <p:nvPr/>
        </p:nvSpPr>
        <p:spPr>
          <a:xfrm>
            <a:off x="316455" y="1313587"/>
            <a:ext cx="9058365" cy="2718180"/>
          </a:xfrm>
          <a:prstGeom prst="rect">
            <a:avLst/>
          </a:prstGeom>
          <a:noFill/>
        </p:spPr>
        <p:txBody>
          <a:bodyPr wrap="square" rtlCol="0">
            <a:spAutoFit/>
          </a:bodyPr>
          <a:lstStyle/>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The scheme is designed to assist ratepayers who have suffered significant increases in rate liability due to the revaluation and the subsequent increase to their Rateable Value.</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It was up to the billing authority to devise a local scheme to determine who the awarded relief to, and how much, but subject to state aid limits.</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The relief is fully compensated under the s.31 grants scheme.</a:t>
            </a:r>
          </a:p>
        </p:txBody>
      </p:sp>
      <p:graphicFrame>
        <p:nvGraphicFramePr>
          <p:cNvPr id="2" name="Table 1"/>
          <p:cNvGraphicFramePr>
            <a:graphicFrameLocks noGrp="1"/>
          </p:cNvGraphicFramePr>
          <p:nvPr/>
        </p:nvGraphicFramePr>
        <p:xfrm>
          <a:off x="466817" y="4419601"/>
          <a:ext cx="7162800" cy="1113367"/>
        </p:xfrm>
        <a:graphic>
          <a:graphicData uri="http://schemas.openxmlformats.org/drawingml/2006/table">
            <a:tbl>
              <a:tblPr firstRow="1" firstCol="1" lastRow="1" lastCol="1" bandRow="1" bandCol="1">
                <a:tableStyleId>{5C22544A-7EE6-4342-B048-85BDC9FD1C3A}</a:tableStyleId>
              </a:tblPr>
              <a:tblGrid>
                <a:gridCol w="2132753">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982047">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548640">
                <a:tc gridSpan="4">
                  <a:txBody>
                    <a:bodyPr/>
                    <a:lstStyle/>
                    <a:p>
                      <a:pPr algn="just">
                        <a:lnSpc>
                          <a:spcPct val="115000"/>
                        </a:lnSpc>
                        <a:spcAft>
                          <a:spcPts val="1000"/>
                        </a:spcAft>
                      </a:pPr>
                      <a:r>
                        <a:rPr lang="en-GB" sz="1900" dirty="0">
                          <a:solidFill>
                            <a:schemeClr val="bg1"/>
                          </a:solidFill>
                          <a:effectLst/>
                        </a:rPr>
                        <a:t> Amount of discretionary fund awarded (£000s) – Blackpool Council</a:t>
                      </a:r>
                      <a:endParaRPr lang="en-GB" sz="1900" dirty="0">
                        <a:solidFill>
                          <a:schemeClr val="bg1"/>
                        </a:solidFill>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84480">
                <a:tc>
                  <a:txBody>
                    <a:bodyPr/>
                    <a:lstStyle/>
                    <a:p>
                      <a:pPr algn="ctr">
                        <a:lnSpc>
                          <a:spcPct val="115000"/>
                        </a:lnSpc>
                        <a:spcAft>
                          <a:spcPts val="1000"/>
                        </a:spcAft>
                      </a:pPr>
                      <a:r>
                        <a:rPr lang="en-GB" sz="1500" b="1">
                          <a:solidFill>
                            <a:sysClr val="windowText" lastClr="000000"/>
                          </a:solidFill>
                          <a:effectLst/>
                        </a:rPr>
                        <a:t>2017-18</a:t>
                      </a:r>
                      <a:endParaRPr lang="en-GB" sz="1500" b="1">
                        <a:solidFill>
                          <a:sysClr val="windowText" lastClr="000000"/>
                        </a:solidFill>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solidFill>
                      <a:schemeClr val="tx2">
                        <a:lumMod val="40000"/>
                        <a:lumOff val="60000"/>
                      </a:schemeClr>
                    </a:solidFill>
                  </a:tcPr>
                </a:tc>
                <a:tc>
                  <a:txBody>
                    <a:bodyPr/>
                    <a:lstStyle/>
                    <a:p>
                      <a:pPr algn="ctr">
                        <a:lnSpc>
                          <a:spcPct val="115000"/>
                        </a:lnSpc>
                        <a:spcAft>
                          <a:spcPts val="1000"/>
                        </a:spcAft>
                      </a:pPr>
                      <a:r>
                        <a:rPr lang="en-GB" sz="1500" b="1">
                          <a:solidFill>
                            <a:sysClr val="windowText" lastClr="000000"/>
                          </a:solidFill>
                          <a:effectLst/>
                        </a:rPr>
                        <a:t>2018-19</a:t>
                      </a:r>
                      <a:endParaRPr lang="en-GB" sz="1500" b="1">
                        <a:solidFill>
                          <a:sysClr val="windowText" lastClr="000000"/>
                        </a:solidFill>
                        <a:effectLst/>
                        <a:latin typeface="Calibri"/>
                        <a:ea typeface="Calibri"/>
                        <a:cs typeface="Times New Roman"/>
                      </a:endParaRPr>
                    </a:p>
                  </a:txBody>
                  <a:tcPr marL="0" marR="0" marT="0" marB="0">
                    <a:solidFill>
                      <a:schemeClr val="tx2">
                        <a:lumMod val="40000"/>
                        <a:lumOff val="60000"/>
                      </a:schemeClr>
                    </a:solidFill>
                  </a:tcPr>
                </a:tc>
                <a:tc>
                  <a:txBody>
                    <a:bodyPr/>
                    <a:lstStyle/>
                    <a:p>
                      <a:pPr algn="ctr">
                        <a:lnSpc>
                          <a:spcPct val="115000"/>
                        </a:lnSpc>
                        <a:spcAft>
                          <a:spcPts val="1000"/>
                        </a:spcAft>
                      </a:pPr>
                      <a:r>
                        <a:rPr lang="en-GB" sz="1500" b="1" dirty="0">
                          <a:solidFill>
                            <a:sysClr val="windowText" lastClr="000000"/>
                          </a:solidFill>
                          <a:effectLst/>
                        </a:rPr>
                        <a:t>2019-20</a:t>
                      </a:r>
                      <a:endParaRPr lang="en-GB" sz="1500" b="1" dirty="0">
                        <a:solidFill>
                          <a:sysClr val="windowText" lastClr="000000"/>
                        </a:solidFill>
                        <a:effectLst/>
                        <a:latin typeface="Calibri"/>
                        <a:ea typeface="Calibri"/>
                        <a:cs typeface="Times New Roman"/>
                      </a:endParaRPr>
                    </a:p>
                  </a:txBody>
                  <a:tcPr marL="0" marR="0" marT="0" marB="0">
                    <a:solidFill>
                      <a:schemeClr val="tx2">
                        <a:lumMod val="40000"/>
                        <a:lumOff val="60000"/>
                      </a:schemeClr>
                    </a:solidFill>
                  </a:tcPr>
                </a:tc>
                <a:tc>
                  <a:txBody>
                    <a:bodyPr/>
                    <a:lstStyle/>
                    <a:p>
                      <a:pPr algn="ctr">
                        <a:lnSpc>
                          <a:spcPct val="115000"/>
                        </a:lnSpc>
                        <a:spcAft>
                          <a:spcPts val="1000"/>
                        </a:spcAft>
                      </a:pPr>
                      <a:r>
                        <a:rPr lang="en-GB" sz="1500" b="1" dirty="0">
                          <a:solidFill>
                            <a:sysClr val="windowText" lastClr="000000"/>
                          </a:solidFill>
                          <a:effectLst/>
                        </a:rPr>
                        <a:t>2020-21</a:t>
                      </a:r>
                      <a:endParaRPr lang="en-GB" sz="1500" b="1" dirty="0">
                        <a:solidFill>
                          <a:sysClr val="windowText" lastClr="000000"/>
                        </a:solidFill>
                        <a:effectLst/>
                        <a:latin typeface="Calibri"/>
                        <a:ea typeface="Calibri"/>
                        <a:cs typeface="Times New Roman"/>
                      </a:endParaRPr>
                    </a:p>
                  </a:txBody>
                  <a:tcPr marL="0" marR="0" marT="0" marB="0">
                    <a:lnR w="12700" cap="flat" cmpd="sng" algn="ctr">
                      <a:solidFill>
                        <a:schemeClr val="tx1"/>
                      </a:solidFill>
                      <a:prstDash val="solid"/>
                      <a:round/>
                      <a:headEnd type="none" w="med" len="med"/>
                      <a:tailEnd type="none" w="med" len="med"/>
                    </a:lnR>
                    <a:solidFill>
                      <a:schemeClr val="tx2">
                        <a:lumMod val="40000"/>
                        <a:lumOff val="60000"/>
                      </a:schemeClr>
                    </a:solidFill>
                  </a:tcPr>
                </a:tc>
                <a:extLst>
                  <a:ext uri="{0D108BD9-81ED-4DB2-BD59-A6C34878D82A}">
                    <a16:rowId xmlns:a16="http://schemas.microsoft.com/office/drawing/2014/main" val="10001"/>
                  </a:ext>
                </a:extLst>
              </a:tr>
              <a:tr h="280247">
                <a:tc>
                  <a:txBody>
                    <a:bodyPr/>
                    <a:lstStyle/>
                    <a:p>
                      <a:pPr algn="ctr">
                        <a:lnSpc>
                          <a:spcPct val="115000"/>
                        </a:lnSpc>
                        <a:spcAft>
                          <a:spcPts val="1000"/>
                        </a:spcAft>
                      </a:pPr>
                      <a:r>
                        <a:rPr lang="en-US" sz="1500" b="0" dirty="0">
                          <a:solidFill>
                            <a:sysClr val="windowText" lastClr="000000"/>
                          </a:solidFill>
                          <a:effectLst/>
                        </a:rPr>
                        <a:t>229</a:t>
                      </a:r>
                      <a:endParaRPr lang="en-GB" sz="1500" b="0" dirty="0">
                        <a:solidFill>
                          <a:sysClr val="windowText" lastClr="000000"/>
                        </a:solidFill>
                        <a:effectLst/>
                        <a:latin typeface="Calibri"/>
                        <a:ea typeface="Calibri"/>
                        <a:cs typeface="Times New Roman"/>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15000"/>
                        </a:lnSpc>
                        <a:spcAft>
                          <a:spcPts val="1000"/>
                        </a:spcAft>
                      </a:pPr>
                      <a:r>
                        <a:rPr lang="en-GB" sz="1500" b="0" dirty="0">
                          <a:solidFill>
                            <a:sysClr val="windowText" lastClr="000000"/>
                          </a:solidFill>
                          <a:effectLst/>
                        </a:rPr>
                        <a:t>111</a:t>
                      </a:r>
                      <a:endParaRPr lang="en-GB" sz="1500" b="0" dirty="0">
                        <a:solidFill>
                          <a:sysClr val="windowText" lastClr="000000"/>
                        </a:solidFill>
                        <a:effectLst/>
                        <a:latin typeface="Calibri"/>
                        <a:ea typeface="Calibri"/>
                        <a:cs typeface="Times New Roman"/>
                      </a:endParaRPr>
                    </a:p>
                  </a:txBody>
                  <a:tcPr marL="0" marR="0" marT="0" marB="0">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15000"/>
                        </a:lnSpc>
                        <a:spcAft>
                          <a:spcPts val="1000"/>
                        </a:spcAft>
                      </a:pPr>
                      <a:r>
                        <a:rPr lang="en-GB" sz="1500" b="0" dirty="0">
                          <a:solidFill>
                            <a:sysClr val="windowText" lastClr="000000"/>
                          </a:solidFill>
                          <a:effectLst/>
                        </a:rPr>
                        <a:t>46</a:t>
                      </a:r>
                      <a:endParaRPr lang="en-GB" sz="1500" b="0" dirty="0">
                        <a:solidFill>
                          <a:sysClr val="windowText" lastClr="000000"/>
                        </a:solidFill>
                        <a:effectLst/>
                        <a:latin typeface="Calibri"/>
                        <a:ea typeface="Calibri"/>
                        <a:cs typeface="Times New Roman"/>
                      </a:endParaRPr>
                    </a:p>
                  </a:txBody>
                  <a:tcPr marL="0" marR="0" marT="0" marB="0">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15000"/>
                        </a:lnSpc>
                        <a:spcAft>
                          <a:spcPts val="1000"/>
                        </a:spcAft>
                      </a:pPr>
                      <a:r>
                        <a:rPr lang="en-GB" sz="1500" b="0" dirty="0">
                          <a:solidFill>
                            <a:sysClr val="windowText" lastClr="000000"/>
                          </a:solidFill>
                          <a:effectLst/>
                        </a:rPr>
                        <a:t>7</a:t>
                      </a:r>
                      <a:endParaRPr lang="en-GB" sz="1500" b="0" dirty="0">
                        <a:solidFill>
                          <a:sysClr val="windowText" lastClr="000000"/>
                        </a:solidFill>
                        <a:effectLst/>
                        <a:latin typeface="Calibri"/>
                        <a:ea typeface="Calibri"/>
                        <a:cs typeface="Times New Roman"/>
                      </a:endParaRP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314160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5" y="461022"/>
            <a:ext cx="11451079"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Localism Relief</a:t>
            </a:r>
            <a:endParaRPr lang="en-GB" sz="7200" b="1" i="1" dirty="0">
              <a:solidFill>
                <a:prstClr val="black"/>
              </a:solidFill>
              <a:latin typeface="Calibri" panose="020F0502020204030204" pitchFamily="34" charset="0"/>
            </a:endParaRPr>
          </a:p>
        </p:txBody>
      </p:sp>
      <p:sp>
        <p:nvSpPr>
          <p:cNvPr id="4" name="TextBox 3"/>
          <p:cNvSpPr txBox="1"/>
          <p:nvPr/>
        </p:nvSpPr>
        <p:spPr>
          <a:xfrm>
            <a:off x="316455" y="1328427"/>
            <a:ext cx="8167459" cy="3374642"/>
          </a:xfrm>
          <a:prstGeom prst="rect">
            <a:avLst/>
          </a:prstGeom>
          <a:noFill/>
        </p:spPr>
        <p:txBody>
          <a:bodyPr wrap="square" rtlCol="0">
            <a:spAutoFit/>
          </a:bodyPr>
          <a:lstStyle/>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A billing authority may award relief on any cases where it has been asked to do so, and where the award would be clearly in the interest of the local Council Tax payer, and subject to state aid limits.</a:t>
            </a: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 </a:t>
            </a: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The relief is available pursuant to s.47 of the Local Government Finance Act 1988, as amended by s.69 of the Localism Act 2011, and decisions are to be made on a case by case basis and dependant on the individual facts. </a:t>
            </a:r>
          </a:p>
          <a:p>
            <a:pPr defTabSz="609585" eaLnBrk="0" fontAlgn="base" hangingPunct="0">
              <a:spcBef>
                <a:spcPct val="0"/>
              </a:spcBef>
              <a:spcAft>
                <a:spcPct val="0"/>
              </a:spcAft>
            </a:pPr>
            <a:endParaRPr lang="en-GB" sz="2133" dirty="0">
              <a:solidFill>
                <a:prstClr val="black"/>
              </a:solidFill>
              <a:latin typeface="Calibri"/>
              <a:ea typeface="ＭＳ Ｐゴシック" pitchFamily="-1" charset="-128"/>
            </a:endParaRPr>
          </a:p>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This is often referred to as ‘Localism Relief’.</a:t>
            </a:r>
          </a:p>
        </p:txBody>
      </p:sp>
    </p:spTree>
    <p:extLst>
      <p:ext uri="{BB962C8B-B14F-4D97-AF65-F5344CB8AC3E}">
        <p14:creationId xmlns:p14="http://schemas.microsoft.com/office/powerpoint/2010/main" val="897807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3471" y="211639"/>
            <a:ext cx="11451079"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Hardship Relief</a:t>
            </a:r>
            <a:endParaRPr lang="en-GB" sz="7200" b="1" i="1" dirty="0">
              <a:solidFill>
                <a:prstClr val="black"/>
              </a:solidFill>
              <a:latin typeface="Calibri" panose="020F0502020204030204" pitchFamily="34" charset="0"/>
            </a:endParaRPr>
          </a:p>
        </p:txBody>
      </p:sp>
      <p:sp>
        <p:nvSpPr>
          <p:cNvPr id="4" name="TextBox 3"/>
          <p:cNvSpPr txBox="1"/>
          <p:nvPr/>
        </p:nvSpPr>
        <p:spPr>
          <a:xfrm>
            <a:off x="473471" y="1033900"/>
            <a:ext cx="9543364" cy="5015797"/>
          </a:xfrm>
          <a:prstGeom prst="rect">
            <a:avLst/>
          </a:prstGeom>
          <a:noFill/>
        </p:spPr>
        <p:txBody>
          <a:bodyPr wrap="square" rtlCol="0">
            <a:spAutoFit/>
          </a:bodyPr>
          <a:lstStyle/>
          <a:p>
            <a:pPr defTabSz="609585" eaLnBrk="0" fontAlgn="base" hangingPunct="0">
              <a:spcBef>
                <a:spcPct val="0"/>
              </a:spcBef>
              <a:spcAft>
                <a:spcPct val="0"/>
              </a:spcAft>
            </a:pPr>
            <a:r>
              <a:rPr lang="en-GB" sz="2133" dirty="0">
                <a:solidFill>
                  <a:prstClr val="black"/>
                </a:solidFill>
                <a:latin typeface="Calibri"/>
                <a:ea typeface="ＭＳ Ｐゴシック" pitchFamily="-1" charset="-128"/>
              </a:rPr>
              <a:t>Designed for a billing authority to provide discretionary assistance in exceptional and/or unexpected circumstance, but not to prop up a fundamentally failing business. </a:t>
            </a:r>
          </a:p>
          <a:p>
            <a:pPr marL="380990" indent="-380990" defTabSz="609585" eaLnBrk="0" fontAlgn="base" hangingPunct="0">
              <a:spcBef>
                <a:spcPct val="0"/>
              </a:spcBef>
              <a:spcAft>
                <a:spcPct val="0"/>
              </a:spcAft>
              <a:buFont typeface="Arial" panose="020B0604020202020204" pitchFamily="34" charset="0"/>
              <a:buChar char="•"/>
            </a:pPr>
            <a:endParaRPr lang="en-GB" sz="2133"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Decisions are to be made on a case by case basis and dependant on the individual facts.</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Awards should be considered where it is evident that doing so would be in the interests of the wider community. </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This can be because failure to grant the relief would result in the loss of a unique and regularly required service, and/or because the failure to grant relief would directly result in a significant loss of jobs in the local community.</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The Council may award hardship relief as a percentage of the total amount due, or as a single monetary value.</a:t>
            </a:r>
          </a:p>
          <a:p>
            <a:pPr marL="380990" indent="-380990" defTabSz="609585" eaLnBrk="0" fontAlgn="base" hangingPunct="0">
              <a:spcBef>
                <a:spcPct val="0"/>
              </a:spcBef>
              <a:spcAft>
                <a:spcPct val="0"/>
              </a:spcAft>
              <a:buFont typeface="Arial" panose="020B0604020202020204" pitchFamily="34" charset="0"/>
              <a:buChar char="•"/>
            </a:pPr>
            <a:r>
              <a:rPr lang="en-GB" sz="2133" dirty="0">
                <a:solidFill>
                  <a:prstClr val="black"/>
                </a:solidFill>
                <a:latin typeface="Calibri"/>
                <a:ea typeface="ＭＳ Ｐゴシック" pitchFamily="-1" charset="-128"/>
              </a:rPr>
              <a:t>The are no time limits to the award of hardship relief, but the relief is largely considered to be a ‘one-time’ award. </a:t>
            </a:r>
          </a:p>
        </p:txBody>
      </p:sp>
    </p:spTree>
    <p:extLst>
      <p:ext uri="{BB962C8B-B14F-4D97-AF65-F5344CB8AC3E}">
        <p14:creationId xmlns:p14="http://schemas.microsoft.com/office/powerpoint/2010/main" val="13024600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3471" y="211639"/>
            <a:ext cx="11451079" cy="852565"/>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Hardship Relief</a:t>
            </a:r>
            <a:endParaRPr lang="en-GB" sz="7200" b="1" i="1" dirty="0">
              <a:solidFill>
                <a:prstClr val="black"/>
              </a:solidFill>
              <a:latin typeface="Calibri" panose="020F0502020204030204" pitchFamily="34" charset="0"/>
            </a:endParaRPr>
          </a:p>
        </p:txBody>
      </p:sp>
      <p:sp>
        <p:nvSpPr>
          <p:cNvPr id="4" name="TextBox 3"/>
          <p:cNvSpPr txBox="1"/>
          <p:nvPr/>
        </p:nvSpPr>
        <p:spPr>
          <a:xfrm>
            <a:off x="473471" y="1033899"/>
            <a:ext cx="8936860" cy="5139869"/>
          </a:xfrm>
          <a:prstGeom prst="rect">
            <a:avLst/>
          </a:prstGeom>
          <a:noFill/>
        </p:spPr>
        <p:txBody>
          <a:bodyPr wrap="square" rtlCol="0">
            <a:spAutoFit/>
          </a:bodyPr>
          <a:lstStyle/>
          <a:p>
            <a:pPr defTabSz="609585" eaLnBrk="0" fontAlgn="base" hangingPunct="0">
              <a:spcBef>
                <a:spcPct val="0"/>
              </a:spcBef>
              <a:spcAft>
                <a:spcPct val="0"/>
              </a:spcAft>
            </a:pPr>
            <a:r>
              <a:rPr lang="en-GB" sz="3200" dirty="0">
                <a:solidFill>
                  <a:prstClr val="black"/>
                </a:solidFill>
                <a:latin typeface="Calibri"/>
                <a:ea typeface="ＭＳ Ｐゴシック" pitchFamily="-1" charset="-128"/>
              </a:rPr>
              <a:t>How do you deal with applications?</a:t>
            </a:r>
          </a:p>
          <a:p>
            <a:pPr defTabSz="609585" eaLnBrk="0" fontAlgn="base" hangingPunct="0">
              <a:spcBef>
                <a:spcPct val="0"/>
              </a:spcBef>
              <a:spcAft>
                <a:spcPct val="0"/>
              </a:spcAft>
            </a:pPr>
            <a:r>
              <a:rPr lang="en-GB" sz="3200" dirty="0">
                <a:solidFill>
                  <a:prstClr val="black"/>
                </a:solidFill>
                <a:latin typeface="Calibri"/>
                <a:ea typeface="ＭＳ Ｐゴシック" pitchFamily="-1" charset="-128"/>
              </a:rPr>
              <a:t>Suggested questions:</a:t>
            </a:r>
            <a:endParaRPr lang="en-GB" sz="2400" dirty="0">
              <a:solidFill>
                <a:prstClr val="black"/>
              </a:solidFill>
              <a:latin typeface="Calibri"/>
              <a:ea typeface="ＭＳ Ｐゴシック" pitchFamily="-1" charset="-128"/>
            </a:endParaRPr>
          </a:p>
          <a:p>
            <a:pPr defTabSz="609585" eaLnBrk="0" fontAlgn="base" hangingPunct="0">
              <a:spcBef>
                <a:spcPct val="0"/>
              </a:spcBef>
              <a:spcAft>
                <a:spcPct val="0"/>
              </a:spcAft>
            </a:pPr>
            <a:endParaRPr lang="en-GB" sz="2400" dirty="0">
              <a:solidFill>
                <a:prstClr val="black"/>
              </a:solidFill>
              <a:latin typeface="Calibri"/>
              <a:ea typeface="ＭＳ Ｐゴシック" pitchFamily="-1" charset="-128"/>
            </a:endParaRPr>
          </a:p>
          <a:p>
            <a:pPr marL="380990" indent="-380990" defTabSz="609585" eaLnBrk="0" fontAlgn="base" hangingPunct="0">
              <a:spcBef>
                <a:spcPct val="0"/>
              </a:spcBef>
              <a:spcAft>
                <a:spcPct val="0"/>
              </a:spcAft>
              <a:buFont typeface="Arial" panose="020B0604020202020204" pitchFamily="34" charset="0"/>
              <a:buChar char="•"/>
            </a:pPr>
            <a:r>
              <a:rPr lang="en-GB" sz="2400" dirty="0">
                <a:solidFill>
                  <a:prstClr val="black"/>
                </a:solidFill>
                <a:latin typeface="Calibri"/>
                <a:ea typeface="ＭＳ Ｐゴシック" pitchFamily="-1" charset="-128"/>
              </a:rPr>
              <a:t>Details of how much is outstanding?</a:t>
            </a:r>
          </a:p>
          <a:p>
            <a:pPr marL="380990" indent="-380990" defTabSz="609585" eaLnBrk="0" fontAlgn="base" hangingPunct="0">
              <a:spcBef>
                <a:spcPct val="0"/>
              </a:spcBef>
              <a:spcAft>
                <a:spcPct val="0"/>
              </a:spcAft>
              <a:buFont typeface="Arial" panose="020B0604020202020204" pitchFamily="34" charset="0"/>
              <a:buChar char="•"/>
            </a:pPr>
            <a:r>
              <a:rPr lang="en-GB" sz="2400" dirty="0">
                <a:solidFill>
                  <a:prstClr val="black"/>
                </a:solidFill>
                <a:latin typeface="Calibri"/>
                <a:ea typeface="ＭＳ Ｐゴシック" pitchFamily="-1" charset="-128"/>
              </a:rPr>
              <a:t>Details of their current financial circumstance, including details of any assets or security held, and including details of debts owed to other creditors?</a:t>
            </a:r>
          </a:p>
          <a:p>
            <a:pPr marL="380990" indent="-380990" defTabSz="609585" eaLnBrk="0" fontAlgn="base" hangingPunct="0">
              <a:spcBef>
                <a:spcPct val="0"/>
              </a:spcBef>
              <a:spcAft>
                <a:spcPct val="0"/>
              </a:spcAft>
              <a:buFont typeface="Arial" panose="020B0604020202020204" pitchFamily="34" charset="0"/>
              <a:buChar char="•"/>
            </a:pPr>
            <a:r>
              <a:rPr lang="en-GB" sz="2400" dirty="0">
                <a:solidFill>
                  <a:prstClr val="black"/>
                </a:solidFill>
                <a:latin typeface="Calibri"/>
                <a:ea typeface="ＭＳ Ｐゴシック" pitchFamily="-1" charset="-128"/>
              </a:rPr>
              <a:t>Copies of their latest audited accounts?</a:t>
            </a:r>
          </a:p>
          <a:p>
            <a:pPr marL="380990" indent="-380990" defTabSz="609585" eaLnBrk="0" fontAlgn="base" hangingPunct="0">
              <a:spcBef>
                <a:spcPct val="0"/>
              </a:spcBef>
              <a:spcAft>
                <a:spcPct val="0"/>
              </a:spcAft>
              <a:buFont typeface="Arial" panose="020B0604020202020204" pitchFamily="34" charset="0"/>
              <a:buChar char="•"/>
            </a:pPr>
            <a:r>
              <a:rPr lang="en-GB" sz="2400" dirty="0">
                <a:solidFill>
                  <a:prstClr val="black"/>
                </a:solidFill>
                <a:latin typeface="Calibri"/>
                <a:ea typeface="ＭＳ Ｐゴシック" pitchFamily="-1" charset="-128"/>
              </a:rPr>
              <a:t>Details of the company, such as the product sold, the customer base, numbers in the workforce?</a:t>
            </a:r>
          </a:p>
          <a:p>
            <a:pPr marL="380990" indent="-380990" defTabSz="609585" eaLnBrk="0" fontAlgn="base" hangingPunct="0">
              <a:spcBef>
                <a:spcPct val="0"/>
              </a:spcBef>
              <a:spcAft>
                <a:spcPct val="0"/>
              </a:spcAft>
              <a:buFont typeface="Arial" panose="020B0604020202020204" pitchFamily="34" charset="0"/>
              <a:buChar char="•"/>
            </a:pPr>
            <a:r>
              <a:rPr lang="en-GB" sz="2400" dirty="0">
                <a:solidFill>
                  <a:prstClr val="black"/>
                </a:solidFill>
                <a:latin typeface="Calibri"/>
                <a:ea typeface="ＭＳ Ｐゴシック" pitchFamily="-1" charset="-128"/>
              </a:rPr>
              <a:t>The reason why they cannot pay their bill?</a:t>
            </a:r>
          </a:p>
          <a:p>
            <a:pPr marL="380990" indent="-380990" defTabSz="609585" eaLnBrk="0" fontAlgn="base" hangingPunct="0">
              <a:spcBef>
                <a:spcPct val="0"/>
              </a:spcBef>
              <a:spcAft>
                <a:spcPct val="0"/>
              </a:spcAft>
              <a:buFont typeface="Arial" panose="020B0604020202020204" pitchFamily="34" charset="0"/>
              <a:buChar char="•"/>
            </a:pPr>
            <a:r>
              <a:rPr lang="en-GB" sz="2400" dirty="0">
                <a:solidFill>
                  <a:prstClr val="black"/>
                </a:solidFill>
                <a:latin typeface="Calibri"/>
                <a:ea typeface="ＭＳ Ｐゴシック" pitchFamily="-1" charset="-128"/>
              </a:rPr>
              <a:t>How much relief they require?</a:t>
            </a:r>
          </a:p>
          <a:p>
            <a:pPr marL="380990" indent="-380990" defTabSz="609585" eaLnBrk="0" fontAlgn="base" hangingPunct="0">
              <a:spcBef>
                <a:spcPct val="0"/>
              </a:spcBef>
              <a:spcAft>
                <a:spcPct val="0"/>
              </a:spcAft>
              <a:buFont typeface="Arial" panose="020B0604020202020204" pitchFamily="34" charset="0"/>
              <a:buChar char="•"/>
            </a:pPr>
            <a:r>
              <a:rPr lang="en-GB" sz="2400" dirty="0">
                <a:solidFill>
                  <a:prstClr val="black"/>
                </a:solidFill>
                <a:latin typeface="Calibri"/>
                <a:ea typeface="ＭＳ Ｐゴシック" pitchFamily="-1" charset="-128"/>
              </a:rPr>
              <a:t>What would happen if no assistance was provided by the Council?</a:t>
            </a:r>
          </a:p>
        </p:txBody>
      </p:sp>
    </p:spTree>
    <p:extLst>
      <p:ext uri="{BB962C8B-B14F-4D97-AF65-F5344CB8AC3E}">
        <p14:creationId xmlns:p14="http://schemas.microsoft.com/office/powerpoint/2010/main" val="766429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6456" y="461022"/>
            <a:ext cx="9117549" cy="852565"/>
          </a:xfrm>
          <a:prstGeom prst="rect">
            <a:avLst/>
          </a:prstGeom>
        </p:spPr>
        <p:txBody>
          <a:bodyPr>
            <a:normAutofit fontScale="75000" lnSpcReduction="2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Part Occupied Property Relief (s44A)</a:t>
            </a:r>
            <a:endParaRPr lang="en-GB" sz="7200" b="1" i="1" dirty="0">
              <a:solidFill>
                <a:prstClr val="black"/>
              </a:solidFill>
              <a:latin typeface="Calibri" panose="020F0502020204030204" pitchFamily="34" charset="0"/>
            </a:endParaRPr>
          </a:p>
        </p:txBody>
      </p:sp>
      <p:sp>
        <p:nvSpPr>
          <p:cNvPr id="4" name="TextBox 3"/>
          <p:cNvSpPr txBox="1"/>
          <p:nvPr/>
        </p:nvSpPr>
        <p:spPr>
          <a:xfrm>
            <a:off x="316456" y="1325115"/>
            <a:ext cx="8167459" cy="3046988"/>
          </a:xfrm>
          <a:prstGeom prst="rect">
            <a:avLst/>
          </a:prstGeom>
          <a:noFill/>
        </p:spPr>
        <p:txBody>
          <a:bodyPr wrap="square" rtlCol="0">
            <a:spAutoFit/>
          </a:bodyPr>
          <a:lstStyle/>
          <a:p>
            <a:pPr marL="380990" indent="-380990" defTabSz="609585" eaLnBrk="0" fontAlgn="base" hangingPunct="0">
              <a:spcBef>
                <a:spcPct val="0"/>
              </a:spcBef>
              <a:spcAft>
                <a:spcPct val="0"/>
              </a:spcAft>
              <a:buFont typeface="Arial" panose="020B0604020202020204" pitchFamily="34" charset="0"/>
              <a:buChar char="•"/>
            </a:pPr>
            <a:r>
              <a:rPr lang="en-GB" sz="2400" dirty="0">
                <a:solidFill>
                  <a:prstClr val="black"/>
                </a:solidFill>
                <a:latin typeface="Calibri"/>
                <a:ea typeface="ＭＳ Ｐゴシック" pitchFamily="-1" charset="-128"/>
              </a:rPr>
              <a:t>The Ratepayer is liable for the full non-domestic rate whether a property is wholly occupied or only partly occupied. </a:t>
            </a:r>
          </a:p>
          <a:p>
            <a:pPr marL="380990" indent="-380990" defTabSz="609585" eaLnBrk="0" fontAlgn="base" hangingPunct="0">
              <a:spcBef>
                <a:spcPct val="0"/>
              </a:spcBef>
              <a:spcAft>
                <a:spcPct val="0"/>
              </a:spcAft>
              <a:buFont typeface="Arial" panose="020B0604020202020204" pitchFamily="34" charset="0"/>
              <a:buChar char="•"/>
            </a:pPr>
            <a:r>
              <a:rPr lang="en-GB" sz="2400" dirty="0">
                <a:solidFill>
                  <a:prstClr val="black"/>
                </a:solidFill>
                <a:latin typeface="Calibri"/>
                <a:ea typeface="ＭＳ Ｐゴシック" pitchFamily="-1" charset="-128"/>
              </a:rPr>
              <a:t>Under s44A of the Local Government Finance Act 1988, where a property is partly occupied for a short time.</a:t>
            </a:r>
          </a:p>
          <a:p>
            <a:pPr marL="380990" indent="-380990" defTabSz="609585" eaLnBrk="0" fontAlgn="base" hangingPunct="0">
              <a:spcBef>
                <a:spcPct val="0"/>
              </a:spcBef>
              <a:spcAft>
                <a:spcPct val="0"/>
              </a:spcAft>
              <a:buFont typeface="Arial" panose="020B0604020202020204" pitchFamily="34" charset="0"/>
              <a:buChar char="•"/>
            </a:pPr>
            <a:r>
              <a:rPr lang="en-GB" sz="2400" dirty="0">
                <a:solidFill>
                  <a:prstClr val="black"/>
                </a:solidFill>
                <a:latin typeface="Calibri"/>
                <a:ea typeface="ＭＳ Ｐゴシック" pitchFamily="-1" charset="-128"/>
              </a:rPr>
              <a:t>The Council has discretion to request that the Valuation Office apportion the rateable value of a property between the occupied and unoccupied parts; thereby reducing the amount payable.</a:t>
            </a:r>
          </a:p>
        </p:txBody>
      </p:sp>
    </p:spTree>
    <p:extLst>
      <p:ext uri="{BB962C8B-B14F-4D97-AF65-F5344CB8AC3E}">
        <p14:creationId xmlns:p14="http://schemas.microsoft.com/office/powerpoint/2010/main" val="13525993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6455" y="461022"/>
            <a:ext cx="9129388" cy="852565"/>
          </a:xfrm>
          <a:prstGeom prst="rect">
            <a:avLst/>
          </a:prstGeom>
        </p:spPr>
        <p:txBody>
          <a:bodyPr>
            <a:normAutofit fontScale="67500" lnSpcReduction="2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lgn="l" defTabSz="609585"/>
            <a:r>
              <a:rPr lang="en-GB" sz="5867" b="1" dirty="0">
                <a:solidFill>
                  <a:prstClr val="black"/>
                </a:solidFill>
                <a:latin typeface="Calibri" panose="020F0502020204030204" pitchFamily="34" charset="0"/>
                <a:cs typeface="Arial" charset="0"/>
              </a:rPr>
              <a:t>Administrative / Funding Considerations</a:t>
            </a:r>
            <a:endParaRPr lang="en-GB" sz="7200" b="1" i="1" dirty="0">
              <a:solidFill>
                <a:prstClr val="black"/>
              </a:solidFill>
              <a:latin typeface="Calibri" panose="020F0502020204030204" pitchFamily="34" charset="0"/>
            </a:endParaRPr>
          </a:p>
        </p:txBody>
      </p:sp>
      <p:sp>
        <p:nvSpPr>
          <p:cNvPr id="4" name="TextBox 3"/>
          <p:cNvSpPr txBox="1"/>
          <p:nvPr/>
        </p:nvSpPr>
        <p:spPr>
          <a:xfrm>
            <a:off x="316454" y="1971742"/>
            <a:ext cx="9129389" cy="2965364"/>
          </a:xfrm>
          <a:prstGeom prst="rect">
            <a:avLst/>
          </a:prstGeom>
          <a:noFill/>
        </p:spPr>
        <p:txBody>
          <a:bodyPr wrap="square" rtlCol="0">
            <a:spAutoFit/>
          </a:bodyPr>
          <a:lstStyle/>
          <a:p>
            <a:pPr marL="380990" indent="-380990" defTabSz="609585" eaLnBrk="0" fontAlgn="base" hangingPunct="0">
              <a:spcBef>
                <a:spcPct val="0"/>
              </a:spcBef>
              <a:spcAft>
                <a:spcPct val="0"/>
              </a:spcAft>
              <a:buFont typeface="Arial" panose="020B0604020202020204" pitchFamily="34" charset="0"/>
              <a:buChar char="•"/>
            </a:pPr>
            <a:r>
              <a:rPr lang="en-GB" sz="2667" dirty="0">
                <a:solidFill>
                  <a:prstClr val="black"/>
                </a:solidFill>
                <a:latin typeface="Calibri"/>
                <a:ea typeface="ＭＳ Ｐゴシック" pitchFamily="-1" charset="-128"/>
              </a:rPr>
              <a:t>Requirement for an application form?</a:t>
            </a:r>
          </a:p>
          <a:p>
            <a:pPr marL="380990" indent="-380990" defTabSz="609585" eaLnBrk="0" fontAlgn="base" hangingPunct="0">
              <a:spcBef>
                <a:spcPct val="0"/>
              </a:spcBef>
              <a:spcAft>
                <a:spcPct val="0"/>
              </a:spcAft>
              <a:buFont typeface="Arial" panose="020B0604020202020204" pitchFamily="34" charset="0"/>
              <a:buChar char="•"/>
            </a:pPr>
            <a:r>
              <a:rPr lang="en-GB" sz="2667" dirty="0">
                <a:solidFill>
                  <a:prstClr val="black"/>
                </a:solidFill>
                <a:latin typeface="Calibri"/>
                <a:ea typeface="ＭＳ Ｐゴシック" pitchFamily="-1" charset="-128"/>
              </a:rPr>
              <a:t>Decision making process – Do you have a relief policy?</a:t>
            </a:r>
          </a:p>
          <a:p>
            <a:pPr marL="380990" indent="-380990" defTabSz="609585" eaLnBrk="0" fontAlgn="base" hangingPunct="0">
              <a:spcBef>
                <a:spcPct val="0"/>
              </a:spcBef>
              <a:spcAft>
                <a:spcPct val="0"/>
              </a:spcAft>
              <a:buFont typeface="Arial" panose="020B0604020202020204" pitchFamily="34" charset="0"/>
              <a:buChar char="•"/>
            </a:pPr>
            <a:r>
              <a:rPr lang="en-GB" sz="2667" dirty="0">
                <a:solidFill>
                  <a:prstClr val="black"/>
                </a:solidFill>
                <a:latin typeface="Calibri"/>
                <a:ea typeface="ＭＳ Ｐゴシック" pitchFamily="-1" charset="-128"/>
              </a:rPr>
              <a:t>The role of the Section 151 Officer</a:t>
            </a:r>
          </a:p>
          <a:p>
            <a:pPr marL="380990" indent="-380990" defTabSz="609585" eaLnBrk="0" fontAlgn="base" hangingPunct="0">
              <a:spcBef>
                <a:spcPct val="0"/>
              </a:spcBef>
              <a:spcAft>
                <a:spcPct val="0"/>
              </a:spcAft>
              <a:buFont typeface="Arial" panose="020B0604020202020204" pitchFamily="34" charset="0"/>
              <a:buChar char="•"/>
            </a:pPr>
            <a:r>
              <a:rPr lang="en-GB" sz="2667" dirty="0">
                <a:solidFill>
                  <a:prstClr val="black"/>
                </a:solidFill>
                <a:latin typeface="Calibri"/>
                <a:ea typeface="ＭＳ Ｐゴシック" pitchFamily="-1" charset="-128"/>
              </a:rPr>
              <a:t>How much does the Council receive in return – and is this relevant?</a:t>
            </a:r>
          </a:p>
          <a:p>
            <a:pPr marL="380990" indent="-380990" defTabSz="609585" eaLnBrk="0" fontAlgn="base" hangingPunct="0">
              <a:spcBef>
                <a:spcPct val="0"/>
              </a:spcBef>
              <a:spcAft>
                <a:spcPct val="0"/>
              </a:spcAft>
              <a:buFont typeface="Arial" panose="020B0604020202020204" pitchFamily="34" charset="0"/>
              <a:buChar char="•"/>
            </a:pPr>
            <a:r>
              <a:rPr lang="en-GB" sz="2667" dirty="0">
                <a:solidFill>
                  <a:prstClr val="black"/>
                </a:solidFill>
                <a:latin typeface="Calibri"/>
                <a:ea typeface="ＭＳ Ｐゴシック" pitchFamily="-1" charset="-128"/>
              </a:rPr>
              <a:t>Can refusals be appealed? Liability Order hearing or Judicial Review?</a:t>
            </a:r>
          </a:p>
        </p:txBody>
      </p:sp>
    </p:spTree>
    <p:extLst>
      <p:ext uri="{BB962C8B-B14F-4D97-AF65-F5344CB8AC3E}">
        <p14:creationId xmlns:p14="http://schemas.microsoft.com/office/powerpoint/2010/main" val="32558693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290745"/>
            <a:ext cx="7487819" cy="5615864"/>
          </a:xfrm>
          <a:prstGeom prst="rect">
            <a:avLst/>
          </a:prstGeom>
        </p:spPr>
      </p:pic>
    </p:spTree>
    <p:extLst>
      <p:ext uri="{BB962C8B-B14F-4D97-AF65-F5344CB8AC3E}">
        <p14:creationId xmlns:p14="http://schemas.microsoft.com/office/powerpoint/2010/main" val="351623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4C68AC9-D1C1-47AF-B206-6BC72A440CEC}"/>
              </a:ext>
            </a:extLst>
          </p:cNvPr>
          <p:cNvSpPr>
            <a:spLocks noGrp="1" noChangeArrowheads="1"/>
          </p:cNvSpPr>
          <p:nvPr>
            <p:ph type="title"/>
          </p:nvPr>
        </p:nvSpPr>
        <p:spPr bwMode="auto">
          <a:xfrm>
            <a:off x="660401" y="258234"/>
            <a:ext cx="11072284" cy="664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200" b="1">
                <a:ea typeface="ＭＳ Ｐゴシック" panose="020B0600070205080204" pitchFamily="34" charset="-128"/>
                <a:cs typeface="Arial" panose="020B0604020202020204" pitchFamily="34" charset="0"/>
              </a:rPr>
              <a:t>John Laing &amp; Son Ltd v Kingswood Area Assessment Committee [1949]</a:t>
            </a:r>
          </a:p>
        </p:txBody>
      </p:sp>
      <p:sp>
        <p:nvSpPr>
          <p:cNvPr id="25603" name="Content Placeholder 2">
            <a:extLst>
              <a:ext uri="{FF2B5EF4-FFF2-40B4-BE49-F238E27FC236}">
                <a16:creationId xmlns:a16="http://schemas.microsoft.com/office/drawing/2014/main" id="{7005E92B-DB95-4537-BC9E-AB45372720B5}"/>
              </a:ext>
            </a:extLst>
          </p:cNvPr>
          <p:cNvSpPr>
            <a:spLocks noGrp="1"/>
          </p:cNvSpPr>
          <p:nvPr>
            <p:ph idx="1"/>
          </p:nvPr>
        </p:nvSpPr>
        <p:spPr>
          <a:xfrm>
            <a:off x="512234" y="1538818"/>
            <a:ext cx="11317817" cy="3577167"/>
          </a:xfrm>
        </p:spPr>
        <p:txBody>
          <a:bodyPr/>
          <a:lstStyle/>
          <a:p>
            <a:pPr marL="0" indent="0" algn="just">
              <a:buNone/>
              <a:defRPr/>
            </a:pPr>
            <a:endParaRPr lang="en-GB" sz="1067" b="1" u="sng" dirty="0">
              <a:cs typeface="Arial" charset="0"/>
            </a:endParaRPr>
          </a:p>
          <a:p>
            <a:pPr algn="just">
              <a:defRPr/>
            </a:pPr>
            <a:r>
              <a:rPr lang="en-GB" sz="3200" dirty="0">
                <a:cs typeface="Arial" charset="0"/>
              </a:rPr>
              <a:t>Building contractors</a:t>
            </a:r>
          </a:p>
          <a:p>
            <a:pPr algn="just">
              <a:defRPr/>
            </a:pPr>
            <a:r>
              <a:rPr lang="en-GB" sz="3200" dirty="0">
                <a:cs typeface="Arial" charset="0"/>
              </a:rPr>
              <a:t>Erected offices, canteens and other structures on an airfield where they were undertaking a contract</a:t>
            </a:r>
          </a:p>
          <a:p>
            <a:pPr algn="just">
              <a:defRPr/>
            </a:pPr>
            <a:r>
              <a:rPr lang="en-GB" sz="3200" dirty="0">
                <a:cs typeface="Arial" charset="0"/>
              </a:rPr>
              <a:t>Deemed to be in rateable occupation of the huts despite the site being under the control of the Air Ministry (who occupied the airfield)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a:extLst>
              <a:ext uri="{FF2B5EF4-FFF2-40B4-BE49-F238E27FC236}">
                <a16:creationId xmlns:a16="http://schemas.microsoft.com/office/drawing/2014/main" id="{35EB6CD2-81EC-4B69-862F-2A71DE81E4CA}"/>
              </a:ext>
            </a:extLst>
          </p:cNvPr>
          <p:cNvSpPr txBox="1">
            <a:spLocks noChangeArrowheads="1"/>
          </p:cNvSpPr>
          <p:nvPr/>
        </p:nvSpPr>
        <p:spPr bwMode="auto">
          <a:xfrm>
            <a:off x="795867" y="1498600"/>
            <a:ext cx="8710084" cy="247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fontAlgn="base">
              <a:spcBef>
                <a:spcPct val="0"/>
              </a:spcBef>
              <a:spcAft>
                <a:spcPct val="0"/>
              </a:spcAft>
            </a:pPr>
            <a:r>
              <a:rPr lang="en-US" altLang="en-US" sz="4267" b="1">
                <a:solidFill>
                  <a:prstClr val="black"/>
                </a:solidFill>
              </a:rPr>
              <a:t>The Role of the Rating Agent</a:t>
            </a:r>
            <a:endParaRPr lang="en-GB" altLang="en-US" sz="4267" b="1">
              <a:solidFill>
                <a:prstClr val="black"/>
              </a:solidFill>
              <a:latin typeface="DIN-Medium" pitchFamily="-1" charset="0"/>
            </a:endParaRPr>
          </a:p>
          <a:p>
            <a:pPr defTabSz="609585" fontAlgn="base">
              <a:spcBef>
                <a:spcPct val="0"/>
              </a:spcBef>
              <a:spcAft>
                <a:spcPct val="0"/>
              </a:spcAft>
            </a:pPr>
            <a:r>
              <a:rPr lang="en-GB" altLang="en-US" sz="3200" b="1">
                <a:solidFill>
                  <a:prstClr val="black"/>
                </a:solidFill>
                <a:latin typeface="DIN-Medium" pitchFamily="-1" charset="0"/>
              </a:rPr>
              <a:t>Lancashire &amp; Cheshire IRRV Association </a:t>
            </a:r>
          </a:p>
          <a:p>
            <a:pPr defTabSz="609585" fontAlgn="base">
              <a:spcBef>
                <a:spcPct val="0"/>
              </a:spcBef>
              <a:spcAft>
                <a:spcPct val="0"/>
              </a:spcAft>
            </a:pPr>
            <a:endParaRPr lang="en-GB" altLang="en-US" sz="2133" b="1">
              <a:solidFill>
                <a:prstClr val="black"/>
              </a:solidFill>
              <a:latin typeface="DIN-Medium" pitchFamily="-1" charset="0"/>
            </a:endParaRPr>
          </a:p>
          <a:p>
            <a:pPr defTabSz="609585" fontAlgn="base">
              <a:spcBef>
                <a:spcPct val="0"/>
              </a:spcBef>
              <a:spcAft>
                <a:spcPct val="0"/>
              </a:spcAft>
            </a:pPr>
            <a:endParaRPr lang="en-GB" altLang="en-US" sz="2133" b="1">
              <a:solidFill>
                <a:prstClr val="black"/>
              </a:solidFill>
              <a:latin typeface="DIN-Medium" pitchFamily="-1" charset="0"/>
            </a:endParaRPr>
          </a:p>
          <a:p>
            <a:pPr defTabSz="609585" fontAlgn="base">
              <a:spcBef>
                <a:spcPct val="0"/>
              </a:spcBef>
              <a:spcAft>
                <a:spcPct val="0"/>
              </a:spcAft>
            </a:pPr>
            <a:r>
              <a:rPr lang="en-GB" altLang="en-US" sz="1867">
                <a:solidFill>
                  <a:prstClr val="black"/>
                </a:solidFill>
                <a:latin typeface="DIN-Medium" pitchFamily="-1" charset="0"/>
              </a:rPr>
              <a:t>John Williams</a:t>
            </a:r>
          </a:p>
          <a:p>
            <a:pPr defTabSz="609585" fontAlgn="base">
              <a:spcBef>
                <a:spcPct val="0"/>
              </a:spcBef>
              <a:spcAft>
                <a:spcPct val="0"/>
              </a:spcAft>
            </a:pPr>
            <a:r>
              <a:rPr lang="en-GB" altLang="en-US" sz="1867">
                <a:solidFill>
                  <a:prstClr val="black"/>
                </a:solidFill>
                <a:latin typeface="DIN-Medium" pitchFamily="-1" charset="0"/>
              </a:rPr>
              <a:t>JLL</a:t>
            </a:r>
            <a:endParaRPr lang="en-US" altLang="en-US" sz="1867">
              <a:solidFill>
                <a:prstClr val="black"/>
              </a:solidFill>
              <a:latin typeface="DIN-Medium" pitchFamily="-1" charset="0"/>
            </a:endParaRPr>
          </a:p>
        </p:txBody>
      </p:sp>
      <p:pic>
        <p:nvPicPr>
          <p:cNvPr id="8195" name="Picture 2" descr="Image result for jll">
            <a:extLst>
              <a:ext uri="{FF2B5EF4-FFF2-40B4-BE49-F238E27FC236}">
                <a16:creationId xmlns:a16="http://schemas.microsoft.com/office/drawing/2014/main" id="{FDED1F51-A8BE-4096-9091-D9641FC53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jll">
            <a:extLst>
              <a:ext uri="{FF2B5EF4-FFF2-40B4-BE49-F238E27FC236}">
                <a16:creationId xmlns:a16="http://schemas.microsoft.com/office/drawing/2014/main" id="{3C499B8C-DE2F-412A-8A47-3A3EC33C0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967" y="2573867"/>
            <a:ext cx="2258484" cy="100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AutoShape 4" descr="Image result for cbre">
            <a:extLst>
              <a:ext uri="{FF2B5EF4-FFF2-40B4-BE49-F238E27FC236}">
                <a16:creationId xmlns:a16="http://schemas.microsoft.com/office/drawing/2014/main" id="{AC52AD1E-4E3D-404E-88DA-D15C0AE6138F}"/>
              </a:ext>
            </a:extLst>
          </p:cNvPr>
          <p:cNvSpPr>
            <a:spLocks noChangeAspect="1" noChangeArrowheads="1"/>
          </p:cNvSpPr>
          <p:nvPr/>
        </p:nvSpPr>
        <p:spPr bwMode="auto">
          <a:xfrm>
            <a:off x="1143001" y="1441451"/>
            <a:ext cx="5670551" cy="319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endParaRPr lang="en-GB" altLang="en-US" sz="2400">
              <a:solidFill>
                <a:prstClr val="black"/>
              </a:solidFill>
            </a:endParaRPr>
          </a:p>
        </p:txBody>
      </p:sp>
      <p:pic>
        <p:nvPicPr>
          <p:cNvPr id="9220" name="Picture 6" descr="Image result for cbre">
            <a:extLst>
              <a:ext uri="{FF2B5EF4-FFF2-40B4-BE49-F238E27FC236}">
                <a16:creationId xmlns:a16="http://schemas.microsoft.com/office/drawing/2014/main" id="{3964A837-51F4-401E-B30F-3044FA53B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851" y="4995334"/>
            <a:ext cx="1562100" cy="87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descr="Image result for colliers">
            <a:extLst>
              <a:ext uri="{FF2B5EF4-FFF2-40B4-BE49-F238E27FC236}">
                <a16:creationId xmlns:a16="http://schemas.microsoft.com/office/drawing/2014/main" id="{8535D472-0441-4DF0-A7F0-160385C74B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022351"/>
            <a:ext cx="1557867" cy="10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Image result for dunlop heywood">
            <a:extLst>
              <a:ext uri="{FF2B5EF4-FFF2-40B4-BE49-F238E27FC236}">
                <a16:creationId xmlns:a16="http://schemas.microsoft.com/office/drawing/2014/main" id="{8FF0FEA0-EADD-4BC7-9B82-0A2A70396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4051" y="3219451"/>
            <a:ext cx="1667933" cy="100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2" descr="Exacta PLC">
            <a:extLst>
              <a:ext uri="{FF2B5EF4-FFF2-40B4-BE49-F238E27FC236}">
                <a16:creationId xmlns:a16="http://schemas.microsoft.com/office/drawing/2014/main" id="{B4BEF227-9D2E-4970-AEA7-30E35620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8318" y="3790952"/>
            <a:ext cx="2719916" cy="75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AutoShape 20" descr="Image result for cushman and wakefield">
            <a:extLst>
              <a:ext uri="{FF2B5EF4-FFF2-40B4-BE49-F238E27FC236}">
                <a16:creationId xmlns:a16="http://schemas.microsoft.com/office/drawing/2014/main" id="{17484CC2-F932-4280-9787-F7776401E7FB}"/>
              </a:ext>
            </a:extLst>
          </p:cNvPr>
          <p:cNvSpPr>
            <a:spLocks noChangeAspect="1" noChangeArrowheads="1"/>
          </p:cNvSpPr>
          <p:nvPr/>
        </p:nvSpPr>
        <p:spPr bwMode="auto">
          <a:xfrm>
            <a:off x="6096000" y="34290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endParaRPr lang="en-GB" altLang="en-US" sz="2400">
              <a:solidFill>
                <a:prstClr val="black"/>
              </a:solidFill>
            </a:endParaRPr>
          </a:p>
        </p:txBody>
      </p:sp>
      <p:pic>
        <p:nvPicPr>
          <p:cNvPr id="9225" name="Picture 24" descr="Image result for cushman and wakefield">
            <a:extLst>
              <a:ext uri="{FF2B5EF4-FFF2-40B4-BE49-F238E27FC236}">
                <a16:creationId xmlns:a16="http://schemas.microsoft.com/office/drawing/2014/main" id="{41296B84-2D98-4BCC-B04D-74C931D343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3551" y="927100"/>
            <a:ext cx="1559983" cy="155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26" descr="Image result for montagu evans">
            <a:extLst>
              <a:ext uri="{FF2B5EF4-FFF2-40B4-BE49-F238E27FC236}">
                <a16:creationId xmlns:a16="http://schemas.microsoft.com/office/drawing/2014/main" id="{4C54A7B3-0E2F-4452-8780-419F2103A3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5468" y="4955118"/>
            <a:ext cx="3012017" cy="56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32" descr="Related image">
            <a:extLst>
              <a:ext uri="{FF2B5EF4-FFF2-40B4-BE49-F238E27FC236}">
                <a16:creationId xmlns:a16="http://schemas.microsoft.com/office/drawing/2014/main" id="{D335E1B8-602E-47F0-AA01-D547C2D959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2601" y="495301"/>
            <a:ext cx="1189567" cy="118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38" descr="Related image">
            <a:extLst>
              <a:ext uri="{FF2B5EF4-FFF2-40B4-BE49-F238E27FC236}">
                <a16:creationId xmlns:a16="http://schemas.microsoft.com/office/drawing/2014/main" id="{C01FACA7-6884-44E3-8A50-526AE0F388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80933" y="2260600"/>
            <a:ext cx="2015067" cy="100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2" descr="Image result for jll">
            <a:extLst>
              <a:ext uri="{FF2B5EF4-FFF2-40B4-BE49-F238E27FC236}">
                <a16:creationId xmlns:a16="http://schemas.microsoft.com/office/drawing/2014/main" id="{24BE9F95-BC71-46CB-AB09-390643E74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jll">
            <a:extLst>
              <a:ext uri="{FF2B5EF4-FFF2-40B4-BE49-F238E27FC236}">
                <a16:creationId xmlns:a16="http://schemas.microsoft.com/office/drawing/2014/main" id="{BE420A67-9AFA-44AB-AD23-E2B4F1467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3">
            <a:extLst>
              <a:ext uri="{FF2B5EF4-FFF2-40B4-BE49-F238E27FC236}">
                <a16:creationId xmlns:a16="http://schemas.microsoft.com/office/drawing/2014/main" id="{33A0307A-132D-4F57-9D67-317B8D282C46}"/>
              </a:ext>
            </a:extLst>
          </p:cNvPr>
          <p:cNvSpPr txBox="1">
            <a:spLocks noChangeArrowheads="1"/>
          </p:cNvSpPr>
          <p:nvPr/>
        </p:nvSpPr>
        <p:spPr bwMode="auto">
          <a:xfrm>
            <a:off x="827618" y="539751"/>
            <a:ext cx="3163045"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3733">
                <a:solidFill>
                  <a:prstClr val="black"/>
                </a:solidFill>
              </a:rPr>
              <a:t>Who are JLL?</a:t>
            </a:r>
          </a:p>
        </p:txBody>
      </p:sp>
      <p:sp>
        <p:nvSpPr>
          <p:cNvPr id="2" name="TextBox 5">
            <a:extLst>
              <a:ext uri="{FF2B5EF4-FFF2-40B4-BE49-F238E27FC236}">
                <a16:creationId xmlns:a16="http://schemas.microsoft.com/office/drawing/2014/main" id="{318E0AA5-206D-442D-A6AF-A8C3505F48F3}"/>
              </a:ext>
            </a:extLst>
          </p:cNvPr>
          <p:cNvSpPr txBox="1">
            <a:spLocks noChangeArrowheads="1"/>
          </p:cNvSpPr>
          <p:nvPr/>
        </p:nvSpPr>
        <p:spPr bwMode="auto">
          <a:xfrm>
            <a:off x="827618" y="1803400"/>
            <a:ext cx="830150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80990" indent="-380990" defTabSz="609585" eaLnBrk="0" fontAlgn="base" hangingPunct="0">
              <a:spcBef>
                <a:spcPct val="0"/>
              </a:spcBef>
              <a:spcAft>
                <a:spcPct val="0"/>
              </a:spcAft>
              <a:buFont typeface="Arial" panose="020B0604020202020204" pitchFamily="34" charset="0"/>
              <a:buChar char="•"/>
            </a:pPr>
            <a:r>
              <a:rPr lang="en-GB" altLang="en-US" sz="2400">
                <a:solidFill>
                  <a:prstClr val="black"/>
                </a:solidFill>
              </a:rPr>
              <a:t>A ‘Commercial Real Estate Services Firm’</a:t>
            </a:r>
          </a:p>
          <a:p>
            <a:pPr marL="380990" indent="-380990" defTabSz="609585" eaLnBrk="0" fontAlgn="base" hangingPunct="0">
              <a:spcBef>
                <a:spcPct val="0"/>
              </a:spcBef>
              <a:spcAft>
                <a:spcPct val="0"/>
              </a:spcAft>
              <a:buFont typeface="Arial" panose="020B0604020202020204" pitchFamily="34" charset="0"/>
              <a:buChar char="•"/>
            </a:pPr>
            <a:endParaRPr lang="en-GB" altLang="en-US" sz="240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2400">
                <a:solidFill>
                  <a:prstClr val="black"/>
                </a:solidFill>
              </a:rPr>
              <a:t>Founded in London in 1783</a:t>
            </a:r>
          </a:p>
          <a:p>
            <a:pPr marL="380990" indent="-380990" defTabSz="609585" eaLnBrk="0" fontAlgn="base" hangingPunct="0">
              <a:spcBef>
                <a:spcPct val="0"/>
              </a:spcBef>
              <a:spcAft>
                <a:spcPct val="0"/>
              </a:spcAft>
              <a:buFont typeface="Arial" panose="020B0604020202020204" pitchFamily="34" charset="0"/>
              <a:buChar char="•"/>
            </a:pPr>
            <a:endParaRPr lang="en-GB" altLang="en-US" sz="240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2400">
                <a:solidFill>
                  <a:prstClr val="black"/>
                </a:solidFill>
              </a:rPr>
              <a:t>Listed on the New York Stock Exchange</a:t>
            </a:r>
          </a:p>
          <a:p>
            <a:pPr marL="380990" indent="-380990" defTabSz="609585" eaLnBrk="0" fontAlgn="base" hangingPunct="0">
              <a:spcBef>
                <a:spcPct val="0"/>
              </a:spcBef>
              <a:spcAft>
                <a:spcPct val="0"/>
              </a:spcAft>
              <a:buFont typeface="Arial" panose="020B0604020202020204" pitchFamily="34" charset="0"/>
              <a:buChar char="•"/>
            </a:pPr>
            <a:endParaRPr lang="en-GB" altLang="en-US" sz="240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2400">
                <a:solidFill>
                  <a:prstClr val="black"/>
                </a:solidFill>
              </a:rPr>
              <a:t>Employs 88,000 people in 300 offices over 80 countries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6">
            <a:extLst>
              <a:ext uri="{FF2B5EF4-FFF2-40B4-BE49-F238E27FC236}">
                <a16:creationId xmlns:a16="http://schemas.microsoft.com/office/drawing/2014/main" id="{5D9396D4-967F-4461-8DAD-C051EFFD2172}"/>
              </a:ext>
            </a:extLst>
          </p:cNvPr>
          <p:cNvSpPr txBox="1">
            <a:spLocks noChangeArrowheads="1"/>
          </p:cNvSpPr>
          <p:nvPr/>
        </p:nvSpPr>
        <p:spPr bwMode="auto">
          <a:xfrm>
            <a:off x="6335185" y="3909485"/>
            <a:ext cx="1109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b="1">
                <a:solidFill>
                  <a:prstClr val="black"/>
                </a:solidFill>
                <a:latin typeface="Txt" pitchFamily="2" charset="0"/>
                <a:cs typeface="Txt" pitchFamily="2" charset="0"/>
              </a:rPr>
              <a:t>Ag</a:t>
            </a:r>
            <a:r>
              <a:rPr lang="en-GB" altLang="en-US" sz="2400">
                <a:solidFill>
                  <a:prstClr val="black"/>
                </a:solidFill>
                <a:latin typeface="Txt" pitchFamily="2" charset="0"/>
                <a:cs typeface="Txt" pitchFamily="2" charset="0"/>
              </a:rPr>
              <a:t>e</a:t>
            </a:r>
            <a:r>
              <a:rPr lang="en-GB" altLang="en-US" sz="2400" b="1">
                <a:solidFill>
                  <a:prstClr val="black"/>
                </a:solidFill>
                <a:latin typeface="Txt" pitchFamily="2" charset="0"/>
                <a:cs typeface="Txt" pitchFamily="2" charset="0"/>
              </a:rPr>
              <a:t>ncy</a:t>
            </a:r>
          </a:p>
        </p:txBody>
      </p:sp>
      <p:sp>
        <p:nvSpPr>
          <p:cNvPr id="11268" name="TextBox 7">
            <a:extLst>
              <a:ext uri="{FF2B5EF4-FFF2-40B4-BE49-F238E27FC236}">
                <a16:creationId xmlns:a16="http://schemas.microsoft.com/office/drawing/2014/main" id="{DAF91347-60FA-4326-A371-2EEAD5696631}"/>
              </a:ext>
            </a:extLst>
          </p:cNvPr>
          <p:cNvSpPr txBox="1">
            <a:spLocks noChangeArrowheads="1"/>
          </p:cNvSpPr>
          <p:nvPr/>
        </p:nvSpPr>
        <p:spPr bwMode="auto">
          <a:xfrm>
            <a:off x="6176434" y="2671234"/>
            <a:ext cx="20601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3200">
                <a:solidFill>
                  <a:prstClr val="black"/>
                </a:solidFill>
                <a:latin typeface="Technic" pitchFamily="2" charset="2"/>
                <a:cs typeface="Nirmala UI Semilight" panose="020B0402040204020203" pitchFamily="34" charset="0"/>
              </a:rPr>
              <a:t>Investment</a:t>
            </a:r>
          </a:p>
        </p:txBody>
      </p:sp>
      <p:sp>
        <p:nvSpPr>
          <p:cNvPr id="11269" name="TextBox 8">
            <a:extLst>
              <a:ext uri="{FF2B5EF4-FFF2-40B4-BE49-F238E27FC236}">
                <a16:creationId xmlns:a16="http://schemas.microsoft.com/office/drawing/2014/main" id="{5BE37D60-8C17-4D96-A4B7-9EFAA73FF942}"/>
              </a:ext>
            </a:extLst>
          </p:cNvPr>
          <p:cNvSpPr txBox="1">
            <a:spLocks noChangeArrowheads="1"/>
          </p:cNvSpPr>
          <p:nvPr/>
        </p:nvSpPr>
        <p:spPr bwMode="auto">
          <a:xfrm>
            <a:off x="1557867" y="2288118"/>
            <a:ext cx="22810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a:solidFill>
                  <a:prstClr val="black"/>
                </a:solidFill>
                <a:latin typeface="CountryBlueprint" pitchFamily="2" charset="2"/>
              </a:rPr>
              <a:t>Building Services</a:t>
            </a:r>
          </a:p>
        </p:txBody>
      </p:sp>
      <p:sp>
        <p:nvSpPr>
          <p:cNvPr id="11270" name="TextBox 9">
            <a:extLst>
              <a:ext uri="{FF2B5EF4-FFF2-40B4-BE49-F238E27FC236}">
                <a16:creationId xmlns:a16="http://schemas.microsoft.com/office/drawing/2014/main" id="{B58E1BDF-70A4-4D09-92C5-42371A7CF006}"/>
              </a:ext>
            </a:extLst>
          </p:cNvPr>
          <p:cNvSpPr txBox="1">
            <a:spLocks noChangeArrowheads="1"/>
          </p:cNvSpPr>
          <p:nvPr/>
        </p:nvSpPr>
        <p:spPr bwMode="auto">
          <a:xfrm>
            <a:off x="6096001" y="1073151"/>
            <a:ext cx="257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a:solidFill>
                  <a:prstClr val="black"/>
                </a:solidFill>
                <a:latin typeface="Pristina" panose="03060402040406080204" pitchFamily="66" charset="0"/>
              </a:rPr>
              <a:t>Property Management</a:t>
            </a:r>
          </a:p>
        </p:txBody>
      </p:sp>
      <p:sp>
        <p:nvSpPr>
          <p:cNvPr id="11271" name="TextBox 10">
            <a:extLst>
              <a:ext uri="{FF2B5EF4-FFF2-40B4-BE49-F238E27FC236}">
                <a16:creationId xmlns:a16="http://schemas.microsoft.com/office/drawing/2014/main" id="{A7A3470D-D12C-49BA-9074-A3CD1B3E9258}"/>
              </a:ext>
            </a:extLst>
          </p:cNvPr>
          <p:cNvSpPr txBox="1">
            <a:spLocks noChangeArrowheads="1"/>
          </p:cNvSpPr>
          <p:nvPr/>
        </p:nvSpPr>
        <p:spPr bwMode="auto">
          <a:xfrm>
            <a:off x="391584" y="5132918"/>
            <a:ext cx="37048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a:solidFill>
                  <a:prstClr val="black"/>
                </a:solidFill>
                <a:latin typeface="MV Boli" panose="02000500030200090000" pitchFamily="2" charset="0"/>
              </a:rPr>
              <a:t>Planning &amp; Development</a:t>
            </a:r>
          </a:p>
        </p:txBody>
      </p:sp>
      <p:sp>
        <p:nvSpPr>
          <p:cNvPr id="11272" name="TextBox 11">
            <a:extLst>
              <a:ext uri="{FF2B5EF4-FFF2-40B4-BE49-F238E27FC236}">
                <a16:creationId xmlns:a16="http://schemas.microsoft.com/office/drawing/2014/main" id="{D3BB614E-5E4F-4928-B7E1-99BFF65B0CC7}"/>
              </a:ext>
            </a:extLst>
          </p:cNvPr>
          <p:cNvSpPr txBox="1">
            <a:spLocks noChangeArrowheads="1"/>
          </p:cNvSpPr>
          <p:nvPr/>
        </p:nvSpPr>
        <p:spPr bwMode="auto">
          <a:xfrm>
            <a:off x="4756151" y="5361518"/>
            <a:ext cx="15565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a:solidFill>
                  <a:prstClr val="black"/>
                </a:solidFill>
                <a:latin typeface="Desdemona" pitchFamily="82" charset="0"/>
              </a:rPr>
              <a:t>Residential</a:t>
            </a:r>
          </a:p>
        </p:txBody>
      </p:sp>
      <p:sp>
        <p:nvSpPr>
          <p:cNvPr id="11273" name="TextBox 12">
            <a:extLst>
              <a:ext uri="{FF2B5EF4-FFF2-40B4-BE49-F238E27FC236}">
                <a16:creationId xmlns:a16="http://schemas.microsoft.com/office/drawing/2014/main" id="{9FFBF957-CBE5-489C-9372-8250E816530D}"/>
              </a:ext>
            </a:extLst>
          </p:cNvPr>
          <p:cNvSpPr txBox="1">
            <a:spLocks noChangeArrowheads="1"/>
          </p:cNvSpPr>
          <p:nvPr/>
        </p:nvSpPr>
        <p:spPr bwMode="auto">
          <a:xfrm>
            <a:off x="2057401" y="4205818"/>
            <a:ext cx="197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a:solidFill>
                  <a:prstClr val="black"/>
                </a:solidFill>
                <a:latin typeface="Lucida Handwriting" panose="03010101010101010101" pitchFamily="66" charset="0"/>
              </a:rPr>
              <a:t>Valuation</a:t>
            </a:r>
          </a:p>
        </p:txBody>
      </p:sp>
      <p:grpSp>
        <p:nvGrpSpPr>
          <p:cNvPr id="11274" name="Group 14">
            <a:extLst>
              <a:ext uri="{FF2B5EF4-FFF2-40B4-BE49-F238E27FC236}">
                <a16:creationId xmlns:a16="http://schemas.microsoft.com/office/drawing/2014/main" id="{0C91214F-B2EC-45AB-BE57-2A184172693E}"/>
              </a:ext>
            </a:extLst>
          </p:cNvPr>
          <p:cNvGrpSpPr>
            <a:grpSpLocks/>
          </p:cNvGrpSpPr>
          <p:nvPr/>
        </p:nvGrpSpPr>
        <p:grpSpPr bwMode="auto">
          <a:xfrm>
            <a:off x="4000503" y="2753784"/>
            <a:ext cx="1513418" cy="1515533"/>
            <a:chOff x="4210682" y="2003310"/>
            <a:chExt cx="1135206" cy="1135206"/>
          </a:xfrm>
        </p:grpSpPr>
        <p:pic>
          <p:nvPicPr>
            <p:cNvPr id="12303" name="Picture 8" descr="Image result for hand drawn circle png">
              <a:extLst>
                <a:ext uri="{FF2B5EF4-FFF2-40B4-BE49-F238E27FC236}">
                  <a16:creationId xmlns:a16="http://schemas.microsoft.com/office/drawing/2014/main" id="{AF393690-FAD4-453A-8ABF-B5327109A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682" y="2003310"/>
              <a:ext cx="1135206" cy="113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TextBox 13">
              <a:extLst>
                <a:ext uri="{FF2B5EF4-FFF2-40B4-BE49-F238E27FC236}">
                  <a16:creationId xmlns:a16="http://schemas.microsoft.com/office/drawing/2014/main" id="{09B84E94-4EBB-40D9-9651-53C6023E6F5D}"/>
                </a:ext>
              </a:extLst>
            </p:cNvPr>
            <p:cNvSpPr txBox="1">
              <a:spLocks noChangeArrowheads="1"/>
            </p:cNvSpPr>
            <p:nvPr/>
          </p:nvSpPr>
          <p:spPr bwMode="auto">
            <a:xfrm>
              <a:off x="4326880" y="2380959"/>
              <a:ext cx="856352" cy="34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b="1">
                  <a:solidFill>
                    <a:prstClr val="black"/>
                  </a:solidFill>
                </a:rPr>
                <a:t>Rating</a:t>
              </a:r>
            </a:p>
          </p:txBody>
        </p:sp>
      </p:grpSp>
      <p:sp>
        <p:nvSpPr>
          <p:cNvPr id="11275" name="TextBox 15">
            <a:extLst>
              <a:ext uri="{FF2B5EF4-FFF2-40B4-BE49-F238E27FC236}">
                <a16:creationId xmlns:a16="http://schemas.microsoft.com/office/drawing/2014/main" id="{A2E8F7E8-D143-4B3A-A69A-3A59F20ABAFF}"/>
              </a:ext>
            </a:extLst>
          </p:cNvPr>
          <p:cNvSpPr txBox="1">
            <a:spLocks noChangeArrowheads="1"/>
          </p:cNvSpPr>
          <p:nvPr/>
        </p:nvSpPr>
        <p:spPr bwMode="auto">
          <a:xfrm>
            <a:off x="4758267" y="1794934"/>
            <a:ext cx="215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a:solidFill>
                  <a:prstClr val="black"/>
                </a:solidFill>
                <a:latin typeface="Leelawadee UI Semilight" panose="020B0402040204020203" pitchFamily="34" charset="-34"/>
                <a:cs typeface="Leelawadee UI Semilight" panose="020B0402040204020203" pitchFamily="34" charset="-34"/>
              </a:rPr>
              <a:t>Lease Advisory</a:t>
            </a:r>
          </a:p>
        </p:txBody>
      </p:sp>
      <p:sp>
        <p:nvSpPr>
          <p:cNvPr id="11276" name="TextBox 16">
            <a:extLst>
              <a:ext uri="{FF2B5EF4-FFF2-40B4-BE49-F238E27FC236}">
                <a16:creationId xmlns:a16="http://schemas.microsoft.com/office/drawing/2014/main" id="{7EB68B53-BF51-4CBB-B01B-2F723AE178B5}"/>
              </a:ext>
            </a:extLst>
          </p:cNvPr>
          <p:cNvSpPr txBox="1">
            <a:spLocks noChangeArrowheads="1"/>
          </p:cNvSpPr>
          <p:nvPr/>
        </p:nvSpPr>
        <p:spPr bwMode="auto">
          <a:xfrm>
            <a:off x="5856818" y="4639734"/>
            <a:ext cx="34163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a:solidFill>
                  <a:prstClr val="black"/>
                </a:solidFill>
                <a:latin typeface="GungsuhChe" panose="020B0503020000020004" pitchFamily="49" charset="-127"/>
                <a:ea typeface="GungsuhChe" panose="020B0503020000020004" pitchFamily="49" charset="-127"/>
              </a:rPr>
              <a:t>Facilities Management</a:t>
            </a:r>
          </a:p>
        </p:txBody>
      </p:sp>
      <p:sp>
        <p:nvSpPr>
          <p:cNvPr id="11277" name="TextBox 17">
            <a:extLst>
              <a:ext uri="{FF2B5EF4-FFF2-40B4-BE49-F238E27FC236}">
                <a16:creationId xmlns:a16="http://schemas.microsoft.com/office/drawing/2014/main" id="{40CC855B-DE30-4340-A0A0-8E646F31E545}"/>
              </a:ext>
            </a:extLst>
          </p:cNvPr>
          <p:cNvSpPr txBox="1">
            <a:spLocks noChangeArrowheads="1"/>
          </p:cNvSpPr>
          <p:nvPr/>
        </p:nvSpPr>
        <p:spPr bwMode="auto">
          <a:xfrm>
            <a:off x="751418" y="3251200"/>
            <a:ext cx="208101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667">
                <a:solidFill>
                  <a:prstClr val="black"/>
                </a:solidFill>
                <a:latin typeface="Microsoft Himalaya" panose="01010100010101010101" pitchFamily="2" charset="0"/>
              </a:rPr>
              <a:t>Project Management</a:t>
            </a:r>
          </a:p>
        </p:txBody>
      </p:sp>
      <p:pic>
        <p:nvPicPr>
          <p:cNvPr id="12301" name="Picture 2" descr="Image result for jll">
            <a:extLst>
              <a:ext uri="{FF2B5EF4-FFF2-40B4-BE49-F238E27FC236}">
                <a16:creationId xmlns:a16="http://schemas.microsoft.com/office/drawing/2014/main" id="{751AD2AD-0868-4853-92B8-54910DE54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Box 3">
            <a:extLst>
              <a:ext uri="{FF2B5EF4-FFF2-40B4-BE49-F238E27FC236}">
                <a16:creationId xmlns:a16="http://schemas.microsoft.com/office/drawing/2014/main" id="{6E13D336-0456-48B2-AC4E-F2A9148FC9AF}"/>
              </a:ext>
            </a:extLst>
          </p:cNvPr>
          <p:cNvSpPr txBox="1">
            <a:spLocks noChangeArrowheads="1"/>
          </p:cNvSpPr>
          <p:nvPr/>
        </p:nvSpPr>
        <p:spPr bwMode="auto">
          <a:xfrm>
            <a:off x="827618" y="539751"/>
            <a:ext cx="378488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3733">
                <a:solidFill>
                  <a:prstClr val="black"/>
                </a:solidFill>
              </a:rPr>
              <a:t>What do JLL 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2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6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27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1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11268" grpId="0"/>
      <p:bldP spid="11269" grpId="0"/>
      <p:bldP spid="11270" grpId="0"/>
      <p:bldP spid="11271" grpId="0"/>
      <p:bldP spid="11272" grpId="0"/>
      <p:bldP spid="11273" grpId="0"/>
      <p:bldP spid="11275" grpId="0"/>
      <p:bldP spid="11276" grpId="0"/>
      <p:bldP spid="1127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a:extLst>
              <a:ext uri="{FF2B5EF4-FFF2-40B4-BE49-F238E27FC236}">
                <a16:creationId xmlns:a16="http://schemas.microsoft.com/office/drawing/2014/main" id="{CFFF230E-546A-46AD-A444-355D40F6534A}"/>
              </a:ext>
            </a:extLst>
          </p:cNvPr>
          <p:cNvSpPr txBox="1">
            <a:spLocks noChangeArrowheads="1"/>
          </p:cNvSpPr>
          <p:nvPr/>
        </p:nvSpPr>
        <p:spPr bwMode="auto">
          <a:xfrm>
            <a:off x="827618" y="527051"/>
            <a:ext cx="6148916"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3733">
                <a:solidFill>
                  <a:prstClr val="black"/>
                </a:solidFill>
              </a:rPr>
              <a:t>What do Rating Agents do?</a:t>
            </a:r>
          </a:p>
        </p:txBody>
      </p:sp>
      <p:sp>
        <p:nvSpPr>
          <p:cNvPr id="6" name="TextBox 5">
            <a:extLst>
              <a:ext uri="{FF2B5EF4-FFF2-40B4-BE49-F238E27FC236}">
                <a16:creationId xmlns:a16="http://schemas.microsoft.com/office/drawing/2014/main" id="{75D307D7-9817-47AB-AFCE-1667B466E11A}"/>
              </a:ext>
            </a:extLst>
          </p:cNvPr>
          <p:cNvSpPr txBox="1"/>
          <p:nvPr/>
        </p:nvSpPr>
        <p:spPr>
          <a:xfrm>
            <a:off x="5983817" y="1752601"/>
            <a:ext cx="2250016" cy="830997"/>
          </a:xfrm>
          <a:prstGeom prst="rect">
            <a:avLst/>
          </a:prstGeom>
          <a:noFill/>
        </p:spPr>
        <p:txBody>
          <a:bodyPr>
            <a:spAutoFit/>
          </a:bodyPr>
          <a:lstStyle/>
          <a:p>
            <a:pPr defTabSz="609585" eaLnBrk="0" fontAlgn="base" hangingPunct="0">
              <a:spcBef>
                <a:spcPct val="0"/>
              </a:spcBef>
              <a:spcAft>
                <a:spcPct val="0"/>
              </a:spcAft>
              <a:defRPr/>
            </a:pPr>
            <a:r>
              <a:rPr lang="en-GB" sz="2400" dirty="0">
                <a:solidFill>
                  <a:prstClr val="white">
                    <a:lumMod val="75000"/>
                  </a:prstClr>
                </a:solidFill>
                <a:latin typeface="Arial" panose="020B0604020202020204" pitchFamily="34" charset="0"/>
                <a:ea typeface="ＭＳ Ｐゴシック" panose="020B0600070205080204" pitchFamily="34" charset="-128"/>
              </a:rPr>
              <a:t>“ask awkward questions”</a:t>
            </a:r>
          </a:p>
        </p:txBody>
      </p:sp>
      <p:sp>
        <p:nvSpPr>
          <p:cNvPr id="20" name="TextBox 19">
            <a:extLst>
              <a:ext uri="{FF2B5EF4-FFF2-40B4-BE49-F238E27FC236}">
                <a16:creationId xmlns:a16="http://schemas.microsoft.com/office/drawing/2014/main" id="{ECB84C81-E132-4B6E-B196-73C331D2BC81}"/>
              </a:ext>
            </a:extLst>
          </p:cNvPr>
          <p:cNvSpPr txBox="1"/>
          <p:nvPr/>
        </p:nvSpPr>
        <p:spPr>
          <a:xfrm>
            <a:off x="1172634" y="2120901"/>
            <a:ext cx="3001433" cy="830997"/>
          </a:xfrm>
          <a:prstGeom prst="rect">
            <a:avLst/>
          </a:prstGeom>
          <a:noFill/>
        </p:spPr>
        <p:txBody>
          <a:bodyPr>
            <a:spAutoFit/>
          </a:bodyPr>
          <a:lstStyle/>
          <a:p>
            <a:pPr defTabSz="609585" eaLnBrk="0" fontAlgn="base" hangingPunct="0">
              <a:spcBef>
                <a:spcPct val="0"/>
              </a:spcBef>
              <a:spcAft>
                <a:spcPct val="0"/>
              </a:spcAft>
              <a:defRPr/>
            </a:pPr>
            <a:r>
              <a:rPr lang="en-GB" sz="2400" dirty="0">
                <a:solidFill>
                  <a:prstClr val="white">
                    <a:lumMod val="75000"/>
                  </a:prstClr>
                </a:solidFill>
                <a:latin typeface="Arial" panose="020B0604020202020204" pitchFamily="34" charset="0"/>
                <a:ea typeface="ＭＳ Ｐゴシック" panose="020B0600070205080204" pitchFamily="34" charset="-128"/>
              </a:rPr>
              <a:t>“waste council’s time and resources”</a:t>
            </a:r>
          </a:p>
        </p:txBody>
      </p:sp>
      <p:sp>
        <p:nvSpPr>
          <p:cNvPr id="21" name="TextBox 20">
            <a:extLst>
              <a:ext uri="{FF2B5EF4-FFF2-40B4-BE49-F238E27FC236}">
                <a16:creationId xmlns:a16="http://schemas.microsoft.com/office/drawing/2014/main" id="{820C1E21-560D-491D-8039-8944B2203A62}"/>
              </a:ext>
            </a:extLst>
          </p:cNvPr>
          <p:cNvSpPr txBox="1"/>
          <p:nvPr/>
        </p:nvSpPr>
        <p:spPr>
          <a:xfrm>
            <a:off x="2626784" y="3346451"/>
            <a:ext cx="4349749" cy="830997"/>
          </a:xfrm>
          <a:prstGeom prst="rect">
            <a:avLst/>
          </a:prstGeom>
          <a:noFill/>
        </p:spPr>
        <p:txBody>
          <a:bodyPr>
            <a:spAutoFit/>
          </a:bodyPr>
          <a:lstStyle/>
          <a:p>
            <a:pPr defTabSz="609585" eaLnBrk="0" fontAlgn="base" hangingPunct="0">
              <a:spcBef>
                <a:spcPct val="0"/>
              </a:spcBef>
              <a:spcAft>
                <a:spcPct val="0"/>
              </a:spcAft>
              <a:defRPr/>
            </a:pPr>
            <a:r>
              <a:rPr lang="en-GB" sz="2400" dirty="0">
                <a:solidFill>
                  <a:prstClr val="white">
                    <a:lumMod val="75000"/>
                  </a:prstClr>
                </a:solidFill>
                <a:latin typeface="Arial" panose="020B0604020202020204" pitchFamily="34" charset="0"/>
                <a:ea typeface="ＭＳ Ｐゴシック" panose="020B0600070205080204" pitchFamily="34" charset="-128"/>
              </a:rPr>
              <a:t>“request the same information over and over again”</a:t>
            </a:r>
          </a:p>
        </p:txBody>
      </p:sp>
      <p:sp>
        <p:nvSpPr>
          <p:cNvPr id="22" name="TextBox 21">
            <a:extLst>
              <a:ext uri="{FF2B5EF4-FFF2-40B4-BE49-F238E27FC236}">
                <a16:creationId xmlns:a16="http://schemas.microsoft.com/office/drawing/2014/main" id="{1DF7C92A-70FF-4712-AB27-ED5CF6258A51}"/>
              </a:ext>
            </a:extLst>
          </p:cNvPr>
          <p:cNvSpPr txBox="1"/>
          <p:nvPr/>
        </p:nvSpPr>
        <p:spPr>
          <a:xfrm>
            <a:off x="1640418" y="4942418"/>
            <a:ext cx="2533649" cy="830997"/>
          </a:xfrm>
          <a:prstGeom prst="rect">
            <a:avLst/>
          </a:prstGeom>
          <a:noFill/>
        </p:spPr>
        <p:txBody>
          <a:bodyPr>
            <a:spAutoFit/>
          </a:bodyPr>
          <a:lstStyle/>
          <a:p>
            <a:pPr defTabSz="609585" eaLnBrk="0" fontAlgn="base" hangingPunct="0">
              <a:spcBef>
                <a:spcPct val="0"/>
              </a:spcBef>
              <a:spcAft>
                <a:spcPct val="0"/>
              </a:spcAft>
              <a:defRPr/>
            </a:pPr>
            <a:r>
              <a:rPr lang="en-GB" sz="2400" dirty="0">
                <a:solidFill>
                  <a:prstClr val="white">
                    <a:lumMod val="75000"/>
                  </a:prstClr>
                </a:solidFill>
                <a:latin typeface="Arial" panose="020B0604020202020204" pitchFamily="34" charset="0"/>
                <a:ea typeface="ＭＳ Ｐゴシック" panose="020B0600070205080204" pitchFamily="34" charset="-128"/>
              </a:rPr>
              <a:t>“be deliberately obstructive”</a:t>
            </a:r>
          </a:p>
        </p:txBody>
      </p:sp>
      <p:sp>
        <p:nvSpPr>
          <p:cNvPr id="23" name="TextBox 22">
            <a:extLst>
              <a:ext uri="{FF2B5EF4-FFF2-40B4-BE49-F238E27FC236}">
                <a16:creationId xmlns:a16="http://schemas.microsoft.com/office/drawing/2014/main" id="{018A74D3-2E9F-4B7D-94E7-1AD99D0E3800}"/>
              </a:ext>
            </a:extLst>
          </p:cNvPr>
          <p:cNvSpPr txBox="1"/>
          <p:nvPr/>
        </p:nvSpPr>
        <p:spPr>
          <a:xfrm>
            <a:off x="5983817" y="4341285"/>
            <a:ext cx="2250016" cy="830997"/>
          </a:xfrm>
          <a:prstGeom prst="rect">
            <a:avLst/>
          </a:prstGeom>
          <a:noFill/>
        </p:spPr>
        <p:txBody>
          <a:bodyPr>
            <a:spAutoFit/>
          </a:bodyPr>
          <a:lstStyle/>
          <a:p>
            <a:pPr defTabSz="609585" eaLnBrk="0" fontAlgn="base" hangingPunct="0">
              <a:spcBef>
                <a:spcPct val="0"/>
              </a:spcBef>
              <a:spcAft>
                <a:spcPct val="0"/>
              </a:spcAft>
              <a:defRPr/>
            </a:pPr>
            <a:r>
              <a:rPr lang="en-GB" sz="2400" dirty="0">
                <a:solidFill>
                  <a:prstClr val="white">
                    <a:lumMod val="75000"/>
                  </a:prstClr>
                </a:solidFill>
                <a:latin typeface="Arial" panose="020B0604020202020204" pitchFamily="34" charset="0"/>
                <a:ea typeface="ＭＳ Ｐゴシック" panose="020B0600070205080204" pitchFamily="34" charset="-128"/>
              </a:rPr>
              <a:t>“try to catch me out”</a:t>
            </a:r>
          </a:p>
        </p:txBody>
      </p:sp>
      <p:pic>
        <p:nvPicPr>
          <p:cNvPr id="13320" name="Picture 2" descr="Image result for jll">
            <a:extLst>
              <a:ext uri="{FF2B5EF4-FFF2-40B4-BE49-F238E27FC236}">
                <a16:creationId xmlns:a16="http://schemas.microsoft.com/office/drawing/2014/main" id="{37E90966-BF2A-4B74-8AF6-186A9B831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a:extLst>
              <a:ext uri="{FF2B5EF4-FFF2-40B4-BE49-F238E27FC236}">
                <a16:creationId xmlns:a16="http://schemas.microsoft.com/office/drawing/2014/main" id="{FD80BA71-15E0-48A7-8C3C-1B1B89315C07}"/>
              </a:ext>
            </a:extLst>
          </p:cNvPr>
          <p:cNvSpPr txBox="1">
            <a:spLocks noChangeArrowheads="1"/>
          </p:cNvSpPr>
          <p:nvPr/>
        </p:nvSpPr>
        <p:spPr bwMode="auto">
          <a:xfrm>
            <a:off x="827618" y="522818"/>
            <a:ext cx="6148916"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3733">
                <a:solidFill>
                  <a:prstClr val="black"/>
                </a:solidFill>
              </a:rPr>
              <a:t>What do Rating Agents do?</a:t>
            </a:r>
          </a:p>
        </p:txBody>
      </p:sp>
      <p:sp>
        <p:nvSpPr>
          <p:cNvPr id="15363" name="TextBox 18">
            <a:extLst>
              <a:ext uri="{FF2B5EF4-FFF2-40B4-BE49-F238E27FC236}">
                <a16:creationId xmlns:a16="http://schemas.microsoft.com/office/drawing/2014/main" id="{321B4859-9AE6-4D05-8FBF-C1DDED96691D}"/>
              </a:ext>
            </a:extLst>
          </p:cNvPr>
          <p:cNvSpPr txBox="1">
            <a:spLocks noChangeArrowheads="1"/>
          </p:cNvSpPr>
          <p:nvPr/>
        </p:nvSpPr>
        <p:spPr bwMode="auto">
          <a:xfrm>
            <a:off x="827618" y="2074333"/>
            <a:ext cx="746800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80990" indent="-380990" defTabSz="609585" eaLnBrk="0" fontAlgn="base" hangingPunct="0">
              <a:spcBef>
                <a:spcPct val="0"/>
              </a:spcBef>
              <a:spcAft>
                <a:spcPct val="0"/>
              </a:spcAft>
              <a:buFont typeface="Arial" panose="020B0604020202020204" pitchFamily="34" charset="0"/>
              <a:buChar char="•"/>
            </a:pPr>
            <a:r>
              <a:rPr lang="en-GB" altLang="en-US" sz="2400">
                <a:solidFill>
                  <a:prstClr val="black"/>
                </a:solidFill>
              </a:rPr>
              <a:t>Rates Liability Management</a:t>
            </a:r>
          </a:p>
          <a:p>
            <a:pPr marL="380990" indent="-380990" defTabSz="609585" eaLnBrk="0" fontAlgn="base" hangingPunct="0">
              <a:spcBef>
                <a:spcPct val="0"/>
              </a:spcBef>
              <a:spcAft>
                <a:spcPct val="0"/>
              </a:spcAft>
              <a:buFont typeface="Arial" panose="020B0604020202020204" pitchFamily="34" charset="0"/>
              <a:buChar char="•"/>
            </a:pPr>
            <a:endParaRPr lang="en-GB" altLang="en-US" sz="240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2400">
                <a:solidFill>
                  <a:prstClr val="black"/>
                </a:solidFill>
              </a:rPr>
              <a:t>Rateable Value Appeals / Check Challenge Appeal</a:t>
            </a:r>
          </a:p>
          <a:p>
            <a:pPr marL="380990" indent="-380990" defTabSz="609585" eaLnBrk="0" fontAlgn="base" hangingPunct="0">
              <a:spcBef>
                <a:spcPct val="0"/>
              </a:spcBef>
              <a:spcAft>
                <a:spcPct val="0"/>
              </a:spcAft>
              <a:buFont typeface="Arial" panose="020B0604020202020204" pitchFamily="34" charset="0"/>
              <a:buChar char="•"/>
            </a:pPr>
            <a:endParaRPr lang="en-GB" altLang="en-US" sz="240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2400">
                <a:solidFill>
                  <a:prstClr val="black"/>
                </a:solidFill>
              </a:rPr>
              <a:t>Rates Audits</a:t>
            </a:r>
          </a:p>
          <a:p>
            <a:pPr marL="380990" indent="-380990" defTabSz="609585" eaLnBrk="0" fontAlgn="base" hangingPunct="0">
              <a:spcBef>
                <a:spcPct val="0"/>
              </a:spcBef>
              <a:spcAft>
                <a:spcPct val="0"/>
              </a:spcAft>
              <a:buFont typeface="Arial" panose="020B0604020202020204" pitchFamily="34" charset="0"/>
              <a:buChar char="•"/>
            </a:pPr>
            <a:endParaRPr lang="en-GB" altLang="en-US" sz="240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2400">
                <a:solidFill>
                  <a:prstClr val="black"/>
                </a:solidFill>
              </a:rPr>
              <a:t>Other Rating Work</a:t>
            </a:r>
          </a:p>
        </p:txBody>
      </p:sp>
      <p:pic>
        <p:nvPicPr>
          <p:cNvPr id="15364" name="Picture 2" descr="Image result for jll">
            <a:extLst>
              <a:ext uri="{FF2B5EF4-FFF2-40B4-BE49-F238E27FC236}">
                <a16:creationId xmlns:a16="http://schemas.microsoft.com/office/drawing/2014/main" id="{5A6A88F7-C78A-4478-B05F-2A1D0BFDF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a:extLst>
              <a:ext uri="{FF2B5EF4-FFF2-40B4-BE49-F238E27FC236}">
                <a16:creationId xmlns:a16="http://schemas.microsoft.com/office/drawing/2014/main" id="{B70F6D86-8E80-4946-AB95-2A784CB9A153}"/>
              </a:ext>
            </a:extLst>
          </p:cNvPr>
          <p:cNvSpPr txBox="1">
            <a:spLocks noChangeArrowheads="1"/>
          </p:cNvSpPr>
          <p:nvPr/>
        </p:nvSpPr>
        <p:spPr bwMode="auto">
          <a:xfrm>
            <a:off x="827618" y="505885"/>
            <a:ext cx="6148916"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3733">
                <a:solidFill>
                  <a:prstClr val="black"/>
                </a:solidFill>
              </a:rPr>
              <a:t>Rates Liability Management</a:t>
            </a:r>
          </a:p>
        </p:txBody>
      </p:sp>
      <p:sp>
        <p:nvSpPr>
          <p:cNvPr id="16387" name="TextBox 18">
            <a:extLst>
              <a:ext uri="{FF2B5EF4-FFF2-40B4-BE49-F238E27FC236}">
                <a16:creationId xmlns:a16="http://schemas.microsoft.com/office/drawing/2014/main" id="{8DA41F90-2D96-472D-8475-B66A70FBF6D8}"/>
              </a:ext>
            </a:extLst>
          </p:cNvPr>
          <p:cNvSpPr txBox="1">
            <a:spLocks noChangeArrowheads="1"/>
          </p:cNvSpPr>
          <p:nvPr/>
        </p:nvSpPr>
        <p:spPr bwMode="auto">
          <a:xfrm>
            <a:off x="827618" y="1344085"/>
            <a:ext cx="6276077"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80990" indent="-380990" defTabSz="609585" eaLnBrk="0" fontAlgn="base" hangingPunct="0">
              <a:spcBef>
                <a:spcPct val="0"/>
              </a:spcBef>
              <a:spcAft>
                <a:spcPct val="0"/>
              </a:spcAft>
              <a:buFont typeface="Arial" panose="020B0604020202020204" pitchFamily="34" charset="0"/>
              <a:buChar char="•"/>
              <a:defRPr/>
            </a:pPr>
            <a:r>
              <a:rPr lang="en-GB" altLang="en-US" sz="1600" dirty="0">
                <a:solidFill>
                  <a:prstClr val="black"/>
                </a:solidFill>
              </a:rPr>
              <a:t>Notify Councils when properties become occupied or empty</a:t>
            </a:r>
          </a:p>
          <a:p>
            <a:pPr marL="380990" indent="-380990" defTabSz="609585" eaLnBrk="0" fontAlgn="base" hangingPunct="0">
              <a:spcBef>
                <a:spcPct val="0"/>
              </a:spcBef>
              <a:spcAft>
                <a:spcPct val="0"/>
              </a:spcAft>
              <a:buFont typeface="Arial" panose="020B0604020202020204" pitchFamily="34" charset="0"/>
              <a:buChar char="•"/>
              <a:defRPr/>
            </a:pPr>
            <a:endParaRPr lang="en-GB" altLang="en-US" sz="1600"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1600" dirty="0">
                <a:solidFill>
                  <a:prstClr val="black"/>
                </a:solidFill>
              </a:rPr>
              <a:t>Receive rates demands on behalf of the client</a:t>
            </a:r>
          </a:p>
          <a:p>
            <a:pPr marL="380990" indent="-380990" defTabSz="609585" eaLnBrk="0" fontAlgn="base" hangingPunct="0">
              <a:spcBef>
                <a:spcPct val="0"/>
              </a:spcBef>
              <a:spcAft>
                <a:spcPct val="0"/>
              </a:spcAft>
              <a:buFont typeface="Arial" panose="020B0604020202020204" pitchFamily="34" charset="0"/>
              <a:buChar char="•"/>
              <a:defRPr/>
            </a:pPr>
            <a:endParaRPr lang="en-GB" altLang="en-US" sz="1600"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1600" dirty="0">
                <a:solidFill>
                  <a:prstClr val="black"/>
                </a:solidFill>
              </a:rPr>
              <a:t>Check that the demands received are correct:</a:t>
            </a:r>
          </a:p>
          <a:p>
            <a:pPr marL="990575" lvl="1" indent="-380990" defTabSz="609585" eaLnBrk="0" fontAlgn="base" hangingPunct="0">
              <a:spcBef>
                <a:spcPct val="0"/>
              </a:spcBef>
              <a:spcAft>
                <a:spcPct val="0"/>
              </a:spcAft>
              <a:buFont typeface="Arial" panose="020B0604020202020204" pitchFamily="34" charset="0"/>
              <a:buChar char="•"/>
              <a:defRPr/>
            </a:pPr>
            <a:endParaRPr lang="en-GB" altLang="en-US" sz="1600" dirty="0">
              <a:solidFill>
                <a:prstClr val="black"/>
              </a:solidFill>
            </a:endParaRPr>
          </a:p>
          <a:p>
            <a:pPr marL="990575" lvl="1" indent="-380990" defTabSz="609585" eaLnBrk="0" fontAlgn="base" hangingPunct="0">
              <a:spcBef>
                <a:spcPct val="0"/>
              </a:spcBef>
              <a:spcAft>
                <a:spcPct val="0"/>
              </a:spcAft>
              <a:buFont typeface="Arial" panose="020B0604020202020204" pitchFamily="34" charset="0"/>
              <a:buChar char="•"/>
              <a:defRPr/>
            </a:pPr>
            <a:r>
              <a:rPr lang="en-GB" altLang="en-US" sz="1600" dirty="0">
                <a:solidFill>
                  <a:prstClr val="black"/>
                </a:solidFill>
              </a:rPr>
              <a:t>ratepayers name – correct legal entity</a:t>
            </a:r>
          </a:p>
          <a:p>
            <a:pPr marL="990575" lvl="1" indent="-380990" defTabSz="609585" eaLnBrk="0" fontAlgn="base" hangingPunct="0">
              <a:spcBef>
                <a:spcPct val="0"/>
              </a:spcBef>
              <a:spcAft>
                <a:spcPct val="0"/>
              </a:spcAft>
              <a:buFont typeface="Arial" panose="020B0604020202020204" pitchFamily="34" charset="0"/>
              <a:buChar char="•"/>
              <a:defRPr/>
            </a:pPr>
            <a:r>
              <a:rPr lang="en-GB" altLang="en-US" sz="1600" dirty="0">
                <a:solidFill>
                  <a:prstClr val="black"/>
                </a:solidFill>
              </a:rPr>
              <a:t>dates of liability are correct</a:t>
            </a:r>
          </a:p>
          <a:p>
            <a:pPr marL="990575" lvl="1" indent="-380990" defTabSz="609585" eaLnBrk="0" fontAlgn="base" hangingPunct="0">
              <a:spcBef>
                <a:spcPct val="0"/>
              </a:spcBef>
              <a:spcAft>
                <a:spcPct val="0"/>
              </a:spcAft>
              <a:buFont typeface="Arial" panose="020B0604020202020204" pitchFamily="34" charset="0"/>
              <a:buChar char="•"/>
              <a:defRPr/>
            </a:pPr>
            <a:r>
              <a:rPr lang="en-GB" altLang="en-US" sz="1600" dirty="0">
                <a:solidFill>
                  <a:prstClr val="black"/>
                </a:solidFill>
              </a:rPr>
              <a:t>empty relief (3 months / 6 months / land / listed building)</a:t>
            </a:r>
          </a:p>
          <a:p>
            <a:pPr marL="990575" lvl="1" indent="-380990" defTabSz="609585" eaLnBrk="0" fontAlgn="base" hangingPunct="0">
              <a:spcBef>
                <a:spcPct val="0"/>
              </a:spcBef>
              <a:spcAft>
                <a:spcPct val="0"/>
              </a:spcAft>
              <a:buFont typeface="Arial" panose="020B0604020202020204" pitchFamily="34" charset="0"/>
              <a:buChar char="•"/>
              <a:defRPr/>
            </a:pPr>
            <a:r>
              <a:rPr lang="en-GB" altLang="en-US" sz="1600" dirty="0">
                <a:solidFill>
                  <a:prstClr val="black"/>
                </a:solidFill>
              </a:rPr>
              <a:t>transitional relief</a:t>
            </a:r>
          </a:p>
          <a:p>
            <a:pPr marL="990575" lvl="1" indent="-380990" defTabSz="609585" eaLnBrk="0" fontAlgn="base" hangingPunct="0">
              <a:spcBef>
                <a:spcPct val="0"/>
              </a:spcBef>
              <a:spcAft>
                <a:spcPct val="0"/>
              </a:spcAft>
              <a:buFont typeface="Arial" panose="020B0604020202020204" pitchFamily="34" charset="0"/>
              <a:buChar char="•"/>
              <a:defRPr/>
            </a:pPr>
            <a:r>
              <a:rPr lang="en-GB" altLang="en-US" sz="1600" dirty="0">
                <a:solidFill>
                  <a:prstClr val="black"/>
                </a:solidFill>
              </a:rPr>
              <a:t>instalments provided</a:t>
            </a:r>
          </a:p>
          <a:p>
            <a:pPr marL="380990" indent="-380990" defTabSz="609585" eaLnBrk="0" fontAlgn="base" hangingPunct="0">
              <a:spcBef>
                <a:spcPct val="0"/>
              </a:spcBef>
              <a:spcAft>
                <a:spcPct val="0"/>
              </a:spcAft>
              <a:buFont typeface="Arial" panose="020B0604020202020204" pitchFamily="34" charset="0"/>
              <a:buChar char="•"/>
              <a:defRPr/>
            </a:pPr>
            <a:endParaRPr lang="en-GB" altLang="en-US" sz="1600"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1600" dirty="0">
                <a:solidFill>
                  <a:prstClr val="black"/>
                </a:solidFill>
              </a:rPr>
              <a:t>Arrange payment of correct bills</a:t>
            </a:r>
          </a:p>
          <a:p>
            <a:pPr marL="380990" indent="-380990" defTabSz="609585" eaLnBrk="0" fontAlgn="base" hangingPunct="0">
              <a:spcBef>
                <a:spcPct val="0"/>
              </a:spcBef>
              <a:spcAft>
                <a:spcPct val="0"/>
              </a:spcAft>
              <a:buFont typeface="Arial" panose="020B0604020202020204" pitchFamily="34" charset="0"/>
              <a:buChar char="•"/>
              <a:defRPr/>
            </a:pPr>
            <a:endParaRPr lang="en-GB" altLang="en-US" sz="1600"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1600" dirty="0">
                <a:solidFill>
                  <a:prstClr val="black"/>
                </a:solidFill>
              </a:rPr>
              <a:t>Investigate any recovery documents received:</a:t>
            </a:r>
          </a:p>
          <a:p>
            <a:pPr marL="0" indent="0" defTabSz="609585" eaLnBrk="0" fontAlgn="base" hangingPunct="0">
              <a:spcBef>
                <a:spcPct val="0"/>
              </a:spcBef>
              <a:spcAft>
                <a:spcPct val="0"/>
              </a:spcAft>
              <a:defRPr/>
            </a:pPr>
            <a:endParaRPr lang="en-GB" altLang="en-US" sz="1600" dirty="0">
              <a:solidFill>
                <a:prstClr val="black"/>
              </a:solidFill>
            </a:endParaRPr>
          </a:p>
          <a:p>
            <a:pPr marL="990575" lvl="1" indent="-380990" defTabSz="609585" eaLnBrk="0" fontAlgn="base" hangingPunct="0">
              <a:spcBef>
                <a:spcPct val="0"/>
              </a:spcBef>
              <a:spcAft>
                <a:spcPct val="0"/>
              </a:spcAft>
              <a:buFont typeface="Arial" panose="020B0604020202020204" pitchFamily="34" charset="0"/>
              <a:buChar char="•"/>
              <a:defRPr/>
            </a:pPr>
            <a:r>
              <a:rPr lang="en-GB" altLang="en-US" sz="1600" dirty="0">
                <a:solidFill>
                  <a:prstClr val="black"/>
                </a:solidFill>
              </a:rPr>
              <a:t>client not liable?</a:t>
            </a:r>
          </a:p>
          <a:p>
            <a:pPr marL="990575" lvl="1" indent="-380990" defTabSz="609585" eaLnBrk="0" fontAlgn="base" hangingPunct="0">
              <a:spcBef>
                <a:spcPct val="0"/>
              </a:spcBef>
              <a:spcAft>
                <a:spcPct val="0"/>
              </a:spcAft>
              <a:buFont typeface="Arial" panose="020B0604020202020204" pitchFamily="34" charset="0"/>
              <a:buChar char="•"/>
              <a:defRPr/>
            </a:pPr>
            <a:r>
              <a:rPr lang="en-GB" altLang="en-US" sz="1600" dirty="0">
                <a:solidFill>
                  <a:prstClr val="black"/>
                </a:solidFill>
              </a:rPr>
              <a:t>non-payment?</a:t>
            </a:r>
          </a:p>
          <a:p>
            <a:pPr marL="990575" lvl="1" indent="-380990" defTabSz="609585" eaLnBrk="0" fontAlgn="base" hangingPunct="0">
              <a:spcBef>
                <a:spcPct val="0"/>
              </a:spcBef>
              <a:spcAft>
                <a:spcPct val="0"/>
              </a:spcAft>
              <a:buFont typeface="Arial" panose="020B0604020202020204" pitchFamily="34" charset="0"/>
              <a:buChar char="•"/>
              <a:defRPr/>
            </a:pPr>
            <a:r>
              <a:rPr lang="en-GB" altLang="en-US" sz="1600" dirty="0">
                <a:solidFill>
                  <a:prstClr val="black"/>
                </a:solidFill>
              </a:rPr>
              <a:t>allocation problem by council?</a:t>
            </a:r>
          </a:p>
        </p:txBody>
      </p:sp>
      <p:pic>
        <p:nvPicPr>
          <p:cNvPr id="17412" name="Picture 2" descr="Image result for jll">
            <a:extLst>
              <a:ext uri="{FF2B5EF4-FFF2-40B4-BE49-F238E27FC236}">
                <a16:creationId xmlns:a16="http://schemas.microsoft.com/office/drawing/2014/main" id="{50E22B25-7930-47D1-9BFA-4DEB28307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6387">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387">
                                            <p:txEl>
                                              <p:pRg st="10" end="1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6387">
                                            <p:txEl>
                                              <p:pRg st="12" end="1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387">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387">
                                            <p:txEl>
                                              <p:pRg st="16" end="1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387">
                                            <p:txEl>
                                              <p:pRg st="17" end="1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387">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a:extLst>
              <a:ext uri="{FF2B5EF4-FFF2-40B4-BE49-F238E27FC236}">
                <a16:creationId xmlns:a16="http://schemas.microsoft.com/office/drawing/2014/main" id="{5E6D75F4-09B8-4292-A3F6-239FE8A387DE}"/>
              </a:ext>
            </a:extLst>
          </p:cNvPr>
          <p:cNvSpPr txBox="1">
            <a:spLocks noChangeArrowheads="1"/>
          </p:cNvSpPr>
          <p:nvPr/>
        </p:nvSpPr>
        <p:spPr bwMode="auto">
          <a:xfrm>
            <a:off x="827618" y="505885"/>
            <a:ext cx="6148916"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3733">
                <a:solidFill>
                  <a:prstClr val="black"/>
                </a:solidFill>
              </a:rPr>
              <a:t>Types of Rate Demand</a:t>
            </a:r>
          </a:p>
        </p:txBody>
      </p:sp>
      <p:pic>
        <p:nvPicPr>
          <p:cNvPr id="10" name="Picture 9">
            <a:extLst>
              <a:ext uri="{FF2B5EF4-FFF2-40B4-BE49-F238E27FC236}">
                <a16:creationId xmlns:a16="http://schemas.microsoft.com/office/drawing/2014/main" id="{CADF787C-F833-49CF-91E0-3152363E0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18" y="2258485"/>
            <a:ext cx="2933700" cy="206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2FEED7FF-FCA2-4106-98E7-D78EB9E097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667" y="1507068"/>
            <a:ext cx="2523067" cy="357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1A32CF8-AF41-4A14-B71E-C3F4CDC23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1084" y="1507068"/>
            <a:ext cx="2531533" cy="357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D17FB81-66DA-4C05-9F29-0A012167DB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3300" y="1437218"/>
            <a:ext cx="2844800" cy="401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4B529871-9DFE-4F45-BFE0-70DCA1F5F1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2467" y="1780118"/>
            <a:ext cx="2844800" cy="398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B8C4E4C7-F766-45A4-9163-902BB56ECB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3301" y="2317751"/>
            <a:ext cx="4017433"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02A66377-6172-4D50-8AB3-5339AC7AC0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4000" y="2622551"/>
            <a:ext cx="3996267" cy="277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915BA146-EFD1-475E-9799-EEDACB2707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9985" y="2986618"/>
            <a:ext cx="3924300" cy="277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 descr="Image result for jll">
            <a:extLst>
              <a:ext uri="{FF2B5EF4-FFF2-40B4-BE49-F238E27FC236}">
                <a16:creationId xmlns:a16="http://schemas.microsoft.com/office/drawing/2014/main" id="{4F3E1889-5179-488A-9712-40C425A93AF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
            <a:extLst>
              <a:ext uri="{FF2B5EF4-FFF2-40B4-BE49-F238E27FC236}">
                <a16:creationId xmlns:a16="http://schemas.microsoft.com/office/drawing/2014/main" id="{C643E60F-A53F-44C9-9659-BC859B88B130}"/>
              </a:ext>
            </a:extLst>
          </p:cNvPr>
          <p:cNvSpPr txBox="1">
            <a:spLocks noChangeArrowheads="1"/>
          </p:cNvSpPr>
          <p:nvPr/>
        </p:nvSpPr>
        <p:spPr bwMode="auto">
          <a:xfrm>
            <a:off x="469900" y="533400"/>
            <a:ext cx="11252200"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US" altLang="en-US" sz="3733">
                <a:solidFill>
                  <a:prstClr val="black"/>
                </a:solidFill>
              </a:rPr>
              <a:t>You are the Agent – Analyse the Demand</a:t>
            </a:r>
          </a:p>
          <a:p>
            <a:pPr defTabSz="609585" eaLnBrk="0" fontAlgn="base" hangingPunct="0">
              <a:spcBef>
                <a:spcPct val="0"/>
              </a:spcBef>
              <a:spcAft>
                <a:spcPct val="0"/>
              </a:spcAft>
            </a:pPr>
            <a:endParaRPr lang="en-US" altLang="en-US" sz="3733">
              <a:solidFill>
                <a:prstClr val="black"/>
              </a:solidFill>
            </a:endParaRPr>
          </a:p>
        </p:txBody>
      </p:sp>
      <p:pic>
        <p:nvPicPr>
          <p:cNvPr id="21507" name="Picture 5">
            <a:extLst>
              <a:ext uri="{FF2B5EF4-FFF2-40B4-BE49-F238E27FC236}">
                <a16:creationId xmlns:a16="http://schemas.microsoft.com/office/drawing/2014/main" id="{974A9F7E-0BDE-4573-B12D-D8254870E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1" y="1498601"/>
            <a:ext cx="7990417" cy="340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2" descr="Image result for jll">
            <a:extLst>
              <a:ext uri="{FF2B5EF4-FFF2-40B4-BE49-F238E27FC236}">
                <a16:creationId xmlns:a16="http://schemas.microsoft.com/office/drawing/2014/main" id="{612231B3-28E9-42D1-8D84-72583EC19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a:extLst>
              <a:ext uri="{FF2B5EF4-FFF2-40B4-BE49-F238E27FC236}">
                <a16:creationId xmlns:a16="http://schemas.microsoft.com/office/drawing/2014/main" id="{ED275A33-6D54-4B55-BBD3-1A4599BDC2D7}"/>
              </a:ext>
            </a:extLst>
          </p:cNvPr>
          <p:cNvSpPr txBox="1">
            <a:spLocks noChangeArrowheads="1"/>
          </p:cNvSpPr>
          <p:nvPr/>
        </p:nvSpPr>
        <p:spPr bwMode="auto">
          <a:xfrm>
            <a:off x="224367" y="370418"/>
            <a:ext cx="112522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US" altLang="en-US" sz="3733">
                <a:solidFill>
                  <a:prstClr val="black"/>
                </a:solidFill>
              </a:rPr>
              <a:t>You are the Agent – Analyse the Demand</a:t>
            </a:r>
          </a:p>
        </p:txBody>
      </p:sp>
      <p:pic>
        <p:nvPicPr>
          <p:cNvPr id="23555" name="Picture 8">
            <a:extLst>
              <a:ext uri="{FF2B5EF4-FFF2-40B4-BE49-F238E27FC236}">
                <a16:creationId xmlns:a16="http://schemas.microsoft.com/office/drawing/2014/main" id="{22B81835-0AF0-4864-9673-2E1881D8E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2" y="1227667"/>
            <a:ext cx="5287433" cy="235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0">
            <a:extLst>
              <a:ext uri="{FF2B5EF4-FFF2-40B4-BE49-F238E27FC236}">
                <a16:creationId xmlns:a16="http://schemas.microsoft.com/office/drawing/2014/main" id="{A6BE21FD-06B4-4A89-8430-6F15B6AAD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1" y="3653368"/>
            <a:ext cx="5285316" cy="235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descr="Image result for jll">
            <a:extLst>
              <a:ext uri="{FF2B5EF4-FFF2-40B4-BE49-F238E27FC236}">
                <a16:creationId xmlns:a16="http://schemas.microsoft.com/office/drawing/2014/main" id="{B49F4CD6-11FE-4664-B747-1840863C6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33B855A7-299A-48F6-9399-010EEB396A28}"/>
              </a:ext>
            </a:extLst>
          </p:cNvPr>
          <p:cNvSpPr>
            <a:spLocks noGrp="1" noChangeArrowheads="1"/>
          </p:cNvSpPr>
          <p:nvPr>
            <p:ph type="title"/>
          </p:nvPr>
        </p:nvSpPr>
        <p:spPr bwMode="auto">
          <a:xfrm>
            <a:off x="535518" y="268818"/>
            <a:ext cx="11283949" cy="664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200" b="1">
                <a:ea typeface="ＭＳ Ｐゴシック" panose="020B0600070205080204" pitchFamily="34" charset="-128"/>
                <a:cs typeface="Arial" panose="020B0604020202020204" pitchFamily="34" charset="0"/>
              </a:rPr>
              <a:t>John Laing &amp; Son Ltd v Kingswood Area Assessment Committee [1949]</a:t>
            </a:r>
          </a:p>
        </p:txBody>
      </p:sp>
      <p:sp>
        <p:nvSpPr>
          <p:cNvPr id="25603" name="Content Placeholder 2">
            <a:extLst>
              <a:ext uri="{FF2B5EF4-FFF2-40B4-BE49-F238E27FC236}">
                <a16:creationId xmlns:a16="http://schemas.microsoft.com/office/drawing/2014/main" id="{050C1B91-7964-4419-8195-2F0720CAE020}"/>
              </a:ext>
            </a:extLst>
          </p:cNvPr>
          <p:cNvSpPr>
            <a:spLocks noGrp="1"/>
          </p:cNvSpPr>
          <p:nvPr>
            <p:ph idx="1"/>
          </p:nvPr>
        </p:nvSpPr>
        <p:spPr>
          <a:xfrm>
            <a:off x="535517" y="1123951"/>
            <a:ext cx="11379200" cy="4948767"/>
          </a:xfrm>
        </p:spPr>
        <p:txBody>
          <a:bodyPr/>
          <a:lstStyle/>
          <a:p>
            <a:pPr marL="0" indent="0" algn="just">
              <a:buNone/>
              <a:defRPr/>
            </a:pPr>
            <a:r>
              <a:rPr lang="en-GB" sz="3200" b="1" u="sng" dirty="0">
                <a:cs typeface="Arial" charset="0"/>
              </a:rPr>
              <a:t>Outcome:</a:t>
            </a:r>
          </a:p>
          <a:p>
            <a:pPr marL="0" indent="0" algn="just">
              <a:buNone/>
              <a:defRPr/>
            </a:pPr>
            <a:r>
              <a:rPr lang="en-GB" sz="2667" dirty="0">
                <a:cs typeface="Arial" charset="0"/>
              </a:rPr>
              <a:t>Rateable occupation consists of four ‘ingredients’ all of which must be present to attract rate liability:</a:t>
            </a:r>
          </a:p>
          <a:p>
            <a:pPr marL="0" indent="0" algn="just">
              <a:buNone/>
              <a:defRPr/>
            </a:pPr>
            <a:endParaRPr lang="en-GB" sz="1067" dirty="0">
              <a:cs typeface="Arial" charset="0"/>
            </a:endParaRPr>
          </a:p>
          <a:p>
            <a:pPr algn="just">
              <a:buFont typeface="+mj-lt"/>
              <a:buAutoNum type="arabicPeriod"/>
              <a:defRPr/>
            </a:pPr>
            <a:r>
              <a:rPr lang="en-GB" sz="2667" dirty="0">
                <a:cs typeface="Arial" charset="0"/>
              </a:rPr>
              <a:t>There must be </a:t>
            </a:r>
            <a:r>
              <a:rPr lang="en-GB" sz="2667" b="1" u="sng" dirty="0">
                <a:cs typeface="Arial" charset="0"/>
              </a:rPr>
              <a:t>actual</a:t>
            </a:r>
            <a:r>
              <a:rPr lang="en-GB" sz="2667" dirty="0">
                <a:cs typeface="Arial" charset="0"/>
              </a:rPr>
              <a:t> occupation</a:t>
            </a:r>
          </a:p>
          <a:p>
            <a:pPr algn="just">
              <a:buFont typeface="+mj-lt"/>
              <a:buAutoNum type="arabicPeriod"/>
              <a:defRPr/>
            </a:pPr>
            <a:r>
              <a:rPr lang="en-GB" sz="2667" dirty="0">
                <a:cs typeface="Arial" charset="0"/>
              </a:rPr>
              <a:t>The occupation must be </a:t>
            </a:r>
            <a:r>
              <a:rPr lang="en-GB" sz="2667" b="1" u="sng" dirty="0">
                <a:cs typeface="Arial" charset="0"/>
              </a:rPr>
              <a:t>exclusive</a:t>
            </a:r>
            <a:r>
              <a:rPr lang="en-GB" sz="2667" dirty="0">
                <a:cs typeface="Arial" charset="0"/>
              </a:rPr>
              <a:t> to the occupier</a:t>
            </a:r>
          </a:p>
          <a:p>
            <a:pPr algn="just">
              <a:buFont typeface="+mj-lt"/>
              <a:buAutoNum type="arabicPeriod"/>
              <a:defRPr/>
            </a:pPr>
            <a:r>
              <a:rPr lang="en-GB" sz="2667" dirty="0">
                <a:cs typeface="Arial" charset="0"/>
              </a:rPr>
              <a:t>The occupation must be of some </a:t>
            </a:r>
            <a:r>
              <a:rPr lang="en-GB" sz="2667" b="1" u="sng" dirty="0">
                <a:cs typeface="Arial" charset="0"/>
              </a:rPr>
              <a:t>benefit</a:t>
            </a:r>
            <a:r>
              <a:rPr lang="en-GB" sz="2667" dirty="0">
                <a:cs typeface="Arial" charset="0"/>
              </a:rPr>
              <a:t> to the occupier, and</a:t>
            </a:r>
          </a:p>
          <a:p>
            <a:pPr algn="just">
              <a:buFont typeface="+mj-lt"/>
              <a:buAutoNum type="arabicPeriod"/>
              <a:defRPr/>
            </a:pPr>
            <a:r>
              <a:rPr lang="en-GB" sz="2667" dirty="0">
                <a:cs typeface="Arial" charset="0"/>
              </a:rPr>
              <a:t>The occupation must not be for too </a:t>
            </a:r>
            <a:r>
              <a:rPr lang="en-GB" sz="2667" b="1" u="sng" dirty="0">
                <a:cs typeface="Arial" charset="0"/>
              </a:rPr>
              <a:t>transient</a:t>
            </a:r>
            <a:r>
              <a:rPr lang="en-GB" sz="2667" b="1" dirty="0">
                <a:cs typeface="Arial" charset="0"/>
              </a:rPr>
              <a:t> </a:t>
            </a:r>
            <a:r>
              <a:rPr lang="en-GB" sz="2667" dirty="0">
                <a:cs typeface="Arial" charset="0"/>
              </a:rPr>
              <a:t>a period</a:t>
            </a:r>
          </a:p>
          <a:p>
            <a:pPr algn="just">
              <a:buFont typeface="+mj-lt"/>
              <a:buAutoNum type="arabicPeriod"/>
              <a:defRPr/>
            </a:pPr>
            <a:endParaRPr lang="en-GB" sz="1067" dirty="0">
              <a:cs typeface="Arial" charset="0"/>
            </a:endParaRPr>
          </a:p>
          <a:p>
            <a:pPr marL="0" indent="0" algn="just">
              <a:buNone/>
              <a:defRPr/>
            </a:pPr>
            <a:r>
              <a:rPr lang="en-GB" sz="2000" i="1" dirty="0">
                <a:cs typeface="Arial" charset="0"/>
              </a:rPr>
              <a:t>The principles were approved by the Supreme Court (formerly the Appellate Committee of the House of Lords) in London CC v Wilkins (VO) [1956]</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a:extLst>
              <a:ext uri="{FF2B5EF4-FFF2-40B4-BE49-F238E27FC236}">
                <a16:creationId xmlns:a16="http://schemas.microsoft.com/office/drawing/2014/main" id="{C8FE76FD-4CDB-435B-A6EE-739035D21431}"/>
              </a:ext>
            </a:extLst>
          </p:cNvPr>
          <p:cNvSpPr txBox="1">
            <a:spLocks noChangeArrowheads="1"/>
          </p:cNvSpPr>
          <p:nvPr/>
        </p:nvSpPr>
        <p:spPr bwMode="auto">
          <a:xfrm>
            <a:off x="338667" y="552451"/>
            <a:ext cx="112522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US" altLang="en-US" sz="3733">
                <a:solidFill>
                  <a:prstClr val="black"/>
                </a:solidFill>
              </a:rPr>
              <a:t>You are the Agent - Question</a:t>
            </a:r>
          </a:p>
        </p:txBody>
      </p:sp>
      <p:pic>
        <p:nvPicPr>
          <p:cNvPr id="25603" name="Picture 3">
            <a:extLst>
              <a:ext uri="{FF2B5EF4-FFF2-40B4-BE49-F238E27FC236}">
                <a16:creationId xmlns:a16="http://schemas.microsoft.com/office/drawing/2014/main" id="{8871071B-DE2C-48EE-B13F-085341FB7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18" y="1475318"/>
            <a:ext cx="3549649" cy="207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5">
            <a:extLst>
              <a:ext uri="{FF2B5EF4-FFF2-40B4-BE49-F238E27FC236}">
                <a16:creationId xmlns:a16="http://schemas.microsoft.com/office/drawing/2014/main" id="{62C253B5-D60D-4025-B192-AD5B1A74D84B}"/>
              </a:ext>
            </a:extLst>
          </p:cNvPr>
          <p:cNvSpPr txBox="1">
            <a:spLocks noChangeArrowheads="1"/>
          </p:cNvSpPr>
          <p:nvPr/>
        </p:nvSpPr>
        <p:spPr bwMode="auto">
          <a:xfrm>
            <a:off x="497417" y="3852334"/>
            <a:ext cx="8676216" cy="206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80990" indent="-380990" defTabSz="609585" eaLnBrk="0" fontAlgn="base" hangingPunct="0">
              <a:spcBef>
                <a:spcPct val="0"/>
              </a:spcBef>
              <a:spcAft>
                <a:spcPct val="0"/>
              </a:spcAft>
              <a:buFont typeface="Arial" panose="020B0604020202020204" pitchFamily="34" charset="0"/>
              <a:buChar char="•"/>
              <a:defRPr/>
            </a:pPr>
            <a:r>
              <a:rPr lang="en-GB" altLang="en-US" sz="2133" dirty="0">
                <a:solidFill>
                  <a:prstClr val="black"/>
                </a:solidFill>
              </a:rPr>
              <a:t>Landlord Client</a:t>
            </a:r>
          </a:p>
          <a:p>
            <a:pPr defTabSz="609585" eaLnBrk="0" fontAlgn="base" hangingPunct="0">
              <a:spcBef>
                <a:spcPct val="0"/>
              </a:spcBef>
              <a:spcAft>
                <a:spcPct val="0"/>
              </a:spcAft>
              <a:defRPr/>
            </a:pPr>
            <a:endParaRPr lang="en-GB" altLang="en-US" sz="2133"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2133" dirty="0">
                <a:solidFill>
                  <a:prstClr val="black"/>
                </a:solidFill>
              </a:rPr>
              <a:t>5 Vacant “Open Air” Parking Spaces</a:t>
            </a:r>
          </a:p>
          <a:p>
            <a:pPr marL="380990" indent="-380990" defTabSz="609585" eaLnBrk="0" fontAlgn="base" hangingPunct="0">
              <a:spcBef>
                <a:spcPct val="0"/>
              </a:spcBef>
              <a:spcAft>
                <a:spcPct val="0"/>
              </a:spcAft>
              <a:buFont typeface="Arial" panose="020B0604020202020204" pitchFamily="34" charset="0"/>
              <a:buChar char="•"/>
              <a:defRPr/>
            </a:pPr>
            <a:endParaRPr lang="en-GB" altLang="en-US" sz="2133"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2133" dirty="0">
                <a:solidFill>
                  <a:prstClr val="black"/>
                </a:solidFill>
              </a:rPr>
              <a:t>Spot the error in the demand…</a:t>
            </a:r>
          </a:p>
          <a:p>
            <a:pPr defTabSz="609585" eaLnBrk="0" fontAlgn="base" hangingPunct="0">
              <a:spcBef>
                <a:spcPct val="0"/>
              </a:spcBef>
              <a:spcAft>
                <a:spcPct val="0"/>
              </a:spcAft>
              <a:defRPr/>
            </a:pPr>
            <a:endParaRPr lang="en-GB" altLang="en-US" sz="2133" dirty="0">
              <a:solidFill>
                <a:prstClr val="black"/>
              </a:solidFill>
            </a:endParaRPr>
          </a:p>
        </p:txBody>
      </p:sp>
      <p:pic>
        <p:nvPicPr>
          <p:cNvPr id="25605" name="Picture 9">
            <a:extLst>
              <a:ext uri="{FF2B5EF4-FFF2-40B4-BE49-F238E27FC236}">
                <a16:creationId xmlns:a16="http://schemas.microsoft.com/office/drawing/2014/main" id="{4C937C85-2E34-4682-A9A7-345177D88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834" y="1460500"/>
            <a:ext cx="5084233" cy="303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2" descr="Image result for jll">
            <a:extLst>
              <a:ext uri="{FF2B5EF4-FFF2-40B4-BE49-F238E27FC236}">
                <a16:creationId xmlns:a16="http://schemas.microsoft.com/office/drawing/2014/main" id="{A8D03036-6F3F-4D87-870D-8444BF1FC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a:extLst>
              <a:ext uri="{FF2B5EF4-FFF2-40B4-BE49-F238E27FC236}">
                <a16:creationId xmlns:a16="http://schemas.microsoft.com/office/drawing/2014/main" id="{0980AEEF-7111-459F-995C-CAD218FCE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67" y="1699684"/>
            <a:ext cx="83312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7">
            <a:extLst>
              <a:ext uri="{FF2B5EF4-FFF2-40B4-BE49-F238E27FC236}">
                <a16:creationId xmlns:a16="http://schemas.microsoft.com/office/drawing/2014/main" id="{19127A07-1C27-48C9-9AAD-DE261A4735FA}"/>
              </a:ext>
            </a:extLst>
          </p:cNvPr>
          <p:cNvSpPr>
            <a:spLocks noChangeArrowheads="1"/>
          </p:cNvSpPr>
          <p:nvPr/>
        </p:nvSpPr>
        <p:spPr bwMode="auto">
          <a:xfrm>
            <a:off x="313267" y="520701"/>
            <a:ext cx="65214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US" altLang="en-US" sz="3733">
                <a:solidFill>
                  <a:prstClr val="black"/>
                </a:solidFill>
              </a:rPr>
              <a:t>You are the Agent - Question</a:t>
            </a:r>
          </a:p>
        </p:txBody>
      </p:sp>
      <p:pic>
        <p:nvPicPr>
          <p:cNvPr id="27652" name="Picture 2" descr="Image result for jll">
            <a:extLst>
              <a:ext uri="{FF2B5EF4-FFF2-40B4-BE49-F238E27FC236}">
                <a16:creationId xmlns:a16="http://schemas.microsoft.com/office/drawing/2014/main" id="{A459FC04-C8E4-417B-BE68-E722415AC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3025DA4-DC09-4C9D-A079-EBA8712EAE3D}"/>
              </a:ext>
            </a:extLst>
          </p:cNvPr>
          <p:cNvSpPr>
            <a:spLocks noChangeArrowheads="1"/>
          </p:cNvSpPr>
          <p:nvPr/>
        </p:nvSpPr>
        <p:spPr bwMode="auto">
          <a:xfrm>
            <a:off x="821267" y="520701"/>
            <a:ext cx="6752167"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US" altLang="en-US" sz="3733">
                <a:solidFill>
                  <a:prstClr val="black"/>
                </a:solidFill>
              </a:rPr>
              <a:t>You are the Agent - Result</a:t>
            </a:r>
          </a:p>
        </p:txBody>
      </p:sp>
      <p:sp>
        <p:nvSpPr>
          <p:cNvPr id="29699" name="TextBox 1">
            <a:extLst>
              <a:ext uri="{FF2B5EF4-FFF2-40B4-BE49-F238E27FC236}">
                <a16:creationId xmlns:a16="http://schemas.microsoft.com/office/drawing/2014/main" id="{79906FFE-F4D7-4108-966D-E12004E9826C}"/>
              </a:ext>
            </a:extLst>
          </p:cNvPr>
          <p:cNvSpPr txBox="1">
            <a:spLocks noChangeArrowheads="1"/>
          </p:cNvSpPr>
          <p:nvPr/>
        </p:nvSpPr>
        <p:spPr bwMode="auto">
          <a:xfrm>
            <a:off x="821267" y="1462617"/>
            <a:ext cx="81195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a:solidFill>
                  <a:prstClr val="black"/>
                </a:solidFill>
              </a:rPr>
              <a:t>Successfully demonstrated that the assessment was not a relevant Non-Domestic hereditament under Reg 2 NDR (Unoccupied Property) 2008 SI 2008 No 386</a:t>
            </a:r>
          </a:p>
          <a:p>
            <a:pPr defTabSz="609585" eaLnBrk="0" fontAlgn="base" hangingPunct="0">
              <a:spcBef>
                <a:spcPct val="0"/>
              </a:spcBef>
              <a:spcAft>
                <a:spcPct val="0"/>
              </a:spcAft>
            </a:pPr>
            <a:endParaRPr lang="en-GB" altLang="en-US" sz="2400">
              <a:solidFill>
                <a:prstClr val="black"/>
              </a:solidFill>
            </a:endParaRPr>
          </a:p>
          <a:p>
            <a:pPr defTabSz="609585" eaLnBrk="0" fontAlgn="base" hangingPunct="0">
              <a:spcBef>
                <a:spcPct val="0"/>
              </a:spcBef>
              <a:spcAft>
                <a:spcPct val="0"/>
              </a:spcAft>
            </a:pPr>
            <a:r>
              <a:rPr lang="en-GB" altLang="en-US" sz="2400">
                <a:solidFill>
                  <a:prstClr val="black"/>
                </a:solidFill>
              </a:rPr>
              <a:t>As such Empty Rates could not apply</a:t>
            </a:r>
          </a:p>
        </p:txBody>
      </p:sp>
      <p:pic>
        <p:nvPicPr>
          <p:cNvPr id="29700" name="Picture 3">
            <a:extLst>
              <a:ext uri="{FF2B5EF4-FFF2-40B4-BE49-F238E27FC236}">
                <a16:creationId xmlns:a16="http://schemas.microsoft.com/office/drawing/2014/main" id="{AC1527D9-E459-466B-A6D8-6017156DD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852" y="2937933"/>
            <a:ext cx="255904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a:extLst>
              <a:ext uri="{FF2B5EF4-FFF2-40B4-BE49-F238E27FC236}">
                <a16:creationId xmlns:a16="http://schemas.microsoft.com/office/drawing/2014/main" id="{DF2B1DD1-DEE6-44D0-A99E-7B3F0A54D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934" y="4047068"/>
            <a:ext cx="4993217" cy="18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Image result for jll">
            <a:extLst>
              <a:ext uri="{FF2B5EF4-FFF2-40B4-BE49-F238E27FC236}">
                <a16:creationId xmlns:a16="http://schemas.microsoft.com/office/drawing/2014/main" id="{464F4C39-F891-4DB7-8013-E553942CB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a:extLst>
              <a:ext uri="{FF2B5EF4-FFF2-40B4-BE49-F238E27FC236}">
                <a16:creationId xmlns:a16="http://schemas.microsoft.com/office/drawing/2014/main" id="{1DB8B7F1-8E12-431F-87A8-4B140A980643}"/>
              </a:ext>
            </a:extLst>
          </p:cNvPr>
          <p:cNvSpPr txBox="1">
            <a:spLocks noChangeArrowheads="1"/>
          </p:cNvSpPr>
          <p:nvPr/>
        </p:nvSpPr>
        <p:spPr bwMode="auto">
          <a:xfrm>
            <a:off x="738717" y="476251"/>
            <a:ext cx="84666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US" altLang="en-US" sz="3200">
                <a:solidFill>
                  <a:prstClr val="black"/>
                </a:solidFill>
              </a:rPr>
              <a:t>Rateable Value Appeals /</a:t>
            </a:r>
          </a:p>
          <a:p>
            <a:pPr defTabSz="609585" eaLnBrk="0" fontAlgn="base" hangingPunct="0">
              <a:spcBef>
                <a:spcPct val="0"/>
              </a:spcBef>
              <a:spcAft>
                <a:spcPct val="0"/>
              </a:spcAft>
            </a:pPr>
            <a:r>
              <a:rPr lang="en-US" altLang="en-US" sz="3200">
                <a:solidFill>
                  <a:prstClr val="black"/>
                </a:solidFill>
              </a:rPr>
              <a:t>Check Challenge Appeal</a:t>
            </a:r>
          </a:p>
        </p:txBody>
      </p:sp>
      <p:sp>
        <p:nvSpPr>
          <p:cNvPr id="20483" name="TextBox 4">
            <a:extLst>
              <a:ext uri="{FF2B5EF4-FFF2-40B4-BE49-F238E27FC236}">
                <a16:creationId xmlns:a16="http://schemas.microsoft.com/office/drawing/2014/main" id="{78FE3D0F-47EF-4466-8BF0-26C2629FE458}"/>
              </a:ext>
            </a:extLst>
          </p:cNvPr>
          <p:cNvSpPr txBox="1">
            <a:spLocks noChangeArrowheads="1"/>
          </p:cNvSpPr>
          <p:nvPr/>
        </p:nvSpPr>
        <p:spPr bwMode="auto">
          <a:xfrm>
            <a:off x="738717" y="1816101"/>
            <a:ext cx="8466667" cy="409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80990"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This is work relating to the Rateable Value of a hereditament and is undertaken with the Valuation Office Agency</a:t>
            </a:r>
          </a:p>
          <a:p>
            <a:pPr marL="380990" indent="-380990" defTabSz="609585" eaLnBrk="0" fontAlgn="base" hangingPunct="0">
              <a:spcBef>
                <a:spcPct val="0"/>
              </a:spcBef>
              <a:spcAft>
                <a:spcPct val="0"/>
              </a:spcAft>
              <a:buFont typeface="Arial" panose="020B0604020202020204" pitchFamily="34" charset="0"/>
              <a:buChar char="•"/>
            </a:pPr>
            <a:endParaRPr lang="en-GB" altLang="en-US" sz="1733">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Common types of CCA that we submit relate to:</a:t>
            </a:r>
          </a:p>
          <a:p>
            <a:pPr marL="990575" lvl="1" indent="-380990" defTabSz="609585" eaLnBrk="0" fontAlgn="base" hangingPunct="0">
              <a:spcBef>
                <a:spcPct val="0"/>
              </a:spcBef>
              <a:spcAft>
                <a:spcPct val="0"/>
              </a:spcAft>
              <a:buFont typeface="Arial" panose="020B0604020202020204" pitchFamily="34" charset="0"/>
              <a:buChar char="•"/>
            </a:pPr>
            <a:endParaRPr lang="en-GB" altLang="en-US" sz="1733">
              <a:solidFill>
                <a:prstClr val="black"/>
              </a:solidFill>
            </a:endParaRPr>
          </a:p>
          <a:p>
            <a:pPr marL="990575" lvl="1"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hereditaments undergoing refurbishment / ‘Monk’ cases</a:t>
            </a:r>
          </a:p>
          <a:p>
            <a:pPr marL="990575" lvl="1"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Material Changes in Circumstance (MCC)</a:t>
            </a:r>
          </a:p>
          <a:p>
            <a:pPr marL="990575" lvl="1"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hereditaments ‘beyond economic repair’</a:t>
            </a:r>
          </a:p>
          <a:p>
            <a:pPr marL="990575" lvl="1"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appeals against the ‘tone’ of valuation</a:t>
            </a:r>
          </a:p>
          <a:p>
            <a:pPr marL="380990" indent="-380990" defTabSz="609585" eaLnBrk="0" fontAlgn="base" hangingPunct="0">
              <a:spcBef>
                <a:spcPct val="0"/>
              </a:spcBef>
              <a:spcAft>
                <a:spcPct val="0"/>
              </a:spcAft>
              <a:buFont typeface="Arial" panose="020B0604020202020204" pitchFamily="34" charset="0"/>
              <a:buChar char="•"/>
            </a:pPr>
            <a:endParaRPr lang="en-GB" altLang="en-US" sz="1733">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In general, Rating Agents seem to agree the principles behind CCA are a much needed improvement however the way that CCA has been implemented leaves much to be desired</a:t>
            </a:r>
          </a:p>
          <a:p>
            <a:pPr marL="380990" indent="-380990" defTabSz="609585" eaLnBrk="0" fontAlgn="base" hangingPunct="0">
              <a:spcBef>
                <a:spcPct val="0"/>
              </a:spcBef>
              <a:spcAft>
                <a:spcPct val="0"/>
              </a:spcAft>
              <a:buFont typeface="Arial" panose="020B0604020202020204" pitchFamily="34" charset="0"/>
              <a:buChar char="•"/>
            </a:pPr>
            <a:endParaRPr lang="en-GB" altLang="en-US" sz="1733">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endParaRPr lang="en-GB" altLang="en-US" sz="1733">
              <a:solidFill>
                <a:prstClr val="black"/>
              </a:solidFill>
            </a:endParaRPr>
          </a:p>
        </p:txBody>
      </p:sp>
      <p:pic>
        <p:nvPicPr>
          <p:cNvPr id="31748" name="Picture 2" descr="Image result for jll">
            <a:extLst>
              <a:ext uri="{FF2B5EF4-FFF2-40B4-BE49-F238E27FC236}">
                <a16:creationId xmlns:a16="http://schemas.microsoft.com/office/drawing/2014/main" id="{54446033-10CB-4092-90E5-7333D9714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48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48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a:extLst>
              <a:ext uri="{FF2B5EF4-FFF2-40B4-BE49-F238E27FC236}">
                <a16:creationId xmlns:a16="http://schemas.microsoft.com/office/drawing/2014/main" id="{C3354A8B-2956-45EE-8F45-258594E7DFD6}"/>
              </a:ext>
            </a:extLst>
          </p:cNvPr>
          <p:cNvSpPr txBox="1">
            <a:spLocks noChangeArrowheads="1"/>
          </p:cNvSpPr>
          <p:nvPr/>
        </p:nvSpPr>
        <p:spPr bwMode="auto">
          <a:xfrm>
            <a:off x="256118" y="518584"/>
            <a:ext cx="1102783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US" altLang="en-US" sz="3733">
                <a:solidFill>
                  <a:prstClr val="black"/>
                </a:solidFill>
              </a:rPr>
              <a:t>You are the Agent - Question</a:t>
            </a:r>
          </a:p>
        </p:txBody>
      </p:sp>
      <p:pic>
        <p:nvPicPr>
          <p:cNvPr id="33795" name="Picture 1">
            <a:extLst>
              <a:ext uri="{FF2B5EF4-FFF2-40B4-BE49-F238E27FC236}">
                <a16:creationId xmlns:a16="http://schemas.microsoft.com/office/drawing/2014/main" id="{7BFD4EEA-89E2-430C-BCC8-448A65A66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118" y="1447801"/>
            <a:ext cx="5401733" cy="361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2">
            <a:extLst>
              <a:ext uri="{FF2B5EF4-FFF2-40B4-BE49-F238E27FC236}">
                <a16:creationId xmlns:a16="http://schemas.microsoft.com/office/drawing/2014/main" id="{54141EB5-F827-4AA6-A741-C68AAFF21D6A}"/>
              </a:ext>
            </a:extLst>
          </p:cNvPr>
          <p:cNvSpPr txBox="1">
            <a:spLocks noChangeArrowheads="1"/>
          </p:cNvSpPr>
          <p:nvPr/>
        </p:nvSpPr>
        <p:spPr bwMode="auto">
          <a:xfrm>
            <a:off x="5657851" y="1447801"/>
            <a:ext cx="3373967" cy="35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80990" indent="-380990" defTabSz="609585" eaLnBrk="0" fontAlgn="base" hangingPunct="0">
              <a:spcBef>
                <a:spcPct val="0"/>
              </a:spcBef>
              <a:spcAft>
                <a:spcPct val="0"/>
              </a:spcAft>
              <a:buFont typeface="Arial" panose="020B0604020202020204" pitchFamily="34" charset="0"/>
              <a:buChar char="•"/>
              <a:defRPr/>
            </a:pPr>
            <a:r>
              <a:rPr lang="en-GB" altLang="en-US" sz="1867" dirty="0">
                <a:solidFill>
                  <a:prstClr val="black"/>
                </a:solidFill>
              </a:rPr>
              <a:t>A client approaches you following a fire at an industrial property they own.</a:t>
            </a:r>
          </a:p>
          <a:p>
            <a:pPr defTabSz="609585" eaLnBrk="0" fontAlgn="base" hangingPunct="0">
              <a:spcBef>
                <a:spcPct val="0"/>
              </a:spcBef>
              <a:spcAft>
                <a:spcPct val="0"/>
              </a:spcAft>
              <a:defRPr/>
            </a:pPr>
            <a:endParaRPr lang="en-GB" altLang="en-US" sz="1867" dirty="0">
              <a:solidFill>
                <a:prstClr val="black"/>
              </a:solidFill>
            </a:endParaRPr>
          </a:p>
          <a:p>
            <a:pPr defTabSz="609585" eaLnBrk="0" fontAlgn="base" hangingPunct="0">
              <a:spcBef>
                <a:spcPct val="0"/>
              </a:spcBef>
              <a:spcAft>
                <a:spcPct val="0"/>
              </a:spcAft>
              <a:defRPr/>
            </a:pPr>
            <a:endParaRPr lang="en-GB" altLang="en-US" sz="1867"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1867" dirty="0">
                <a:solidFill>
                  <a:prstClr val="black"/>
                </a:solidFill>
              </a:rPr>
              <a:t>Following the site being cleared of debris they are left with this…</a:t>
            </a:r>
          </a:p>
          <a:p>
            <a:pPr defTabSz="609585" eaLnBrk="0" fontAlgn="base" hangingPunct="0">
              <a:spcBef>
                <a:spcPct val="0"/>
              </a:spcBef>
              <a:spcAft>
                <a:spcPct val="0"/>
              </a:spcAft>
              <a:defRPr/>
            </a:pPr>
            <a:endParaRPr lang="en-GB" altLang="en-US" sz="1867" dirty="0">
              <a:solidFill>
                <a:prstClr val="black"/>
              </a:solidFill>
            </a:endParaRPr>
          </a:p>
          <a:p>
            <a:pPr defTabSz="609585" eaLnBrk="0" fontAlgn="base" hangingPunct="0">
              <a:spcBef>
                <a:spcPct val="0"/>
              </a:spcBef>
              <a:spcAft>
                <a:spcPct val="0"/>
              </a:spcAft>
              <a:defRPr/>
            </a:pPr>
            <a:endParaRPr lang="en-GB" altLang="en-US" sz="1867"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1867" dirty="0">
                <a:solidFill>
                  <a:prstClr val="black"/>
                </a:solidFill>
              </a:rPr>
              <a:t>What do you advise?</a:t>
            </a:r>
          </a:p>
        </p:txBody>
      </p:sp>
      <p:pic>
        <p:nvPicPr>
          <p:cNvPr id="33797" name="Picture 2" descr="Image result for jll">
            <a:extLst>
              <a:ext uri="{FF2B5EF4-FFF2-40B4-BE49-F238E27FC236}">
                <a16:creationId xmlns:a16="http://schemas.microsoft.com/office/drawing/2014/main" id="{012A4C8A-55EB-421B-BF45-859CF07E6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a:extLst>
              <a:ext uri="{FF2B5EF4-FFF2-40B4-BE49-F238E27FC236}">
                <a16:creationId xmlns:a16="http://schemas.microsoft.com/office/drawing/2014/main" id="{2ED37E56-CDAF-4EB7-A4EB-854B5CF96F85}"/>
              </a:ext>
            </a:extLst>
          </p:cNvPr>
          <p:cNvSpPr txBox="1">
            <a:spLocks noChangeArrowheads="1"/>
          </p:cNvSpPr>
          <p:nvPr/>
        </p:nvSpPr>
        <p:spPr bwMode="auto">
          <a:xfrm>
            <a:off x="220133" y="611717"/>
            <a:ext cx="112522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US" altLang="en-US" sz="3733">
                <a:solidFill>
                  <a:prstClr val="black"/>
                </a:solidFill>
              </a:rPr>
              <a:t>You are the Agent - Result</a:t>
            </a:r>
          </a:p>
        </p:txBody>
      </p:sp>
      <p:pic>
        <p:nvPicPr>
          <p:cNvPr id="34819" name="Picture 1">
            <a:extLst>
              <a:ext uri="{FF2B5EF4-FFF2-40B4-BE49-F238E27FC236}">
                <a16:creationId xmlns:a16="http://schemas.microsoft.com/office/drawing/2014/main" id="{3C1E0DB9-95CC-4F20-BC77-F9B24664B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34" y="1528233"/>
            <a:ext cx="5008033" cy="32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2">
            <a:extLst>
              <a:ext uri="{FF2B5EF4-FFF2-40B4-BE49-F238E27FC236}">
                <a16:creationId xmlns:a16="http://schemas.microsoft.com/office/drawing/2014/main" id="{610E2EA0-01CE-4C6E-9474-DE38F29A29DC}"/>
              </a:ext>
            </a:extLst>
          </p:cNvPr>
          <p:cNvSpPr txBox="1">
            <a:spLocks noChangeArrowheads="1"/>
          </p:cNvSpPr>
          <p:nvPr/>
        </p:nvSpPr>
        <p:spPr bwMode="auto">
          <a:xfrm>
            <a:off x="5348818" y="1409701"/>
            <a:ext cx="3896783" cy="325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80990" indent="-380990" defTabSz="609585" eaLnBrk="0" fontAlgn="base" hangingPunct="0">
              <a:spcBef>
                <a:spcPct val="0"/>
              </a:spcBef>
              <a:spcAft>
                <a:spcPct val="0"/>
              </a:spcAft>
              <a:buFont typeface="Arial" panose="020B0604020202020204" pitchFamily="34" charset="0"/>
              <a:buChar char="•"/>
            </a:pPr>
            <a:r>
              <a:rPr lang="en-GB" altLang="en-US" sz="1867">
                <a:solidFill>
                  <a:prstClr val="black"/>
                </a:solidFill>
              </a:rPr>
              <a:t>This was a real case JLL dealt with.</a:t>
            </a:r>
          </a:p>
          <a:p>
            <a:pPr marL="380990" indent="-380990" defTabSz="609585" eaLnBrk="0" fontAlgn="base" hangingPunct="0">
              <a:spcBef>
                <a:spcPct val="0"/>
              </a:spcBef>
              <a:spcAft>
                <a:spcPct val="0"/>
              </a:spcAft>
              <a:buFont typeface="Arial" panose="020B0604020202020204" pitchFamily="34" charset="0"/>
              <a:buChar char="•"/>
            </a:pPr>
            <a:endParaRPr lang="en-GB" altLang="en-US" sz="1867">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1867">
                <a:solidFill>
                  <a:prstClr val="black"/>
                </a:solidFill>
              </a:rPr>
              <a:t>The Local Authority continued to charge £75,000 per year in empty property rates.</a:t>
            </a:r>
          </a:p>
          <a:p>
            <a:pPr marL="380990" indent="-380990" defTabSz="609585" eaLnBrk="0" fontAlgn="base" hangingPunct="0">
              <a:spcBef>
                <a:spcPct val="0"/>
              </a:spcBef>
              <a:spcAft>
                <a:spcPct val="0"/>
              </a:spcAft>
              <a:buFont typeface="Arial" panose="020B0604020202020204" pitchFamily="34" charset="0"/>
              <a:buChar char="•"/>
            </a:pPr>
            <a:endParaRPr lang="en-GB" altLang="en-US" sz="1867">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1867">
                <a:solidFill>
                  <a:prstClr val="black"/>
                </a:solidFill>
              </a:rPr>
              <a:t>We submitted an appeal with the VOA but this took 4 years to be resolved.</a:t>
            </a:r>
          </a:p>
          <a:p>
            <a:pPr marL="380990" indent="-380990" defTabSz="609585" eaLnBrk="0" fontAlgn="base" hangingPunct="0">
              <a:spcBef>
                <a:spcPct val="0"/>
              </a:spcBef>
              <a:spcAft>
                <a:spcPct val="0"/>
              </a:spcAft>
              <a:buFont typeface="Arial" panose="020B0604020202020204" pitchFamily="34" charset="0"/>
              <a:buChar char="•"/>
            </a:pPr>
            <a:endParaRPr lang="en-GB" altLang="en-US" sz="1867">
              <a:solidFill>
                <a:prstClr val="black"/>
              </a:solidFill>
            </a:endParaRPr>
          </a:p>
        </p:txBody>
      </p:sp>
      <p:pic>
        <p:nvPicPr>
          <p:cNvPr id="34821" name="Picture 2" descr="Image result for jll">
            <a:extLst>
              <a:ext uri="{FF2B5EF4-FFF2-40B4-BE49-F238E27FC236}">
                <a16:creationId xmlns:a16="http://schemas.microsoft.com/office/drawing/2014/main" id="{1887A1D7-C493-49E0-BD95-C9D5A1FCD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DB13A0FF-F13E-4F03-9907-22E2F3B07ADD}"/>
              </a:ext>
            </a:extLst>
          </p:cNvPr>
          <p:cNvSpPr txBox="1">
            <a:spLocks noChangeArrowheads="1"/>
          </p:cNvSpPr>
          <p:nvPr/>
        </p:nvSpPr>
        <p:spPr bwMode="auto">
          <a:xfrm>
            <a:off x="5755218" y="4440768"/>
            <a:ext cx="3608916" cy="152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defRPr/>
            </a:pPr>
            <a:r>
              <a:rPr lang="en-GB" altLang="en-US" sz="1867" b="1" i="1" dirty="0">
                <a:solidFill>
                  <a:prstClr val="black"/>
                </a:solidFill>
              </a:rPr>
              <a:t>Was this correct?							</a:t>
            </a:r>
          </a:p>
          <a:p>
            <a:pPr defTabSz="609585" eaLnBrk="0" fontAlgn="base" hangingPunct="0">
              <a:spcBef>
                <a:spcPct val="0"/>
              </a:spcBef>
              <a:spcAft>
                <a:spcPct val="0"/>
              </a:spcAft>
              <a:defRPr/>
            </a:pPr>
            <a:r>
              <a:rPr lang="en-GB" altLang="en-US" sz="1867" b="1" i="1" dirty="0">
                <a:solidFill>
                  <a:prstClr val="black"/>
                </a:solidFill>
              </a:rPr>
              <a:t>Could/Should anything of been done?</a:t>
            </a:r>
          </a:p>
          <a:p>
            <a:pPr marL="380990" indent="-380990" defTabSz="609585" eaLnBrk="0" fontAlgn="base" hangingPunct="0">
              <a:spcBef>
                <a:spcPct val="0"/>
              </a:spcBef>
              <a:spcAft>
                <a:spcPct val="0"/>
              </a:spcAft>
              <a:buFont typeface="Arial" panose="020B0604020202020204" pitchFamily="34" charset="0"/>
              <a:buChar char="•"/>
              <a:defRPr/>
            </a:pPr>
            <a:endParaRPr lang="en-GB" altLang="en-US" sz="1867" dirty="0">
              <a:solidFill>
                <a:prstClr val="black"/>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3">
            <a:extLst>
              <a:ext uri="{FF2B5EF4-FFF2-40B4-BE49-F238E27FC236}">
                <a16:creationId xmlns:a16="http://schemas.microsoft.com/office/drawing/2014/main" id="{27896F49-24F0-4115-9075-10514CFA29AD}"/>
              </a:ext>
            </a:extLst>
          </p:cNvPr>
          <p:cNvSpPr txBox="1">
            <a:spLocks noChangeArrowheads="1"/>
          </p:cNvSpPr>
          <p:nvPr/>
        </p:nvSpPr>
        <p:spPr bwMode="auto">
          <a:xfrm>
            <a:off x="827617" y="514351"/>
            <a:ext cx="112522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US" altLang="en-US" sz="3733">
                <a:solidFill>
                  <a:prstClr val="black"/>
                </a:solidFill>
              </a:rPr>
              <a:t>You are the Agent - Question</a:t>
            </a:r>
          </a:p>
        </p:txBody>
      </p:sp>
      <p:sp>
        <p:nvSpPr>
          <p:cNvPr id="32771" name="TextBox 1">
            <a:extLst>
              <a:ext uri="{FF2B5EF4-FFF2-40B4-BE49-F238E27FC236}">
                <a16:creationId xmlns:a16="http://schemas.microsoft.com/office/drawing/2014/main" id="{4854CA71-EDBB-49CF-8C0C-DB39B6319CAB}"/>
              </a:ext>
            </a:extLst>
          </p:cNvPr>
          <p:cNvSpPr txBox="1">
            <a:spLocks noChangeArrowheads="1"/>
          </p:cNvSpPr>
          <p:nvPr/>
        </p:nvSpPr>
        <p:spPr bwMode="auto">
          <a:xfrm>
            <a:off x="3037418" y="1223434"/>
            <a:ext cx="6013449" cy="304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80990" indent="-380990" defTabSz="609585" eaLnBrk="0" fontAlgn="base" hangingPunct="0">
              <a:spcBef>
                <a:spcPct val="0"/>
              </a:spcBef>
              <a:spcAft>
                <a:spcPct val="0"/>
              </a:spcAft>
              <a:buFont typeface="Arial" panose="020B0604020202020204" pitchFamily="34" charset="0"/>
              <a:buChar char="•"/>
              <a:defRPr/>
            </a:pPr>
            <a:r>
              <a:rPr lang="en-GB" altLang="en-US" sz="2133" dirty="0">
                <a:solidFill>
                  <a:prstClr val="black"/>
                </a:solidFill>
              </a:rPr>
              <a:t>Company goes into administration</a:t>
            </a:r>
          </a:p>
          <a:p>
            <a:pPr defTabSz="609585" eaLnBrk="0" fontAlgn="base" hangingPunct="0">
              <a:spcBef>
                <a:spcPct val="0"/>
              </a:spcBef>
              <a:spcAft>
                <a:spcPct val="0"/>
              </a:spcAft>
              <a:defRPr/>
            </a:pPr>
            <a:endParaRPr lang="en-GB" altLang="en-US" sz="2133"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2133" dirty="0">
                <a:solidFill>
                  <a:prstClr val="black"/>
                </a:solidFill>
              </a:rPr>
              <a:t>The Administrators (your client) have one member of staff on site </a:t>
            </a:r>
          </a:p>
          <a:p>
            <a:pPr defTabSz="609585" eaLnBrk="0" fontAlgn="base" hangingPunct="0">
              <a:spcBef>
                <a:spcPct val="0"/>
              </a:spcBef>
              <a:spcAft>
                <a:spcPct val="0"/>
              </a:spcAft>
              <a:defRPr/>
            </a:pPr>
            <a:endParaRPr lang="en-GB" altLang="en-US" sz="2133"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2133" dirty="0">
                <a:solidFill>
                  <a:prstClr val="black"/>
                </a:solidFill>
              </a:rPr>
              <a:t>Local Authority levy full occupied rates on whole assessment RV £250,000 with two floors arranged over two wings each separated by communal areas</a:t>
            </a:r>
          </a:p>
        </p:txBody>
      </p:sp>
      <p:pic>
        <p:nvPicPr>
          <p:cNvPr id="35844" name="Picture 3">
            <a:extLst>
              <a:ext uri="{FF2B5EF4-FFF2-40B4-BE49-F238E27FC236}">
                <a16:creationId xmlns:a16="http://schemas.microsoft.com/office/drawing/2014/main" id="{F495412A-817B-417E-9F10-49D1FB39A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867" y="1388534"/>
            <a:ext cx="2180167"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4">
            <a:extLst>
              <a:ext uri="{FF2B5EF4-FFF2-40B4-BE49-F238E27FC236}">
                <a16:creationId xmlns:a16="http://schemas.microsoft.com/office/drawing/2014/main" id="{56276C5A-E93A-47B1-9203-59BFE1FE062F}"/>
              </a:ext>
            </a:extLst>
          </p:cNvPr>
          <p:cNvSpPr txBox="1">
            <a:spLocks noChangeArrowheads="1"/>
          </p:cNvSpPr>
          <p:nvPr/>
        </p:nvSpPr>
        <p:spPr bwMode="auto">
          <a:xfrm>
            <a:off x="3445934" y="4402667"/>
            <a:ext cx="27326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2400" b="1" i="1">
                <a:solidFill>
                  <a:prstClr val="black"/>
                </a:solidFill>
              </a:rPr>
              <a:t>What do you advise the client?</a:t>
            </a:r>
          </a:p>
        </p:txBody>
      </p:sp>
      <p:pic>
        <p:nvPicPr>
          <p:cNvPr id="35846" name="Picture 2" descr="Image result for jll">
            <a:extLst>
              <a:ext uri="{FF2B5EF4-FFF2-40B4-BE49-F238E27FC236}">
                <a16:creationId xmlns:a16="http://schemas.microsoft.com/office/drawing/2014/main" id="{5C4D42F8-C5EB-42A3-91A9-E81ED0E55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a:extLst>
              <a:ext uri="{FF2B5EF4-FFF2-40B4-BE49-F238E27FC236}">
                <a16:creationId xmlns:a16="http://schemas.microsoft.com/office/drawing/2014/main" id="{AE83FBCB-8F86-40F5-AF01-23146EB6F0D2}"/>
              </a:ext>
            </a:extLst>
          </p:cNvPr>
          <p:cNvSpPr txBox="1">
            <a:spLocks noChangeArrowheads="1"/>
          </p:cNvSpPr>
          <p:nvPr/>
        </p:nvSpPr>
        <p:spPr bwMode="auto">
          <a:xfrm>
            <a:off x="827617" y="514351"/>
            <a:ext cx="112522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US" altLang="en-US" sz="3733">
                <a:solidFill>
                  <a:prstClr val="black"/>
                </a:solidFill>
              </a:rPr>
              <a:t>You are the Agent - Result</a:t>
            </a:r>
          </a:p>
        </p:txBody>
      </p:sp>
      <p:sp>
        <p:nvSpPr>
          <p:cNvPr id="33795" name="TextBox 5">
            <a:extLst>
              <a:ext uri="{FF2B5EF4-FFF2-40B4-BE49-F238E27FC236}">
                <a16:creationId xmlns:a16="http://schemas.microsoft.com/office/drawing/2014/main" id="{1F389DF0-679B-49CB-842B-CF308066D6CF}"/>
              </a:ext>
            </a:extLst>
          </p:cNvPr>
          <p:cNvSpPr txBox="1">
            <a:spLocks noChangeArrowheads="1"/>
          </p:cNvSpPr>
          <p:nvPr/>
        </p:nvSpPr>
        <p:spPr bwMode="auto">
          <a:xfrm>
            <a:off x="3979334" y="1485901"/>
            <a:ext cx="519641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80990" indent="-380990" defTabSz="609585" eaLnBrk="0" fontAlgn="base" hangingPunct="0">
              <a:spcBef>
                <a:spcPct val="0"/>
              </a:spcBef>
              <a:spcAft>
                <a:spcPct val="0"/>
              </a:spcAft>
              <a:buFont typeface="Arial" panose="020B0604020202020204" pitchFamily="34" charset="0"/>
              <a:buChar char="•"/>
              <a:defRPr/>
            </a:pPr>
            <a:r>
              <a:rPr lang="en-GB" altLang="en-US" sz="2400" dirty="0">
                <a:solidFill>
                  <a:prstClr val="black"/>
                </a:solidFill>
              </a:rPr>
              <a:t>Billing Authority refused to submit report to VO</a:t>
            </a:r>
          </a:p>
          <a:p>
            <a:pPr defTabSz="609585" eaLnBrk="0" fontAlgn="base" hangingPunct="0">
              <a:spcBef>
                <a:spcPct val="0"/>
              </a:spcBef>
              <a:spcAft>
                <a:spcPct val="0"/>
              </a:spcAft>
              <a:defRPr/>
            </a:pPr>
            <a:endParaRPr lang="en-GB" altLang="en-US" sz="2400"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2400" dirty="0">
                <a:solidFill>
                  <a:prstClr val="black"/>
                </a:solidFill>
              </a:rPr>
              <a:t>Representations had to made to the VOA expressing hardship</a:t>
            </a:r>
          </a:p>
          <a:p>
            <a:pPr defTabSz="609585" eaLnBrk="0" fontAlgn="base" hangingPunct="0">
              <a:spcBef>
                <a:spcPct val="0"/>
              </a:spcBef>
              <a:spcAft>
                <a:spcPct val="0"/>
              </a:spcAft>
              <a:defRPr/>
            </a:pPr>
            <a:endParaRPr lang="en-GB" altLang="en-US" sz="2400"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2400" dirty="0">
                <a:solidFill>
                  <a:prstClr val="black"/>
                </a:solidFill>
              </a:rPr>
              <a:t>Under principles </a:t>
            </a:r>
            <a:r>
              <a:rPr lang="en-GB" altLang="en-US" sz="2400" dirty="0" err="1">
                <a:solidFill>
                  <a:prstClr val="black"/>
                </a:solidFill>
              </a:rPr>
              <a:t>Woolway</a:t>
            </a:r>
            <a:r>
              <a:rPr lang="en-GB" altLang="en-US" sz="2400" dirty="0">
                <a:solidFill>
                  <a:prstClr val="black"/>
                </a:solidFill>
              </a:rPr>
              <a:t> v Mazars each wing separately assessed and administrator benefitted from total exemption from rate on empty areas</a:t>
            </a:r>
          </a:p>
        </p:txBody>
      </p:sp>
      <p:pic>
        <p:nvPicPr>
          <p:cNvPr id="36868" name="Picture 7">
            <a:extLst>
              <a:ext uri="{FF2B5EF4-FFF2-40B4-BE49-F238E27FC236}">
                <a16:creationId xmlns:a16="http://schemas.microsoft.com/office/drawing/2014/main" id="{52ABEC7D-BA36-47B6-8848-CC8D442C2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767" y="1604434"/>
            <a:ext cx="2677584" cy="38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2" descr="Image result for jll">
            <a:extLst>
              <a:ext uri="{FF2B5EF4-FFF2-40B4-BE49-F238E27FC236}">
                <a16:creationId xmlns:a16="http://schemas.microsoft.com/office/drawing/2014/main" id="{1B39DDA7-756B-4795-9810-B758E202C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a:extLst>
              <a:ext uri="{FF2B5EF4-FFF2-40B4-BE49-F238E27FC236}">
                <a16:creationId xmlns:a16="http://schemas.microsoft.com/office/drawing/2014/main" id="{F893ED8B-D5D6-4C88-933C-BE663734AE40}"/>
              </a:ext>
            </a:extLst>
          </p:cNvPr>
          <p:cNvSpPr txBox="1">
            <a:spLocks noChangeArrowheads="1"/>
          </p:cNvSpPr>
          <p:nvPr/>
        </p:nvSpPr>
        <p:spPr bwMode="auto">
          <a:xfrm>
            <a:off x="827617" y="514351"/>
            <a:ext cx="112522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US" altLang="en-US" sz="3733">
                <a:solidFill>
                  <a:prstClr val="black"/>
                </a:solidFill>
              </a:rPr>
              <a:t>Rates Audit</a:t>
            </a:r>
          </a:p>
        </p:txBody>
      </p:sp>
      <p:sp>
        <p:nvSpPr>
          <p:cNvPr id="20483" name="TextBox 4">
            <a:extLst>
              <a:ext uri="{FF2B5EF4-FFF2-40B4-BE49-F238E27FC236}">
                <a16:creationId xmlns:a16="http://schemas.microsoft.com/office/drawing/2014/main" id="{34397D5B-19FD-4010-AD56-AF2BDC454696}"/>
              </a:ext>
            </a:extLst>
          </p:cNvPr>
          <p:cNvSpPr txBox="1">
            <a:spLocks noChangeArrowheads="1"/>
          </p:cNvSpPr>
          <p:nvPr/>
        </p:nvSpPr>
        <p:spPr bwMode="auto">
          <a:xfrm>
            <a:off x="827617" y="1549400"/>
            <a:ext cx="8466667" cy="382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80990"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If an agent is newly instructed by a client then they may suggest they complete a Rates Audit.</a:t>
            </a:r>
          </a:p>
          <a:p>
            <a:pPr marL="380990" indent="-380990" defTabSz="609585" eaLnBrk="0" fontAlgn="base" hangingPunct="0">
              <a:spcBef>
                <a:spcPct val="0"/>
              </a:spcBef>
              <a:spcAft>
                <a:spcPct val="0"/>
              </a:spcAft>
              <a:buFont typeface="Arial" panose="020B0604020202020204" pitchFamily="34" charset="0"/>
              <a:buChar char="•"/>
            </a:pPr>
            <a:endParaRPr lang="en-GB" altLang="en-US" sz="1733">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We use this as an opportunity to review what has:</a:t>
            </a:r>
          </a:p>
          <a:p>
            <a:pPr marL="990575" lvl="1"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historically been paid</a:t>
            </a:r>
          </a:p>
          <a:p>
            <a:pPr marL="990575" lvl="1"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whether any exemptions or reliefs have been claimed</a:t>
            </a:r>
          </a:p>
          <a:p>
            <a:pPr marL="990575" lvl="1"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check whether any overpayments have been made or refunds unclaimed</a:t>
            </a:r>
          </a:p>
          <a:p>
            <a:pPr marL="380990" indent="-380990" defTabSz="609585" eaLnBrk="0" fontAlgn="base" hangingPunct="0">
              <a:spcBef>
                <a:spcPct val="0"/>
              </a:spcBef>
              <a:spcAft>
                <a:spcPct val="0"/>
              </a:spcAft>
              <a:buFont typeface="Arial" panose="020B0604020202020204" pitchFamily="34" charset="0"/>
              <a:buChar char="•"/>
            </a:pPr>
            <a:endParaRPr lang="en-GB" altLang="en-US" sz="1733">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We try and get as much information regarding this from clients however there are occasions when we rely on Local Authorities assistance.</a:t>
            </a:r>
          </a:p>
          <a:p>
            <a:pPr marL="380990" indent="-380990" defTabSz="609585" eaLnBrk="0" fontAlgn="base" hangingPunct="0">
              <a:spcBef>
                <a:spcPct val="0"/>
              </a:spcBef>
              <a:spcAft>
                <a:spcPct val="0"/>
              </a:spcAft>
              <a:buFont typeface="Arial" panose="020B0604020202020204" pitchFamily="34" charset="0"/>
              <a:buChar char="•"/>
            </a:pPr>
            <a:endParaRPr lang="en-GB" altLang="en-US" sz="1733">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Some of the time we are able to find the answers to our questions by using Local Authority’s ‘Opendata’.</a:t>
            </a:r>
          </a:p>
          <a:p>
            <a:pPr marL="380990" indent="-380990" defTabSz="609585" eaLnBrk="0" fontAlgn="base" hangingPunct="0">
              <a:spcBef>
                <a:spcPct val="0"/>
              </a:spcBef>
              <a:spcAft>
                <a:spcPct val="0"/>
              </a:spcAft>
              <a:buFont typeface="Arial" panose="020B0604020202020204" pitchFamily="34" charset="0"/>
              <a:buChar char="•"/>
            </a:pPr>
            <a:endParaRPr lang="en-GB" altLang="en-US" sz="1733">
              <a:solidFill>
                <a:prstClr val="black"/>
              </a:solidFill>
            </a:endParaRPr>
          </a:p>
        </p:txBody>
      </p:sp>
      <p:pic>
        <p:nvPicPr>
          <p:cNvPr id="37892" name="Picture 2" descr="Image result for jll">
            <a:extLst>
              <a:ext uri="{FF2B5EF4-FFF2-40B4-BE49-F238E27FC236}">
                <a16:creationId xmlns:a16="http://schemas.microsoft.com/office/drawing/2014/main" id="{7A58F2A5-1E52-467D-931E-DF4F1916B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48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48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3">
            <a:extLst>
              <a:ext uri="{FF2B5EF4-FFF2-40B4-BE49-F238E27FC236}">
                <a16:creationId xmlns:a16="http://schemas.microsoft.com/office/drawing/2014/main" id="{D244B32D-77FA-438B-9A55-25C12728D66D}"/>
              </a:ext>
            </a:extLst>
          </p:cNvPr>
          <p:cNvSpPr txBox="1">
            <a:spLocks noChangeArrowheads="1"/>
          </p:cNvSpPr>
          <p:nvPr/>
        </p:nvSpPr>
        <p:spPr bwMode="auto">
          <a:xfrm>
            <a:off x="827617" y="514351"/>
            <a:ext cx="112522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US" altLang="en-US" sz="3733">
                <a:solidFill>
                  <a:prstClr val="black"/>
                </a:solidFill>
              </a:rPr>
              <a:t>Rates Audit</a:t>
            </a:r>
          </a:p>
        </p:txBody>
      </p:sp>
      <p:sp>
        <p:nvSpPr>
          <p:cNvPr id="20483" name="TextBox 4">
            <a:extLst>
              <a:ext uri="{FF2B5EF4-FFF2-40B4-BE49-F238E27FC236}">
                <a16:creationId xmlns:a16="http://schemas.microsoft.com/office/drawing/2014/main" id="{8DB97096-994C-4F4B-B18C-8C5C5F92BA03}"/>
              </a:ext>
            </a:extLst>
          </p:cNvPr>
          <p:cNvSpPr txBox="1">
            <a:spLocks noChangeArrowheads="1"/>
          </p:cNvSpPr>
          <p:nvPr/>
        </p:nvSpPr>
        <p:spPr bwMode="auto">
          <a:xfrm>
            <a:off x="827617" y="1549400"/>
            <a:ext cx="8466667" cy="32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80990"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Who knows if their Local Authority publishes Opendata?</a:t>
            </a:r>
          </a:p>
          <a:p>
            <a:pPr marL="380990" indent="-380990" defTabSz="609585" eaLnBrk="0" fontAlgn="base" hangingPunct="0">
              <a:spcBef>
                <a:spcPct val="0"/>
              </a:spcBef>
              <a:spcAft>
                <a:spcPct val="0"/>
              </a:spcAft>
              <a:buFont typeface="Arial" panose="020B0604020202020204" pitchFamily="34" charset="0"/>
              <a:buChar char="•"/>
            </a:pPr>
            <a:endParaRPr lang="en-GB" altLang="en-US" sz="1733">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What information is included?</a:t>
            </a:r>
          </a:p>
          <a:p>
            <a:pPr marL="380990" indent="-380990" defTabSz="609585" eaLnBrk="0" fontAlgn="base" hangingPunct="0">
              <a:spcBef>
                <a:spcPct val="0"/>
              </a:spcBef>
              <a:spcAft>
                <a:spcPct val="0"/>
              </a:spcAft>
              <a:buFont typeface="Arial" panose="020B0604020202020204" pitchFamily="34" charset="0"/>
              <a:buChar char="•"/>
            </a:pPr>
            <a:endParaRPr lang="en-GB" altLang="en-US" sz="1733">
              <a:solidFill>
                <a:prstClr val="black"/>
              </a:solidFill>
            </a:endParaRPr>
          </a:p>
          <a:p>
            <a:pPr marL="990575" lvl="1"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list of non-individual ratepayers?</a:t>
            </a:r>
          </a:p>
          <a:p>
            <a:pPr marL="990575" lvl="1"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list of credits?</a:t>
            </a:r>
          </a:p>
          <a:p>
            <a:pPr marL="990575" lvl="1"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list of empty properties?</a:t>
            </a:r>
          </a:p>
          <a:p>
            <a:pPr marL="990575" lvl="1"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List of small properties without SBRR?</a:t>
            </a:r>
          </a:p>
          <a:p>
            <a:pPr marL="380990" indent="-380990" defTabSz="609585" eaLnBrk="0" fontAlgn="base" hangingPunct="0">
              <a:spcBef>
                <a:spcPct val="0"/>
              </a:spcBef>
              <a:spcAft>
                <a:spcPct val="0"/>
              </a:spcAft>
              <a:buFont typeface="Arial" panose="020B0604020202020204" pitchFamily="34" charset="0"/>
              <a:buChar char="•"/>
            </a:pPr>
            <a:endParaRPr lang="en-GB" altLang="en-US" sz="1733">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Some authorities publish all this information other refuse to publish any</a:t>
            </a:r>
          </a:p>
          <a:p>
            <a:pPr marL="380990" indent="-380990" defTabSz="609585" eaLnBrk="0" fontAlgn="base" hangingPunct="0">
              <a:spcBef>
                <a:spcPct val="0"/>
              </a:spcBef>
              <a:spcAft>
                <a:spcPct val="0"/>
              </a:spcAft>
              <a:buFont typeface="Arial" panose="020B0604020202020204" pitchFamily="34" charset="0"/>
              <a:buChar char="•"/>
            </a:pPr>
            <a:endParaRPr lang="en-GB" altLang="en-US" sz="1733">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pPr>
            <a:r>
              <a:rPr lang="en-GB" altLang="en-US" sz="1733">
                <a:solidFill>
                  <a:prstClr val="black"/>
                </a:solidFill>
              </a:rPr>
              <a:t>Next stop Information Commissioner’s Office (ICO)?</a:t>
            </a:r>
          </a:p>
        </p:txBody>
      </p:sp>
      <p:pic>
        <p:nvPicPr>
          <p:cNvPr id="39940" name="Picture 2" descr="Image result for jll">
            <a:extLst>
              <a:ext uri="{FF2B5EF4-FFF2-40B4-BE49-F238E27FC236}">
                <a16:creationId xmlns:a16="http://schemas.microsoft.com/office/drawing/2014/main" id="{3EBA0DE1-1B84-4CE8-B6DD-2E52BDF3E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48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483">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48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82843241-677C-46EB-A7FB-D1EE12427608}"/>
              </a:ext>
            </a:extLst>
          </p:cNvPr>
          <p:cNvSpPr>
            <a:spLocks noGrp="1" noChangeArrowheads="1"/>
          </p:cNvSpPr>
          <p:nvPr>
            <p:ph type="title"/>
          </p:nvPr>
        </p:nvSpPr>
        <p:spPr bwMode="auto">
          <a:xfrm>
            <a:off x="1483785" y="264585"/>
            <a:ext cx="10020300" cy="749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r>
              <a:rPr lang="en-GB" altLang="en-US" sz="3600" b="1">
                <a:ea typeface="ＭＳ Ｐゴシック" panose="020B0600070205080204" pitchFamily="34" charset="-128"/>
                <a:cs typeface="Arial" panose="020B0604020202020204" pitchFamily="34" charset="0"/>
              </a:rPr>
              <a:t>Rateable occupation? 1</a:t>
            </a:r>
          </a:p>
        </p:txBody>
      </p:sp>
      <p:pic>
        <p:nvPicPr>
          <p:cNvPr id="6" name="Content Placeholder 5">
            <a:extLst>
              <a:ext uri="{FF2B5EF4-FFF2-40B4-BE49-F238E27FC236}">
                <a16:creationId xmlns:a16="http://schemas.microsoft.com/office/drawing/2014/main" id="{61451E6F-6120-4FE0-8380-CA087DEADBB5}"/>
              </a:ext>
            </a:extLst>
          </p:cNvPr>
          <p:cNvPicPr>
            <a:picLocks noGrp="1" noChangeAspect="1"/>
          </p:cNvPicPr>
          <p:nvPr>
            <p:ph idx="1"/>
          </p:nvPr>
        </p:nvPicPr>
        <p:blipFill>
          <a:blip r:embed="rId2"/>
          <a:stretch>
            <a:fillRect/>
          </a:stretch>
        </p:blipFill>
        <p:spPr/>
      </p:pic>
      <p:pic>
        <p:nvPicPr>
          <p:cNvPr id="18436" name="Picture 7">
            <a:extLst>
              <a:ext uri="{FF2B5EF4-FFF2-40B4-BE49-F238E27FC236}">
                <a16:creationId xmlns:a16="http://schemas.microsoft.com/office/drawing/2014/main" id="{06C313C3-C6A7-4F0C-99F4-BC51EC69A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4" y="1104901"/>
            <a:ext cx="11383433" cy="50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a:extLst>
              <a:ext uri="{FF2B5EF4-FFF2-40B4-BE49-F238E27FC236}">
                <a16:creationId xmlns:a16="http://schemas.microsoft.com/office/drawing/2014/main" id="{477BB267-C7FA-4C7C-9AF6-F0AEF1E7F098}"/>
              </a:ext>
            </a:extLst>
          </p:cNvPr>
          <p:cNvSpPr txBox="1">
            <a:spLocks noChangeArrowheads="1"/>
          </p:cNvSpPr>
          <p:nvPr/>
        </p:nvSpPr>
        <p:spPr bwMode="auto">
          <a:xfrm>
            <a:off x="827617" y="514351"/>
            <a:ext cx="112522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3733">
                <a:solidFill>
                  <a:prstClr val="black"/>
                </a:solidFill>
              </a:rPr>
              <a:t>Other Rating Work</a:t>
            </a:r>
          </a:p>
        </p:txBody>
      </p:sp>
      <p:sp>
        <p:nvSpPr>
          <p:cNvPr id="4" name="TextBox 4">
            <a:extLst>
              <a:ext uri="{FF2B5EF4-FFF2-40B4-BE49-F238E27FC236}">
                <a16:creationId xmlns:a16="http://schemas.microsoft.com/office/drawing/2014/main" id="{E54E8A1C-37A7-43F6-BED8-2829A506C548}"/>
              </a:ext>
            </a:extLst>
          </p:cNvPr>
          <p:cNvSpPr txBox="1">
            <a:spLocks noChangeArrowheads="1"/>
          </p:cNvSpPr>
          <p:nvPr/>
        </p:nvSpPr>
        <p:spPr bwMode="auto">
          <a:xfrm>
            <a:off x="827617" y="1900767"/>
            <a:ext cx="8466667" cy="302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80990" indent="-380990" defTabSz="609585" eaLnBrk="0" fontAlgn="base" hangingPunct="0">
              <a:spcBef>
                <a:spcPct val="0"/>
              </a:spcBef>
              <a:spcAft>
                <a:spcPct val="0"/>
              </a:spcAft>
              <a:buFont typeface="Arial" panose="020B0604020202020204" pitchFamily="34" charset="0"/>
              <a:buChar char="•"/>
              <a:defRPr/>
            </a:pPr>
            <a:r>
              <a:rPr lang="en-GB" altLang="en-US" sz="1733" dirty="0">
                <a:solidFill>
                  <a:prstClr val="black"/>
                </a:solidFill>
              </a:rPr>
              <a:t>Rates Mitigation Advice</a:t>
            </a:r>
          </a:p>
          <a:p>
            <a:pPr marL="380990" indent="-380990" defTabSz="609585" eaLnBrk="0" fontAlgn="base" hangingPunct="0">
              <a:spcBef>
                <a:spcPct val="0"/>
              </a:spcBef>
              <a:spcAft>
                <a:spcPct val="0"/>
              </a:spcAft>
              <a:buFont typeface="Arial" panose="020B0604020202020204" pitchFamily="34" charset="0"/>
              <a:buChar char="•"/>
              <a:defRPr/>
            </a:pPr>
            <a:endParaRPr lang="en-GB" altLang="en-US" sz="1733"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1733" dirty="0">
                <a:solidFill>
                  <a:prstClr val="black"/>
                </a:solidFill>
              </a:rPr>
              <a:t>Completion Notices</a:t>
            </a:r>
          </a:p>
          <a:p>
            <a:pPr marL="380990" indent="-380990" defTabSz="609585" eaLnBrk="0" fontAlgn="base" hangingPunct="0">
              <a:spcBef>
                <a:spcPct val="0"/>
              </a:spcBef>
              <a:spcAft>
                <a:spcPct val="0"/>
              </a:spcAft>
              <a:buFont typeface="Arial" panose="020B0604020202020204" pitchFamily="34" charset="0"/>
              <a:buChar char="•"/>
              <a:defRPr/>
            </a:pPr>
            <a:endParaRPr lang="en-GB" altLang="en-US" sz="1733"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1733" dirty="0">
                <a:solidFill>
                  <a:prstClr val="black"/>
                </a:solidFill>
              </a:rPr>
              <a:t>Localism and New Developments</a:t>
            </a:r>
          </a:p>
          <a:p>
            <a:pPr marL="380990" indent="-380990" defTabSz="609585" eaLnBrk="0" fontAlgn="base" hangingPunct="0">
              <a:spcBef>
                <a:spcPct val="0"/>
              </a:spcBef>
              <a:spcAft>
                <a:spcPct val="0"/>
              </a:spcAft>
              <a:buFont typeface="Arial" panose="020B0604020202020204" pitchFamily="34" charset="0"/>
              <a:buChar char="•"/>
              <a:defRPr/>
            </a:pPr>
            <a:endParaRPr lang="en-GB" altLang="en-US" sz="1733"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1733" dirty="0">
                <a:solidFill>
                  <a:prstClr val="black"/>
                </a:solidFill>
              </a:rPr>
              <a:t>Estimated RVs for New Developments/Redevelopments</a:t>
            </a:r>
          </a:p>
          <a:p>
            <a:pPr marL="380990" indent="-380990" defTabSz="609585" eaLnBrk="0" fontAlgn="base" hangingPunct="0">
              <a:spcBef>
                <a:spcPct val="0"/>
              </a:spcBef>
              <a:spcAft>
                <a:spcPct val="0"/>
              </a:spcAft>
              <a:buFont typeface="Arial" panose="020B0604020202020204" pitchFamily="34" charset="0"/>
              <a:buChar char="•"/>
              <a:defRPr/>
            </a:pPr>
            <a:endParaRPr lang="en-GB" altLang="en-US" sz="1733"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r>
              <a:rPr lang="en-GB" altLang="en-US" sz="1733" dirty="0">
                <a:solidFill>
                  <a:prstClr val="black"/>
                </a:solidFill>
              </a:rPr>
              <a:t>Continuous Professional Development Sessions for Clients and Colleagues</a:t>
            </a:r>
          </a:p>
          <a:p>
            <a:pPr marL="0" indent="0" defTabSz="609585" eaLnBrk="0" fontAlgn="base" hangingPunct="0">
              <a:spcBef>
                <a:spcPct val="0"/>
              </a:spcBef>
              <a:spcAft>
                <a:spcPct val="0"/>
              </a:spcAft>
              <a:defRPr/>
            </a:pPr>
            <a:endParaRPr lang="en-GB" altLang="en-US" sz="1733" dirty="0">
              <a:solidFill>
                <a:prstClr val="black"/>
              </a:solidFill>
            </a:endParaRPr>
          </a:p>
          <a:p>
            <a:pPr marL="380990" indent="-380990" defTabSz="609585" eaLnBrk="0" fontAlgn="base" hangingPunct="0">
              <a:spcBef>
                <a:spcPct val="0"/>
              </a:spcBef>
              <a:spcAft>
                <a:spcPct val="0"/>
              </a:spcAft>
              <a:buFont typeface="Arial" panose="020B0604020202020204" pitchFamily="34" charset="0"/>
              <a:buChar char="•"/>
              <a:defRPr/>
            </a:pPr>
            <a:endParaRPr lang="en-GB" altLang="en-US" sz="1733" dirty="0">
              <a:solidFill>
                <a:prstClr val="black"/>
              </a:solidFill>
            </a:endParaRPr>
          </a:p>
        </p:txBody>
      </p:sp>
      <p:pic>
        <p:nvPicPr>
          <p:cNvPr id="41988" name="Picture 2" descr="Image result for jll">
            <a:extLst>
              <a:ext uri="{FF2B5EF4-FFF2-40B4-BE49-F238E27FC236}">
                <a16:creationId xmlns:a16="http://schemas.microsoft.com/office/drawing/2014/main" id="{98AC565A-4319-487D-BB67-723D57B10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3">
            <a:extLst>
              <a:ext uri="{FF2B5EF4-FFF2-40B4-BE49-F238E27FC236}">
                <a16:creationId xmlns:a16="http://schemas.microsoft.com/office/drawing/2014/main" id="{6AAF22ED-3548-47E2-82B6-0A517CAD300B}"/>
              </a:ext>
            </a:extLst>
          </p:cNvPr>
          <p:cNvSpPr txBox="1">
            <a:spLocks noChangeArrowheads="1"/>
          </p:cNvSpPr>
          <p:nvPr/>
        </p:nvSpPr>
        <p:spPr bwMode="auto">
          <a:xfrm>
            <a:off x="827617" y="514351"/>
            <a:ext cx="112522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3733">
                <a:solidFill>
                  <a:prstClr val="black"/>
                </a:solidFill>
              </a:rPr>
              <a:t>Any Questions?</a:t>
            </a:r>
          </a:p>
        </p:txBody>
      </p:sp>
      <p:sp>
        <p:nvSpPr>
          <p:cNvPr id="4" name="TextBox 3">
            <a:extLst>
              <a:ext uri="{FF2B5EF4-FFF2-40B4-BE49-F238E27FC236}">
                <a16:creationId xmlns:a16="http://schemas.microsoft.com/office/drawing/2014/main" id="{57AE3FAE-E281-4E9A-859A-981ABF21F8B7}"/>
              </a:ext>
            </a:extLst>
          </p:cNvPr>
          <p:cNvSpPr txBox="1">
            <a:spLocks noChangeArrowheads="1"/>
          </p:cNvSpPr>
          <p:nvPr/>
        </p:nvSpPr>
        <p:spPr bwMode="auto">
          <a:xfrm>
            <a:off x="827618" y="3666067"/>
            <a:ext cx="3990195" cy="212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US" altLang="en-US" sz="1467">
                <a:solidFill>
                  <a:prstClr val="black"/>
                </a:solidFill>
              </a:rPr>
              <a:t>John Williams</a:t>
            </a:r>
          </a:p>
          <a:p>
            <a:pPr defTabSz="609585" eaLnBrk="0" fontAlgn="base" hangingPunct="0">
              <a:spcBef>
                <a:spcPct val="0"/>
              </a:spcBef>
              <a:spcAft>
                <a:spcPct val="0"/>
              </a:spcAft>
            </a:pPr>
            <a:r>
              <a:rPr lang="en-US" altLang="en-US" sz="1467">
                <a:solidFill>
                  <a:prstClr val="black"/>
                </a:solidFill>
              </a:rPr>
              <a:t>Associate - Rating</a:t>
            </a:r>
          </a:p>
          <a:p>
            <a:pPr defTabSz="609585" eaLnBrk="0" fontAlgn="base" hangingPunct="0">
              <a:spcBef>
                <a:spcPct val="0"/>
              </a:spcBef>
              <a:spcAft>
                <a:spcPct val="0"/>
              </a:spcAft>
            </a:pPr>
            <a:r>
              <a:rPr lang="en-US" altLang="en-US" sz="1467">
                <a:solidFill>
                  <a:prstClr val="black"/>
                </a:solidFill>
              </a:rPr>
              <a:t>JLL</a:t>
            </a:r>
          </a:p>
          <a:p>
            <a:pPr defTabSz="609585" eaLnBrk="0" fontAlgn="base" hangingPunct="0">
              <a:spcBef>
                <a:spcPct val="0"/>
              </a:spcBef>
              <a:spcAft>
                <a:spcPct val="0"/>
              </a:spcAft>
            </a:pPr>
            <a:r>
              <a:rPr lang="en-US" altLang="en-US" sz="1467">
                <a:solidFill>
                  <a:prstClr val="black"/>
                </a:solidFill>
              </a:rPr>
              <a:t>One Piccadilly Gardens, Manchester M1 1RG</a:t>
            </a:r>
          </a:p>
          <a:p>
            <a:pPr defTabSz="609585" eaLnBrk="0" fontAlgn="base" hangingPunct="0">
              <a:spcBef>
                <a:spcPct val="0"/>
              </a:spcBef>
              <a:spcAft>
                <a:spcPct val="0"/>
              </a:spcAft>
            </a:pPr>
            <a:endParaRPr lang="en-US" altLang="en-US" sz="1467">
              <a:solidFill>
                <a:prstClr val="black"/>
              </a:solidFill>
            </a:endParaRPr>
          </a:p>
          <a:p>
            <a:pPr defTabSz="609585" eaLnBrk="0" fontAlgn="base" hangingPunct="0">
              <a:spcBef>
                <a:spcPct val="0"/>
              </a:spcBef>
              <a:spcAft>
                <a:spcPct val="0"/>
              </a:spcAft>
            </a:pPr>
            <a:r>
              <a:rPr lang="en-US" altLang="en-US" sz="1467">
                <a:solidFill>
                  <a:prstClr val="black"/>
                </a:solidFill>
              </a:rPr>
              <a:t>T +44 (0)161 828 6475</a:t>
            </a:r>
          </a:p>
          <a:p>
            <a:pPr defTabSz="609585" eaLnBrk="0" fontAlgn="base" hangingPunct="0">
              <a:spcBef>
                <a:spcPct val="0"/>
              </a:spcBef>
              <a:spcAft>
                <a:spcPct val="0"/>
              </a:spcAft>
            </a:pPr>
            <a:r>
              <a:rPr lang="en-US" altLang="en-US" sz="1467">
                <a:solidFill>
                  <a:prstClr val="black"/>
                </a:solidFill>
              </a:rPr>
              <a:t>M +44 (0)7525 911934</a:t>
            </a:r>
          </a:p>
          <a:p>
            <a:pPr defTabSz="609585" eaLnBrk="0" fontAlgn="base" hangingPunct="0">
              <a:spcBef>
                <a:spcPct val="0"/>
              </a:spcBef>
              <a:spcAft>
                <a:spcPct val="0"/>
              </a:spcAft>
            </a:pPr>
            <a:r>
              <a:rPr lang="en-US" altLang="en-US" sz="1467">
                <a:solidFill>
                  <a:prstClr val="black"/>
                </a:solidFill>
              </a:rPr>
              <a:t>John.Williams@eu.jll.com</a:t>
            </a:r>
          </a:p>
          <a:p>
            <a:pPr defTabSz="609585" eaLnBrk="0" fontAlgn="base" hangingPunct="0">
              <a:spcBef>
                <a:spcPct val="0"/>
              </a:spcBef>
              <a:spcAft>
                <a:spcPct val="0"/>
              </a:spcAft>
            </a:pPr>
            <a:r>
              <a:rPr lang="en-US" altLang="en-US" sz="1467">
                <a:solidFill>
                  <a:prstClr val="black"/>
                </a:solidFill>
              </a:rPr>
              <a:t>jll.co.uk</a:t>
            </a:r>
          </a:p>
        </p:txBody>
      </p:sp>
      <p:sp>
        <p:nvSpPr>
          <p:cNvPr id="5" name="TextBox 4">
            <a:extLst>
              <a:ext uri="{FF2B5EF4-FFF2-40B4-BE49-F238E27FC236}">
                <a16:creationId xmlns:a16="http://schemas.microsoft.com/office/drawing/2014/main" id="{D21C952B-6AD2-4C88-BF51-A1B5FD5475DA}"/>
              </a:ext>
            </a:extLst>
          </p:cNvPr>
          <p:cNvSpPr txBox="1">
            <a:spLocks noChangeArrowheads="1"/>
          </p:cNvSpPr>
          <p:nvPr/>
        </p:nvSpPr>
        <p:spPr bwMode="auto">
          <a:xfrm>
            <a:off x="827617" y="1871134"/>
            <a:ext cx="4586816"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585" eaLnBrk="0" fontAlgn="base" hangingPunct="0">
              <a:spcBef>
                <a:spcPct val="0"/>
              </a:spcBef>
              <a:spcAft>
                <a:spcPct val="0"/>
              </a:spcAft>
            </a:pPr>
            <a:r>
              <a:rPr lang="en-GB" altLang="en-US" sz="3733">
                <a:solidFill>
                  <a:prstClr val="black"/>
                </a:solidFill>
              </a:rPr>
              <a:t>Thank you all…</a:t>
            </a:r>
          </a:p>
        </p:txBody>
      </p:sp>
      <p:pic>
        <p:nvPicPr>
          <p:cNvPr id="43013" name="Picture 2" descr="Image result for jll">
            <a:extLst>
              <a:ext uri="{FF2B5EF4-FFF2-40B4-BE49-F238E27FC236}">
                <a16:creationId xmlns:a16="http://schemas.microsoft.com/office/drawing/2014/main" id="{32F074E1-E3CD-4B90-848D-6D579945E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8985" y="330200"/>
            <a:ext cx="1407583"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6379-0C2D-4E33-8173-39699803A63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8C24F06-BF34-42B2-9199-8C0089EDE5EB}"/>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CE3C1485-B60F-4A4A-A5BE-CA75B9B0135F}"/>
              </a:ext>
            </a:extLst>
          </p:cNvPr>
          <p:cNvPicPr>
            <a:picLocks noChangeAspect="1"/>
          </p:cNvPicPr>
          <p:nvPr/>
        </p:nvPicPr>
        <p:blipFill>
          <a:blip r:embed="rId2"/>
          <a:stretch>
            <a:fillRect/>
          </a:stretch>
        </p:blipFill>
        <p:spPr>
          <a:xfrm>
            <a:off x="1811624" y="5804759"/>
            <a:ext cx="6285521" cy="402371"/>
          </a:xfrm>
          <a:prstGeom prst="rect">
            <a:avLst/>
          </a:prstGeom>
        </p:spPr>
      </p:pic>
      <p:pic>
        <p:nvPicPr>
          <p:cNvPr id="6" name="Picture 5">
            <a:extLst>
              <a:ext uri="{FF2B5EF4-FFF2-40B4-BE49-F238E27FC236}">
                <a16:creationId xmlns:a16="http://schemas.microsoft.com/office/drawing/2014/main" id="{9651966D-22FD-4781-A8B6-967A853DC0E9}"/>
              </a:ext>
            </a:extLst>
          </p:cNvPr>
          <p:cNvPicPr>
            <a:picLocks noChangeAspect="1"/>
          </p:cNvPicPr>
          <p:nvPr/>
        </p:nvPicPr>
        <p:blipFill>
          <a:blip r:embed="rId3"/>
          <a:stretch>
            <a:fillRect/>
          </a:stretch>
        </p:blipFill>
        <p:spPr>
          <a:xfrm>
            <a:off x="1906385" y="0"/>
            <a:ext cx="6190760" cy="5752407"/>
          </a:xfrm>
          <a:prstGeom prst="rect">
            <a:avLst/>
          </a:prstGeom>
        </p:spPr>
      </p:pic>
    </p:spTree>
    <p:extLst>
      <p:ext uri="{BB962C8B-B14F-4D97-AF65-F5344CB8AC3E}">
        <p14:creationId xmlns:p14="http://schemas.microsoft.com/office/powerpoint/2010/main" val="27671384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E5A14B04-6FA4-482D-8E49-43A3D9F61497}"/>
              </a:ext>
            </a:extLst>
          </p:cNvPr>
          <p:cNvSpPr>
            <a:spLocks noGrp="1" noChangeArrowheads="1"/>
          </p:cNvSpPr>
          <p:nvPr>
            <p:ph type="ctrTitle"/>
          </p:nvPr>
        </p:nvSpPr>
        <p:spPr bwMode="auto">
          <a:xfrm>
            <a:off x="2208213" y="692151"/>
            <a:ext cx="7772400" cy="1223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4000">
                <a:ea typeface="ＭＳ Ｐゴシック" panose="020B0600070205080204" pitchFamily="34" charset="-128"/>
              </a:rPr>
              <a:t>Business Rates Seminar</a:t>
            </a:r>
          </a:p>
        </p:txBody>
      </p:sp>
      <p:sp>
        <p:nvSpPr>
          <p:cNvPr id="10243" name="Subtitle 2">
            <a:extLst>
              <a:ext uri="{FF2B5EF4-FFF2-40B4-BE49-F238E27FC236}">
                <a16:creationId xmlns:a16="http://schemas.microsoft.com/office/drawing/2014/main" id="{6D828DCD-3F15-4985-BE13-B3B1D6883A3B}"/>
              </a:ext>
            </a:extLst>
          </p:cNvPr>
          <p:cNvSpPr>
            <a:spLocks noGrp="1" noChangeArrowheads="1"/>
          </p:cNvSpPr>
          <p:nvPr>
            <p:ph type="subTitle" idx="1"/>
          </p:nvPr>
        </p:nvSpPr>
        <p:spPr bwMode="auto">
          <a:xfrm>
            <a:off x="2927350" y="2924175"/>
            <a:ext cx="6400800" cy="1081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4400">
                <a:ea typeface="ＭＳ Ｐゴシック" panose="020B0600070205080204" pitchFamily="34" charset="-128"/>
              </a:rPr>
              <a:t>Billing and Recovery </a:t>
            </a:r>
          </a:p>
          <a:p>
            <a:endParaRPr lang="en-GB" altLang="en-US" sz="4400">
              <a:ea typeface="ＭＳ Ｐゴシック" panose="020B0600070205080204" pitchFamily="34" charset="-128"/>
            </a:endParaRPr>
          </a:p>
          <a:p>
            <a:r>
              <a:rPr lang="en-GB" altLang="en-US" sz="2000">
                <a:ea typeface="ＭＳ Ｐゴシック" panose="020B0600070205080204" pitchFamily="34" charset="-128"/>
              </a:rPr>
              <a:t>Peter Haywood IRRV (Tech) MBA</a:t>
            </a:r>
          </a:p>
          <a:p>
            <a:r>
              <a:rPr lang="en-GB" altLang="en-US" sz="2000">
                <a:ea typeface="ＭＳ Ｐゴシック" panose="020B0600070205080204" pitchFamily="34" charset="-128"/>
              </a:rPr>
              <a:t>Account Manager – Destin Solutions</a:t>
            </a:r>
          </a:p>
          <a:p>
            <a:endParaRPr lang="en-GB" altLang="en-US" sz="4400">
              <a:ea typeface="ＭＳ Ｐゴシック" panose="020B0600070205080204" pitchFamily="34" charset="-128"/>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C7036FB-234E-4E44-BBD7-EBA47F66C356}"/>
              </a:ext>
            </a:extLst>
          </p:cNvPr>
          <p:cNvSpPr>
            <a:spLocks noGrp="1" noChangeArrowheads="1"/>
          </p:cNvSpPr>
          <p:nvPr>
            <p:ph type="title" idx="4294967295"/>
          </p:nvPr>
        </p:nvSpPr>
        <p:spPr bwMode="auto">
          <a:xfrm>
            <a:off x="1524000" y="274639"/>
            <a:ext cx="8229600" cy="922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GB" altLang="en-US">
                <a:ea typeface="ＭＳ Ｐゴシック" panose="020B0600070205080204" pitchFamily="34" charset="-128"/>
              </a:rPr>
              <a:t>Multipliers</a:t>
            </a:r>
          </a:p>
        </p:txBody>
      </p:sp>
      <p:sp>
        <p:nvSpPr>
          <p:cNvPr id="212995" name="Rectangle 3">
            <a:extLst>
              <a:ext uri="{FF2B5EF4-FFF2-40B4-BE49-F238E27FC236}">
                <a16:creationId xmlns:a16="http://schemas.microsoft.com/office/drawing/2014/main" id="{3BAF589B-3688-4385-8F01-20835EB2C81B}"/>
              </a:ext>
            </a:extLst>
          </p:cNvPr>
          <p:cNvSpPr>
            <a:spLocks noGrp="1" noChangeArrowheads="1"/>
          </p:cNvSpPr>
          <p:nvPr>
            <p:ph type="body" idx="4294967295"/>
          </p:nvPr>
        </p:nvSpPr>
        <p:spPr>
          <a:xfrm>
            <a:off x="2808288" y="1412876"/>
            <a:ext cx="7859712" cy="4752975"/>
          </a:xfrm>
          <a:prstGeom prst="rect">
            <a:avLst/>
          </a:prstGeom>
        </p:spPr>
        <p:txBody>
          <a:bodyPr>
            <a:normAutofit/>
          </a:bodyPr>
          <a:lstStyle/>
          <a:p>
            <a:pPr>
              <a:defRPr/>
            </a:pPr>
            <a:r>
              <a:rPr lang="en-GB" altLang="en-US" sz="2200" dirty="0"/>
              <a:t>LGFA 1988 Schedule 7</a:t>
            </a:r>
          </a:p>
          <a:p>
            <a:pPr>
              <a:defRPr/>
            </a:pPr>
            <a:r>
              <a:rPr lang="en-GB" altLang="en-US" sz="2200" dirty="0"/>
              <a:t>Two multipliers – SBR &amp; Non-Domestic</a:t>
            </a:r>
          </a:p>
          <a:p>
            <a:pPr>
              <a:defRPr/>
            </a:pPr>
            <a:r>
              <a:rPr lang="en-GB" altLang="en-US" sz="2200" dirty="0"/>
              <a:t>From April 2018 the SBR multiplier has changed annually in line with the Consumer Price Index.  Prior to April 2018 the multiplier changed in line with the Retail Price Index (which is usually a higher measure of inflation) </a:t>
            </a:r>
          </a:p>
          <a:p>
            <a:pPr>
              <a:defRPr/>
            </a:pPr>
            <a:r>
              <a:rPr lang="en-GB" altLang="en-US" sz="2200" dirty="0"/>
              <a:t>May be adjusted by Secretary of State</a:t>
            </a:r>
          </a:p>
          <a:p>
            <a:pPr>
              <a:defRPr/>
            </a:pPr>
            <a:r>
              <a:rPr lang="en-GB" altLang="en-US" sz="2200" dirty="0"/>
              <a:t>Must be expressed to 3 decimal places only</a:t>
            </a:r>
          </a:p>
          <a:p>
            <a:pPr>
              <a:defRPr/>
            </a:pPr>
            <a:r>
              <a:rPr lang="en-GB" altLang="en-US" sz="2200" dirty="0"/>
              <a:t>2019/20 multiplier is 0.491 (0.480 in 18/19) – 49.1p in the £</a:t>
            </a:r>
          </a:p>
          <a:p>
            <a:pPr>
              <a:defRPr/>
            </a:pPr>
            <a:r>
              <a:rPr lang="en-GB" altLang="en-US" sz="2200" dirty="0"/>
              <a:t>2019/20 supplement set at 1.3p</a:t>
            </a:r>
          </a:p>
          <a:p>
            <a:pPr>
              <a:defRPr/>
            </a:pPr>
            <a:r>
              <a:rPr lang="en-GB" altLang="en-US" sz="2200" dirty="0"/>
              <a:t>Non-Domestic multiplier 2019/20 is 0.504 – 50.4p in £</a:t>
            </a:r>
          </a:p>
          <a:p>
            <a:pPr>
              <a:defRPr/>
            </a:pPr>
            <a:endParaRPr lang="en-US" altLang="en-US" dirty="0"/>
          </a:p>
          <a:p>
            <a:pPr>
              <a:defRPr/>
            </a:pPr>
            <a:endParaRPr lang="en-GB" altLang="en-US" dirty="0"/>
          </a:p>
          <a:p>
            <a:pPr>
              <a:defRPr/>
            </a:pPr>
            <a:endParaRPr lang="en-GB" altLang="en-US" dirty="0"/>
          </a:p>
        </p:txBody>
      </p:sp>
      <p:sp>
        <p:nvSpPr>
          <p:cNvPr id="12292" name="Slide Number Placeholder 3">
            <a:extLst>
              <a:ext uri="{FF2B5EF4-FFF2-40B4-BE49-F238E27FC236}">
                <a16:creationId xmlns:a16="http://schemas.microsoft.com/office/drawing/2014/main" id="{6584DB16-D9AA-4A7A-888D-DEE5F60EE53A}"/>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41F72F2A-5FA6-46EA-A700-872B27AAD892}" type="slidenum">
              <a:rPr lang="en-US" altLang="en-US" sz="2600" b="1">
                <a:solidFill>
                  <a:prstClr val="white"/>
                </a:solidFill>
                <a:cs typeface="Times New Roman" panose="02020603050405020304" pitchFamily="18" charset="0"/>
              </a:rPr>
              <a:pPr defTabSz="457200" fontAlgn="base">
                <a:spcBef>
                  <a:spcPct val="0"/>
                </a:spcBef>
                <a:spcAft>
                  <a:spcPct val="0"/>
                </a:spcAft>
              </a:pPr>
              <a:t>94</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BC92CFE-B035-4B55-97D4-65EE942694DF}"/>
              </a:ext>
            </a:extLst>
          </p:cNvPr>
          <p:cNvSpPr>
            <a:spLocks noGrp="1" noChangeArrowheads="1"/>
          </p:cNvSpPr>
          <p:nvPr>
            <p:ph type="title" idx="4294967295"/>
          </p:nvPr>
        </p:nvSpPr>
        <p:spPr bwMode="auto">
          <a:xfrm>
            <a:off x="1524000" y="274639"/>
            <a:ext cx="8229600" cy="922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GB" altLang="en-US">
                <a:ea typeface="ＭＳ Ｐゴシック" panose="020B0600070205080204" pitchFamily="34" charset="-128"/>
              </a:rPr>
              <a:t>Which Multiplier to Use</a:t>
            </a:r>
          </a:p>
        </p:txBody>
      </p:sp>
      <p:sp>
        <p:nvSpPr>
          <p:cNvPr id="212995" name="Rectangle 3">
            <a:extLst>
              <a:ext uri="{FF2B5EF4-FFF2-40B4-BE49-F238E27FC236}">
                <a16:creationId xmlns:a16="http://schemas.microsoft.com/office/drawing/2014/main" id="{AD8F7E06-7772-4510-8491-60343AFE342D}"/>
              </a:ext>
            </a:extLst>
          </p:cNvPr>
          <p:cNvSpPr>
            <a:spLocks noGrp="1" noChangeArrowheads="1"/>
          </p:cNvSpPr>
          <p:nvPr>
            <p:ph type="body" idx="4294967295"/>
          </p:nvPr>
        </p:nvSpPr>
        <p:spPr>
          <a:xfrm>
            <a:off x="2808288" y="1412876"/>
            <a:ext cx="7859712" cy="4752975"/>
          </a:xfrm>
          <a:prstGeom prst="rect">
            <a:avLst/>
          </a:prstGeom>
        </p:spPr>
        <p:txBody>
          <a:bodyPr>
            <a:normAutofit fontScale="92500" lnSpcReduction="10000"/>
          </a:bodyPr>
          <a:lstStyle/>
          <a:p>
            <a:pPr marL="0" indent="0">
              <a:buNone/>
              <a:defRPr/>
            </a:pPr>
            <a:r>
              <a:rPr lang="en-GB" altLang="en-US" dirty="0"/>
              <a:t>SBR Multiplier</a:t>
            </a:r>
          </a:p>
          <a:p>
            <a:pPr>
              <a:defRPr/>
            </a:pPr>
            <a:r>
              <a:rPr lang="en-GB" altLang="en-US" dirty="0"/>
              <a:t>Occupied charges where RV of hereditament is below £51,000</a:t>
            </a:r>
          </a:p>
          <a:p>
            <a:pPr>
              <a:defRPr/>
            </a:pPr>
            <a:r>
              <a:rPr lang="en-GB" altLang="en-US" dirty="0"/>
              <a:t>SBR multiplier still used even if occupier doesn’t qualify for small business relief</a:t>
            </a:r>
          </a:p>
          <a:p>
            <a:pPr marL="0" indent="0">
              <a:buNone/>
              <a:defRPr/>
            </a:pPr>
            <a:endParaRPr lang="en-GB" altLang="en-US" dirty="0"/>
          </a:p>
          <a:p>
            <a:pPr marL="0" indent="0">
              <a:buNone/>
              <a:defRPr/>
            </a:pPr>
            <a:r>
              <a:rPr lang="en-GB" altLang="en-US" dirty="0"/>
              <a:t>Non-Domestic Multiplier</a:t>
            </a:r>
          </a:p>
          <a:p>
            <a:pPr>
              <a:defRPr/>
            </a:pPr>
            <a:r>
              <a:rPr lang="en-GB" altLang="en-US" dirty="0"/>
              <a:t>Occupied charges with RV £51,000 and above</a:t>
            </a:r>
          </a:p>
          <a:p>
            <a:pPr>
              <a:defRPr/>
            </a:pPr>
            <a:r>
              <a:rPr lang="en-GB" altLang="en-US" dirty="0"/>
              <a:t>Any empty charges</a:t>
            </a:r>
          </a:p>
          <a:p>
            <a:pPr>
              <a:defRPr/>
            </a:pPr>
            <a:endParaRPr lang="en-US" altLang="en-US" dirty="0"/>
          </a:p>
          <a:p>
            <a:pPr>
              <a:defRPr/>
            </a:pPr>
            <a:endParaRPr lang="en-GB" altLang="en-US" dirty="0"/>
          </a:p>
          <a:p>
            <a:pPr>
              <a:defRPr/>
            </a:pPr>
            <a:endParaRPr lang="en-GB" altLang="en-US" dirty="0"/>
          </a:p>
        </p:txBody>
      </p:sp>
      <p:sp>
        <p:nvSpPr>
          <p:cNvPr id="14340" name="Slide Number Placeholder 3">
            <a:extLst>
              <a:ext uri="{FF2B5EF4-FFF2-40B4-BE49-F238E27FC236}">
                <a16:creationId xmlns:a16="http://schemas.microsoft.com/office/drawing/2014/main" id="{B39E3A0E-E002-4E0B-9355-54EF60ACD2DA}"/>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7C8370FE-7E1E-41B2-B7EE-FB6097B2A3D2}" type="slidenum">
              <a:rPr lang="en-US" altLang="en-US" sz="2600" b="1">
                <a:solidFill>
                  <a:prstClr val="white"/>
                </a:solidFill>
                <a:cs typeface="Times New Roman" panose="02020603050405020304" pitchFamily="18" charset="0"/>
              </a:rPr>
              <a:pPr defTabSz="457200" fontAlgn="base">
                <a:spcBef>
                  <a:spcPct val="0"/>
                </a:spcBef>
                <a:spcAft>
                  <a:spcPct val="0"/>
                </a:spcAft>
              </a:pPr>
              <a:t>95</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DD22261E-C617-4B54-9478-60D3F51F3ABC}"/>
              </a:ext>
            </a:extLst>
          </p:cNvPr>
          <p:cNvSpPr>
            <a:spLocks noGrp="1" noChangeArrowheads="1"/>
          </p:cNvSpPr>
          <p:nvPr>
            <p:ph type="title" idx="4294967295"/>
          </p:nvPr>
        </p:nvSpPr>
        <p:spPr bwMode="auto">
          <a:xfrm>
            <a:off x="1524000" y="274638"/>
            <a:ext cx="8229600" cy="7921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GB" altLang="en-US">
                <a:ea typeface="ＭＳ Ｐゴシック" panose="020B0600070205080204" pitchFamily="34" charset="-128"/>
              </a:rPr>
              <a:t>Billing</a:t>
            </a:r>
            <a:endParaRPr lang="en-US" altLang="en-US">
              <a:ea typeface="ＭＳ Ｐゴシック" panose="020B0600070205080204" pitchFamily="34" charset="-128"/>
            </a:endParaRPr>
          </a:p>
        </p:txBody>
      </p:sp>
      <p:sp>
        <p:nvSpPr>
          <p:cNvPr id="214019" name="Content Placeholder 2">
            <a:extLst>
              <a:ext uri="{FF2B5EF4-FFF2-40B4-BE49-F238E27FC236}">
                <a16:creationId xmlns:a16="http://schemas.microsoft.com/office/drawing/2014/main" id="{AA147109-77F8-42C7-93B9-D9DB1F66352C}"/>
              </a:ext>
            </a:extLst>
          </p:cNvPr>
          <p:cNvSpPr>
            <a:spLocks noGrp="1"/>
          </p:cNvSpPr>
          <p:nvPr>
            <p:ph idx="4294967295"/>
          </p:nvPr>
        </p:nvSpPr>
        <p:spPr>
          <a:xfrm>
            <a:off x="1524000" y="1143000"/>
            <a:ext cx="8229600" cy="5246688"/>
          </a:xfrm>
          <a:prstGeom prst="rect">
            <a:avLst/>
          </a:prstGeom>
        </p:spPr>
        <p:txBody>
          <a:bodyPr>
            <a:normAutofit lnSpcReduction="10000"/>
          </a:bodyPr>
          <a:lstStyle/>
          <a:p>
            <a:pPr>
              <a:defRPr/>
            </a:pPr>
            <a:r>
              <a:rPr lang="en-GB" altLang="en-US" sz="2200" dirty="0"/>
              <a:t>The Non-Domestic Rating (Collection and Enforcement) (Local Lists) Regulations 1989 SI 1058</a:t>
            </a:r>
          </a:p>
          <a:p>
            <a:pPr>
              <a:defRPr/>
            </a:pPr>
            <a:r>
              <a:rPr lang="en-GB" altLang="en-US" sz="2200" dirty="0"/>
              <a:t>Liability to pay rates only arises once a demand notice has been issued by the Billing Authority (BA)</a:t>
            </a:r>
          </a:p>
          <a:p>
            <a:pPr>
              <a:defRPr/>
            </a:pPr>
            <a:r>
              <a:rPr lang="en-GB" altLang="en-US" sz="2200" dirty="0"/>
              <a:t>Regulation 5 (1) - Will be served as soon as practicable after multiplier determined but not before BA has set its council tax.</a:t>
            </a:r>
          </a:p>
          <a:p>
            <a:pPr>
              <a:defRPr/>
            </a:pPr>
            <a:r>
              <a:rPr lang="en-GB" altLang="en-US" sz="2200" dirty="0" err="1"/>
              <a:t>Encon</a:t>
            </a:r>
            <a:r>
              <a:rPr lang="en-GB" altLang="en-US" sz="2200" dirty="0"/>
              <a:t> Insulation (Nottingham) Ltd v Nottingham City Council (QBD) 1999</a:t>
            </a:r>
          </a:p>
          <a:p>
            <a:pPr>
              <a:defRPr/>
            </a:pPr>
            <a:r>
              <a:rPr lang="en-GB" altLang="en-US" sz="2200" dirty="0"/>
              <a:t>BA failed to identify empty property was occupied until 1997/8 and issued back-dated demand to 1 April 1990</a:t>
            </a:r>
          </a:p>
          <a:p>
            <a:pPr>
              <a:defRPr/>
            </a:pPr>
            <a:r>
              <a:rPr lang="en-GB" altLang="en-US" sz="2200" dirty="0"/>
              <a:t>BA found not to have investigated adequately (not visited)</a:t>
            </a:r>
          </a:p>
          <a:p>
            <a:pPr>
              <a:defRPr/>
            </a:pPr>
            <a:r>
              <a:rPr lang="en-GB" altLang="en-US" sz="2200" dirty="0"/>
              <a:t>Demand notices not served “as soon as practicable in the relevant year”</a:t>
            </a:r>
          </a:p>
          <a:p>
            <a:pPr>
              <a:defRPr/>
            </a:pPr>
            <a:r>
              <a:rPr lang="en-GB" altLang="en-US" sz="2200" dirty="0"/>
              <a:t>BA had failed in its statutory duty and rates to 31 March 1997 not payable</a:t>
            </a:r>
            <a:endParaRPr lang="en-GB" altLang="en-US" sz="2400" dirty="0"/>
          </a:p>
          <a:p>
            <a:pPr>
              <a:defRPr/>
            </a:pPr>
            <a:endParaRPr lang="en-US" altLang="en-US" dirty="0"/>
          </a:p>
        </p:txBody>
      </p:sp>
      <p:sp>
        <p:nvSpPr>
          <p:cNvPr id="16388" name="Slide Number Placeholder 3">
            <a:extLst>
              <a:ext uri="{FF2B5EF4-FFF2-40B4-BE49-F238E27FC236}">
                <a16:creationId xmlns:a16="http://schemas.microsoft.com/office/drawing/2014/main" id="{29490D61-ED6E-4556-8269-492328637746}"/>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BDE81712-FD35-4835-9EED-250BC44AE59F}" type="slidenum">
              <a:rPr lang="en-US" altLang="en-US" sz="2600" b="1">
                <a:solidFill>
                  <a:prstClr val="white"/>
                </a:solidFill>
                <a:cs typeface="Times New Roman" panose="02020603050405020304" pitchFamily="18" charset="0"/>
              </a:rPr>
              <a:pPr defTabSz="457200" fontAlgn="base">
                <a:spcBef>
                  <a:spcPct val="0"/>
                </a:spcBef>
                <a:spcAft>
                  <a:spcPct val="0"/>
                </a:spcAft>
              </a:pPr>
              <a:t>96</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a:extLst>
              <a:ext uri="{FF2B5EF4-FFF2-40B4-BE49-F238E27FC236}">
                <a16:creationId xmlns:a16="http://schemas.microsoft.com/office/drawing/2014/main" id="{33AC9004-7F14-40D9-B2EC-99ABC0A10DB7}"/>
              </a:ext>
            </a:extLst>
          </p:cNvPr>
          <p:cNvSpPr>
            <a:spLocks noGrp="1"/>
          </p:cNvSpPr>
          <p:nvPr>
            <p:ph type="title" idx="4294967295"/>
          </p:nvPr>
        </p:nvSpPr>
        <p:spPr>
          <a:xfrm>
            <a:off x="1524000" y="274638"/>
            <a:ext cx="8229600" cy="639762"/>
          </a:xfrm>
          <a:prstGeom prst="rect">
            <a:avLst/>
          </a:prstGeom>
        </p:spPr>
        <p:txBody>
          <a:bodyPr anchor="b">
            <a:normAutofit fontScale="90000"/>
          </a:bodyPr>
          <a:lstStyle/>
          <a:p>
            <a:pPr>
              <a:defRPr/>
            </a:pPr>
            <a:r>
              <a:rPr lang="en-GB" altLang="en-US"/>
              <a:t>Demand Notices</a:t>
            </a:r>
            <a:endParaRPr lang="en-US" altLang="en-US"/>
          </a:p>
        </p:txBody>
      </p:sp>
      <p:sp>
        <p:nvSpPr>
          <p:cNvPr id="17411" name="Content Placeholder 2">
            <a:extLst>
              <a:ext uri="{FF2B5EF4-FFF2-40B4-BE49-F238E27FC236}">
                <a16:creationId xmlns:a16="http://schemas.microsoft.com/office/drawing/2014/main" id="{D26BB096-747C-4988-9E6D-B86BF20CADCD}"/>
              </a:ext>
            </a:extLst>
          </p:cNvPr>
          <p:cNvSpPr>
            <a:spLocks noGrp="1" noChangeArrowheads="1"/>
          </p:cNvSpPr>
          <p:nvPr>
            <p:ph idx="4294967295"/>
          </p:nvPr>
        </p:nvSpPr>
        <p:spPr bwMode="auto">
          <a:xfrm>
            <a:off x="1524000" y="990601"/>
            <a:ext cx="8229600" cy="5135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2200">
                <a:ea typeface="ＭＳ Ｐゴシック" panose="020B0600070205080204" pitchFamily="34" charset="-128"/>
              </a:rPr>
              <a:t>Regulation 4</a:t>
            </a:r>
            <a:endParaRPr lang="en-US" altLang="en-US" sz="2200">
              <a:ea typeface="ＭＳ Ｐゴシック" panose="020B0600070205080204" pitchFamily="34" charset="-128"/>
            </a:endParaRPr>
          </a:p>
          <a:p>
            <a:pPr>
              <a:spcBef>
                <a:spcPts val="475"/>
              </a:spcBef>
            </a:pPr>
            <a:r>
              <a:rPr lang="en-GB" altLang="en-US" sz="2200">
                <a:ea typeface="ＭＳ Ｐゴシック" panose="020B0600070205080204" pitchFamily="34" charset="-128"/>
              </a:rPr>
              <a:t>BA required to serve demand notice each year</a:t>
            </a:r>
          </a:p>
          <a:p>
            <a:pPr>
              <a:spcBef>
                <a:spcPts val="475"/>
              </a:spcBef>
            </a:pPr>
            <a:r>
              <a:rPr lang="en-GB" altLang="en-US" sz="2200">
                <a:ea typeface="ＭＳ Ｐゴシック" panose="020B0600070205080204" pitchFamily="34" charset="-128"/>
              </a:rPr>
              <a:t>Different demand notices must be served for different financial years</a:t>
            </a:r>
          </a:p>
          <a:p>
            <a:pPr>
              <a:spcBef>
                <a:spcPts val="475"/>
              </a:spcBef>
            </a:pPr>
            <a:r>
              <a:rPr lang="en-GB" altLang="en-US" sz="2200">
                <a:ea typeface="ＭＳ Ｐゴシック" panose="020B0600070205080204" pitchFamily="34" charset="-128"/>
              </a:rPr>
              <a:t>Issued at least 14 days before first instalment due</a:t>
            </a:r>
          </a:p>
          <a:p>
            <a:pPr>
              <a:spcBef>
                <a:spcPts val="475"/>
              </a:spcBef>
            </a:pPr>
            <a:r>
              <a:rPr lang="en-GB" altLang="en-US" sz="2200">
                <a:ea typeface="ＭＳ Ｐゴシック" panose="020B0600070205080204" pitchFamily="34" charset="-128"/>
              </a:rPr>
              <a:t>Must specify the day in each month instalments are to be paid</a:t>
            </a:r>
          </a:p>
          <a:p>
            <a:pPr>
              <a:spcBef>
                <a:spcPts val="475"/>
              </a:spcBef>
            </a:pPr>
            <a:r>
              <a:rPr lang="en-GB" altLang="en-US" sz="2200">
                <a:ea typeface="ＭＳ Ｐゴシック" panose="020B0600070205080204" pitchFamily="34" charset="-128"/>
              </a:rPr>
              <a:t>No payment need be made unless a demand notice has been served</a:t>
            </a:r>
          </a:p>
          <a:p>
            <a:pPr>
              <a:spcBef>
                <a:spcPts val="475"/>
              </a:spcBef>
            </a:pPr>
            <a:r>
              <a:rPr lang="en-GB" altLang="en-US" sz="2200">
                <a:ea typeface="ＭＳ Ｐゴシック" panose="020B0600070205080204" pitchFamily="34" charset="-128"/>
              </a:rPr>
              <a:t>Digital and Online Billing</a:t>
            </a:r>
          </a:p>
          <a:p>
            <a:pPr lvl="1">
              <a:spcBef>
                <a:spcPts val="475"/>
              </a:spcBef>
            </a:pPr>
            <a:r>
              <a:rPr lang="en-GB" altLang="en-US" sz="1800">
                <a:ea typeface="ＭＳ Ｐゴシック" panose="020B0600070205080204" pitchFamily="34" charset="-128"/>
              </a:rPr>
              <a:t>DCLG expect councils to have implemented or be moving towards this</a:t>
            </a:r>
          </a:p>
          <a:p>
            <a:pPr>
              <a:spcBef>
                <a:spcPts val="475"/>
              </a:spcBef>
            </a:pPr>
            <a:endParaRPr lang="en-GB" altLang="en-US" sz="220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45D33B6B-2673-4C64-BF8C-E603D573E040}"/>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1718A655-3FAF-4BE2-ABFA-7F3E6AF94628}" type="slidenum">
              <a:rPr lang="en-US" altLang="en-US" sz="2600" b="1">
                <a:solidFill>
                  <a:prstClr val="white"/>
                </a:solidFill>
                <a:cs typeface="Times New Roman" panose="02020603050405020304" pitchFamily="18" charset="0"/>
              </a:rPr>
              <a:pPr defTabSz="457200" fontAlgn="base">
                <a:spcBef>
                  <a:spcPct val="0"/>
                </a:spcBef>
                <a:spcAft>
                  <a:spcPct val="0"/>
                </a:spcAft>
              </a:pPr>
              <a:t>97</a:t>
            </a:fld>
            <a:endParaRPr lang="en-US" altLang="en-US" sz="2600" b="1">
              <a:solidFill>
                <a:prstClr val="white"/>
              </a:solidFill>
              <a:cs typeface="Times New Roman" panose="02020603050405020304" pitchFamily="18"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47F4C23-3C89-4543-BAE4-61F368DEDDE6}"/>
              </a:ext>
            </a:extLst>
          </p:cNvPr>
          <p:cNvSpPr>
            <a:spLocks noGrp="1" noChangeArrowheads="1"/>
          </p:cNvSpPr>
          <p:nvPr>
            <p:ph type="title" idx="4294967295"/>
          </p:nvPr>
        </p:nvSpPr>
        <p:spPr bwMode="auto">
          <a:xfrm>
            <a:off x="1524000" y="274639"/>
            <a:ext cx="8229600" cy="777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GB" altLang="en-US">
                <a:ea typeface="ＭＳ Ｐゴシック" panose="020B0600070205080204" pitchFamily="34" charset="-128"/>
              </a:rPr>
              <a:t>Instalments</a:t>
            </a:r>
          </a:p>
        </p:txBody>
      </p:sp>
      <p:sp>
        <p:nvSpPr>
          <p:cNvPr id="18435" name="Rectangle 3">
            <a:extLst>
              <a:ext uri="{FF2B5EF4-FFF2-40B4-BE49-F238E27FC236}">
                <a16:creationId xmlns:a16="http://schemas.microsoft.com/office/drawing/2014/main" id="{EA076D41-4ED4-4DAA-BF0B-DDCC01C7C140}"/>
              </a:ext>
            </a:extLst>
          </p:cNvPr>
          <p:cNvSpPr>
            <a:spLocks noGrp="1" noChangeArrowheads="1"/>
          </p:cNvSpPr>
          <p:nvPr>
            <p:ph type="body" idx="4294967295"/>
          </p:nvPr>
        </p:nvSpPr>
        <p:spPr bwMode="auto">
          <a:xfrm>
            <a:off x="1524000" y="1196975"/>
            <a:ext cx="8229600" cy="4929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GB" altLang="en-US" sz="2800">
                <a:ea typeface="ＭＳ Ｐゴシック" panose="020B0600070205080204" pitchFamily="34" charset="-128"/>
              </a:rPr>
              <a:t>Regulation 7 and Schedule 1</a:t>
            </a:r>
          </a:p>
          <a:p>
            <a:pPr>
              <a:lnSpc>
                <a:spcPct val="80000"/>
              </a:lnSpc>
              <a:buFontTx/>
              <a:buNone/>
            </a:pPr>
            <a:endParaRPr lang="en-GB" altLang="en-US" sz="2800">
              <a:ea typeface="ＭＳ Ｐゴシック" panose="020B0600070205080204" pitchFamily="34" charset="-128"/>
            </a:endParaRPr>
          </a:p>
          <a:p>
            <a:pPr>
              <a:lnSpc>
                <a:spcPct val="80000"/>
              </a:lnSpc>
              <a:buFontTx/>
              <a:buNone/>
            </a:pPr>
            <a:r>
              <a:rPr lang="en-GB" altLang="en-US" sz="2800" u="sng">
                <a:ea typeface="ＭＳ Ｐゴシック" panose="020B0600070205080204" pitchFamily="34" charset="-128"/>
              </a:rPr>
              <a:t>TWO</a:t>
            </a:r>
            <a:r>
              <a:rPr lang="en-GB" altLang="en-US" sz="2800">
                <a:ea typeface="ＭＳ Ｐゴシック" panose="020B0600070205080204" pitchFamily="34" charset="-128"/>
              </a:rPr>
              <a:t> alternative instalment schemes for </a:t>
            </a:r>
          </a:p>
          <a:p>
            <a:pPr>
              <a:lnSpc>
                <a:spcPct val="80000"/>
              </a:lnSpc>
              <a:buFontTx/>
              <a:buNone/>
            </a:pPr>
            <a:r>
              <a:rPr lang="en-GB" altLang="en-US" sz="2800">
                <a:ea typeface="ＭＳ Ｐゴシック" panose="020B0600070205080204" pitchFamily="34" charset="-128"/>
              </a:rPr>
              <a:t>payment of non domestic rates.</a:t>
            </a:r>
          </a:p>
          <a:p>
            <a:pPr>
              <a:lnSpc>
                <a:spcPct val="80000"/>
              </a:lnSpc>
            </a:pPr>
            <a:endParaRPr lang="en-GB" altLang="en-US" sz="2800">
              <a:ea typeface="ＭＳ Ｐゴシック" panose="020B0600070205080204" pitchFamily="34" charset="-128"/>
            </a:endParaRPr>
          </a:p>
          <a:p>
            <a:pPr>
              <a:lnSpc>
                <a:spcPct val="80000"/>
              </a:lnSpc>
            </a:pPr>
            <a:r>
              <a:rPr lang="en-GB" altLang="en-US" sz="2800">
                <a:ea typeface="ＭＳ Ｐゴシック" panose="020B0600070205080204" pitchFamily="34" charset="-128"/>
              </a:rPr>
              <a:t>the Statutory Instalment Scheme i.e. monthly instalments or,</a:t>
            </a:r>
          </a:p>
          <a:p>
            <a:pPr>
              <a:lnSpc>
                <a:spcPct val="80000"/>
              </a:lnSpc>
            </a:pPr>
            <a:endParaRPr lang="en-GB" altLang="en-US" sz="2800">
              <a:ea typeface="ＭＳ Ｐゴシック" panose="020B0600070205080204" pitchFamily="34" charset="-128"/>
            </a:endParaRPr>
          </a:p>
          <a:p>
            <a:pPr>
              <a:lnSpc>
                <a:spcPct val="80000"/>
              </a:lnSpc>
            </a:pPr>
            <a:r>
              <a:rPr lang="en-GB" altLang="en-US" sz="2800">
                <a:ea typeface="ＭＳ Ｐゴシック" panose="020B0600070205080204" pitchFamily="34" charset="-128"/>
              </a:rPr>
              <a:t>by agreement with the ratepayer </a:t>
            </a:r>
          </a:p>
        </p:txBody>
      </p:sp>
      <p:sp>
        <p:nvSpPr>
          <p:cNvPr id="18436" name="Slide Number Placeholder 3">
            <a:extLst>
              <a:ext uri="{FF2B5EF4-FFF2-40B4-BE49-F238E27FC236}">
                <a16:creationId xmlns:a16="http://schemas.microsoft.com/office/drawing/2014/main" id="{DDB2171E-7B13-4009-BFB5-151DBC520333}"/>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162AAE39-B657-4988-A0D4-0465F97A6B2F}" type="slidenum">
              <a:rPr lang="en-US" altLang="en-US" sz="2600" b="1">
                <a:solidFill>
                  <a:srgbClr val="FFFFFF"/>
                </a:solidFill>
                <a:cs typeface="Times New Roman" panose="02020603050405020304" pitchFamily="18" charset="0"/>
              </a:rPr>
              <a:pPr defTabSz="457200" fontAlgn="base">
                <a:spcBef>
                  <a:spcPct val="0"/>
                </a:spcBef>
                <a:spcAft>
                  <a:spcPct val="0"/>
                </a:spcAft>
              </a:pPr>
              <a:t>98</a:t>
            </a:fld>
            <a:endParaRPr lang="en-US" altLang="en-US" sz="2600" b="1">
              <a:solidFill>
                <a:srgbClr val="FFFFFF"/>
              </a:solidFill>
              <a:cs typeface="Times New Roman" panose="02020603050405020304" pitchFamily="18"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1">
            <a:extLst>
              <a:ext uri="{FF2B5EF4-FFF2-40B4-BE49-F238E27FC236}">
                <a16:creationId xmlns:a16="http://schemas.microsoft.com/office/drawing/2014/main" id="{A50817C6-439C-49CE-985F-55495B4BECC7}"/>
              </a:ext>
            </a:extLst>
          </p:cNvPr>
          <p:cNvSpPr>
            <a:spLocks noGrp="1"/>
          </p:cNvSpPr>
          <p:nvPr>
            <p:ph type="title" idx="4294967295"/>
          </p:nvPr>
        </p:nvSpPr>
        <p:spPr>
          <a:xfrm>
            <a:off x="1524000" y="274639"/>
            <a:ext cx="8229600" cy="706437"/>
          </a:xfrm>
          <a:prstGeom prst="rect">
            <a:avLst/>
          </a:prstGeom>
        </p:spPr>
        <p:txBody>
          <a:bodyPr anchor="b">
            <a:normAutofit fontScale="90000"/>
          </a:bodyPr>
          <a:lstStyle/>
          <a:p>
            <a:pPr>
              <a:defRPr/>
            </a:pPr>
            <a:r>
              <a:rPr lang="en-GB" altLang="en-US" dirty="0"/>
              <a:t>Statutory Scheme</a:t>
            </a:r>
            <a:endParaRPr lang="en-US" altLang="en-US" dirty="0"/>
          </a:p>
        </p:txBody>
      </p:sp>
      <p:sp>
        <p:nvSpPr>
          <p:cNvPr id="234499" name="Content Placeholder 2">
            <a:extLst>
              <a:ext uri="{FF2B5EF4-FFF2-40B4-BE49-F238E27FC236}">
                <a16:creationId xmlns:a16="http://schemas.microsoft.com/office/drawing/2014/main" id="{EF7018AB-0AA5-4E8C-AF68-166C8647F2B0}"/>
              </a:ext>
            </a:extLst>
          </p:cNvPr>
          <p:cNvSpPr>
            <a:spLocks noGrp="1"/>
          </p:cNvSpPr>
          <p:nvPr>
            <p:ph idx="4294967295"/>
          </p:nvPr>
        </p:nvSpPr>
        <p:spPr>
          <a:xfrm>
            <a:off x="1524000" y="1125539"/>
            <a:ext cx="8229600" cy="5000625"/>
          </a:xfrm>
          <a:prstGeom prst="rect">
            <a:avLst/>
          </a:prstGeom>
        </p:spPr>
        <p:txBody>
          <a:bodyPr>
            <a:normAutofit lnSpcReduction="10000"/>
          </a:bodyPr>
          <a:lstStyle/>
          <a:p>
            <a:pPr>
              <a:defRPr/>
            </a:pPr>
            <a:r>
              <a:rPr lang="en-GB" altLang="en-US" sz="2000" dirty="0"/>
              <a:t>10 monthly instalments - first instalment at least 14 days after issue of demand notice  </a:t>
            </a:r>
            <a:endParaRPr lang="en-US" altLang="en-US" sz="2000" dirty="0"/>
          </a:p>
          <a:p>
            <a:pPr>
              <a:defRPr/>
            </a:pPr>
            <a:r>
              <a:rPr lang="en-GB" altLang="en-US" sz="2000" dirty="0"/>
              <a:t>10</a:t>
            </a:r>
            <a:r>
              <a:rPr lang="en-GB" altLang="en-US" sz="2000" b="1" dirty="0"/>
              <a:t> </a:t>
            </a:r>
            <a:r>
              <a:rPr lang="en-GB" altLang="en-US" sz="2000" dirty="0"/>
              <a:t>monthly instalments where the demand notice is issued on or before 30th April of the relevant year in question.   </a:t>
            </a:r>
            <a:endParaRPr lang="en-US" altLang="en-US" sz="2000" dirty="0"/>
          </a:p>
          <a:p>
            <a:pPr>
              <a:defRPr/>
            </a:pPr>
            <a:r>
              <a:rPr lang="en-GB" altLang="en-US" sz="2000" dirty="0"/>
              <a:t>Issued between the 1st May but before the 31st December, the number of instalments applicable will be the number of </a:t>
            </a:r>
            <a:r>
              <a:rPr lang="en-GB" altLang="en-US" sz="2000" b="1" dirty="0"/>
              <a:t>WHOLE MONTHS LESS ONE</a:t>
            </a:r>
            <a:r>
              <a:rPr lang="en-GB" altLang="en-US" sz="2000" dirty="0"/>
              <a:t>.</a:t>
            </a:r>
            <a:r>
              <a:rPr lang="en-GB" altLang="en-US" sz="2000" i="1" dirty="0"/>
              <a:t>   </a:t>
            </a:r>
            <a:endParaRPr lang="en-US" altLang="en-US" sz="2000" dirty="0"/>
          </a:p>
          <a:p>
            <a:pPr>
              <a:defRPr/>
            </a:pPr>
            <a:r>
              <a:rPr lang="en-GB" altLang="en-US" sz="2000" dirty="0"/>
              <a:t>Issued between the 1st January and the 31st March, the whole amount is payable in a </a:t>
            </a:r>
            <a:r>
              <a:rPr lang="en-GB" altLang="en-US" sz="2000" b="1" dirty="0"/>
              <a:t>SINGLE</a:t>
            </a:r>
            <a:r>
              <a:rPr lang="en-GB" altLang="en-US" sz="2000" dirty="0"/>
              <a:t> instalment on a day at least 14 days after the issue of the notice.</a:t>
            </a:r>
          </a:p>
          <a:p>
            <a:pPr>
              <a:defRPr/>
            </a:pPr>
            <a:r>
              <a:rPr lang="en-GB" altLang="en-US" sz="2000" dirty="0"/>
              <a:t>From April 2014 businesses can opt to pay over 12 months</a:t>
            </a:r>
          </a:p>
          <a:p>
            <a:pPr>
              <a:defRPr/>
            </a:pPr>
            <a:r>
              <a:rPr lang="en-GB" altLang="en-US" sz="2000" dirty="0"/>
              <a:t>Notice issued after 15 April number of instalments = number whole months left in year</a:t>
            </a:r>
            <a:endParaRPr lang="en-US" altLang="en-US" sz="2000" dirty="0"/>
          </a:p>
          <a:p>
            <a:pPr>
              <a:defRPr/>
            </a:pPr>
            <a:r>
              <a:rPr lang="en-GB" altLang="en-US" sz="2000" dirty="0"/>
              <a:t>Where a demand notice is issued after the end of the relevant year in question, there is </a:t>
            </a:r>
            <a:r>
              <a:rPr lang="en-GB" altLang="en-US" sz="2000" b="1" dirty="0"/>
              <a:t>NO ENTITLEMENT </a:t>
            </a:r>
            <a:r>
              <a:rPr lang="en-GB" altLang="en-US" sz="2000" dirty="0"/>
              <a:t>to instalments.  Any amount due can be demanded in full 14 days after the issue of the notice.</a:t>
            </a:r>
            <a:endParaRPr lang="en-US" altLang="en-US" sz="2000" dirty="0"/>
          </a:p>
          <a:p>
            <a:pPr>
              <a:defRPr/>
            </a:pPr>
            <a:endParaRPr lang="en-US" altLang="en-US" dirty="0"/>
          </a:p>
        </p:txBody>
      </p:sp>
      <p:sp>
        <p:nvSpPr>
          <p:cNvPr id="20484" name="Slide Number Placeholder 3">
            <a:extLst>
              <a:ext uri="{FF2B5EF4-FFF2-40B4-BE49-F238E27FC236}">
                <a16:creationId xmlns:a16="http://schemas.microsoft.com/office/drawing/2014/main" id="{0E9C6248-BBA3-434B-8423-876BD93A82DE}"/>
              </a:ext>
            </a:extLst>
          </p:cNvPr>
          <p:cNvSpPr txBox="1">
            <a:spLocks noGrp="1"/>
          </p:cNvSpPr>
          <p:nvPr/>
        </p:nvSpPr>
        <p:spPr bwMode="auto">
          <a:xfrm>
            <a:off x="1608139" y="6340159"/>
            <a:ext cx="5873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pPr>
            <a:fld id="{AEB25109-9813-459C-A632-23260B36716F}" type="slidenum">
              <a:rPr lang="en-US" altLang="en-US" sz="2600" b="1">
                <a:solidFill>
                  <a:srgbClr val="FFFFFF"/>
                </a:solidFill>
                <a:cs typeface="Times New Roman" panose="02020603050405020304" pitchFamily="18" charset="0"/>
              </a:rPr>
              <a:pPr defTabSz="457200" fontAlgn="base">
                <a:spcBef>
                  <a:spcPct val="0"/>
                </a:spcBef>
                <a:spcAft>
                  <a:spcPct val="0"/>
                </a:spcAft>
              </a:pPr>
              <a:t>99</a:t>
            </a:fld>
            <a:endParaRPr lang="en-US" altLang="en-US" sz="2600" b="1">
              <a:solidFill>
                <a:srgbClr val="FFFFFF"/>
              </a:solidFill>
              <a:cs typeface="Times New Roman" panose="02020603050405020304" pitchFamily="18" charset="0"/>
            </a:endParaRPr>
          </a:p>
        </p:txBody>
      </p:sp>
    </p:spTree>
  </p:cSld>
  <p:clrMapOvr>
    <a:masterClrMapping/>
  </p:clrMapOvr>
  <p:transition/>
</p:sld>
</file>

<file path=ppt/theme/theme1.xml><?xml version="1.0" encoding="utf-8"?>
<a:theme xmlns:a="http://schemas.openxmlformats.org/drawingml/2006/main" name="IRRV_Slide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RRV_Slide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IRRV_Slide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11954</Words>
  <Application>Microsoft Office PowerPoint</Application>
  <PresentationFormat>Widescreen</PresentationFormat>
  <Paragraphs>1550</Paragraphs>
  <Slides>165</Slides>
  <Notes>54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165</vt:i4>
      </vt:variant>
    </vt:vector>
  </HeadingPairs>
  <TitlesOfParts>
    <vt:vector size="182" baseType="lpstr">
      <vt:lpstr>GungsuhChe</vt:lpstr>
      <vt:lpstr>Arial</vt:lpstr>
      <vt:lpstr>Calibri</vt:lpstr>
      <vt:lpstr>CountryBlueprint</vt:lpstr>
      <vt:lpstr>Desdemona</vt:lpstr>
      <vt:lpstr>DIN-Medium</vt:lpstr>
      <vt:lpstr>Leelawadee UI Semilight</vt:lpstr>
      <vt:lpstr>Lucida Handwriting</vt:lpstr>
      <vt:lpstr>Microsoft Himalaya</vt:lpstr>
      <vt:lpstr>MV Boli</vt:lpstr>
      <vt:lpstr>Pristina</vt:lpstr>
      <vt:lpstr>Technic</vt:lpstr>
      <vt:lpstr>Times New Roman</vt:lpstr>
      <vt:lpstr>Txt</vt:lpstr>
      <vt:lpstr>IRRV_Slide_Template</vt:lpstr>
      <vt:lpstr>1_IRRV_Slide_Template</vt:lpstr>
      <vt:lpstr>2_IRRV_Slide_Template</vt:lpstr>
      <vt:lpstr>PowerPoint Presentation</vt:lpstr>
      <vt:lpstr>PowerPoint Presentation</vt:lpstr>
      <vt:lpstr>Content</vt:lpstr>
      <vt:lpstr>A Brief History of Rates</vt:lpstr>
      <vt:lpstr>The Legal Position</vt:lpstr>
      <vt:lpstr>Rateable occupation</vt:lpstr>
      <vt:lpstr>John Laing &amp; Son Ltd v Kingswood Area Assessment Committee [1949]</vt:lpstr>
      <vt:lpstr>John Laing &amp; Son Ltd v Kingswood Area Assessment Committee [1949]</vt:lpstr>
      <vt:lpstr>Rateable occupation? 1</vt:lpstr>
      <vt:lpstr>Rateable occupation? 2</vt:lpstr>
      <vt:lpstr>Rateable occupation? 3</vt:lpstr>
      <vt:lpstr>Actual Occupation</vt:lpstr>
      <vt:lpstr>Plant, Machinery &amp; Equipment</vt:lpstr>
      <vt:lpstr>Sheafbank Property Trust PLC v Sheffield Metropolitan District Council [1988]</vt:lpstr>
      <vt:lpstr>Warehouses / reserved for future occupation</vt:lpstr>
      <vt:lpstr>Illegal Occupation</vt:lpstr>
      <vt:lpstr>Ratford and Hayward (Receivers and Managers of Sabre Tooling Ltd) v Northavon District Council [1986]</vt:lpstr>
      <vt:lpstr>Actual Occupation – Additional Case Law</vt:lpstr>
      <vt:lpstr>Exclusive Occupation</vt:lpstr>
      <vt:lpstr>Westminster City Council v Southern Railway Co, Railway Assessment Authority and W H Smith &amp; Sons Ltd [1936] </vt:lpstr>
      <vt:lpstr>Blake v Hendon Corporation [1965] </vt:lpstr>
      <vt:lpstr>Exclusive Occupation – Additional Case Law</vt:lpstr>
      <vt:lpstr>Beneficial Occupation</vt:lpstr>
      <vt:lpstr>Public Use</vt:lpstr>
      <vt:lpstr>Willingness to Pay a Rent to Enable Occupation to Exist</vt:lpstr>
      <vt:lpstr>Makro Properties Ltd v Nuneaton BC [2012]</vt:lpstr>
      <vt:lpstr>Makro Properties Ltd v Nuneaton BC [2012] cont</vt:lpstr>
      <vt:lpstr>Makro Properties Ltd v Nuneaton BC [2012]</vt:lpstr>
      <vt:lpstr>Effect of Makro Ruling</vt:lpstr>
      <vt:lpstr>Sunderland City Council v Stirling Investment Properties LLP [2013] </vt:lpstr>
      <vt:lpstr>Sunderland City Council v Stirling Investment Properties LLP [2013]</vt:lpstr>
      <vt:lpstr>R. (on the application of Principled Offsite Logistics Ltd) v Trafford Council [2018] </vt:lpstr>
      <vt:lpstr>POLL Case cont</vt:lpstr>
      <vt:lpstr>Beneficial Occupation – Additional Case Law</vt:lpstr>
      <vt:lpstr>Transient Occupation</vt:lpstr>
      <vt:lpstr>Case Law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Rates Seminar</vt:lpstr>
      <vt:lpstr>Multipliers</vt:lpstr>
      <vt:lpstr>Which Multiplier to Use</vt:lpstr>
      <vt:lpstr>Billing</vt:lpstr>
      <vt:lpstr>Demand Notices</vt:lpstr>
      <vt:lpstr>Instalments</vt:lpstr>
      <vt:lpstr>Statutory Scheme</vt:lpstr>
      <vt:lpstr>Instalment Amounts</vt:lpstr>
      <vt:lpstr>Payment By Agreement</vt:lpstr>
      <vt:lpstr>Joint &amp; Several Liability</vt:lpstr>
      <vt:lpstr>Changes in Liability</vt:lpstr>
      <vt:lpstr>Adjustment Notices</vt:lpstr>
      <vt:lpstr>Contents of Demand Notices</vt:lpstr>
      <vt:lpstr>Non-Domestic Rating (Electronic Communications) (England) Order 2012 (SI 25) </vt:lpstr>
      <vt:lpstr>Service of Demand Notices</vt:lpstr>
      <vt:lpstr>Service of Demand Notices Electronically</vt:lpstr>
      <vt:lpstr>The Further Notice</vt:lpstr>
      <vt:lpstr>The Reminder Notice</vt:lpstr>
      <vt:lpstr>The Liability Order Complaint</vt:lpstr>
      <vt:lpstr>The Liability Order Complaint</vt:lpstr>
      <vt:lpstr>The Summons</vt:lpstr>
      <vt:lpstr>Service of the Summons</vt:lpstr>
      <vt:lpstr>The Hearing</vt:lpstr>
      <vt:lpstr>Proof of Liability</vt:lpstr>
      <vt:lpstr>Magistrates Responsibility</vt:lpstr>
      <vt:lpstr>Valid Defences</vt:lpstr>
      <vt:lpstr>Not Valid Defences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Haywood</dc:creator>
  <cp:lastModifiedBy>Peter Haywood</cp:lastModifiedBy>
  <cp:revision>9</cp:revision>
  <dcterms:created xsi:type="dcterms:W3CDTF">2019-06-07T11:56:10Z</dcterms:created>
  <dcterms:modified xsi:type="dcterms:W3CDTF">2019-06-11T15:34:08Z</dcterms:modified>
</cp:coreProperties>
</file>