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5"/>
  </p:notesMasterIdLst>
  <p:sldIdLst>
    <p:sldId id="256" r:id="rId5"/>
    <p:sldId id="258" r:id="rId6"/>
    <p:sldId id="262" r:id="rId7"/>
    <p:sldId id="274" r:id="rId8"/>
    <p:sldId id="293" r:id="rId9"/>
    <p:sldId id="294" r:id="rId10"/>
    <p:sldId id="296" r:id="rId11"/>
    <p:sldId id="276" r:id="rId12"/>
    <p:sldId id="295" r:id="rId13"/>
    <p:sldId id="266" r:id="rId14"/>
    <p:sldId id="281" r:id="rId15"/>
    <p:sldId id="283" r:id="rId16"/>
    <p:sldId id="284" r:id="rId17"/>
    <p:sldId id="285" r:id="rId18"/>
    <p:sldId id="289" r:id="rId19"/>
    <p:sldId id="290" r:id="rId20"/>
    <p:sldId id="291" r:id="rId21"/>
    <p:sldId id="315" r:id="rId22"/>
    <p:sldId id="286" r:id="rId23"/>
    <p:sldId id="310" r:id="rId24"/>
    <p:sldId id="297" r:id="rId25"/>
    <p:sldId id="288" r:id="rId26"/>
    <p:sldId id="292" r:id="rId27"/>
    <p:sldId id="298" r:id="rId28"/>
    <p:sldId id="263" r:id="rId29"/>
    <p:sldId id="259" r:id="rId30"/>
    <p:sldId id="300" r:id="rId31"/>
    <p:sldId id="301" r:id="rId32"/>
    <p:sldId id="302" r:id="rId33"/>
    <p:sldId id="306" r:id="rId34"/>
    <p:sldId id="305" r:id="rId35"/>
    <p:sldId id="307" r:id="rId36"/>
    <p:sldId id="299" r:id="rId37"/>
    <p:sldId id="279" r:id="rId38"/>
    <p:sldId id="303" r:id="rId39"/>
    <p:sldId id="304" r:id="rId40"/>
    <p:sldId id="264" r:id="rId41"/>
    <p:sldId id="273" r:id="rId42"/>
    <p:sldId id="272" r:id="rId43"/>
    <p:sldId id="309" r:id="rId44"/>
    <p:sldId id="271" r:id="rId45"/>
    <p:sldId id="270" r:id="rId46"/>
    <p:sldId id="311" r:id="rId47"/>
    <p:sldId id="269" r:id="rId48"/>
    <p:sldId id="267" r:id="rId49"/>
    <p:sldId id="312" r:id="rId50"/>
    <p:sldId id="268" r:id="rId51"/>
    <p:sldId id="265" r:id="rId52"/>
    <p:sldId id="314" r:id="rId53"/>
    <p:sldId id="308"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64"/>
    <p:restoredTop sz="94650"/>
  </p:normalViewPr>
  <p:slideViewPr>
    <p:cSldViewPr snapToGrid="0" snapToObjects="1">
      <p:cViewPr varScale="1">
        <p:scale>
          <a:sx n="108" d="100"/>
          <a:sy n="108" d="100"/>
        </p:scale>
        <p:origin x="57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C6301A-62A2-B647-889F-3059BFE8B6B9}" type="datetimeFigureOut">
              <a:rPr lang="en-US" smtClean="0"/>
              <a:t>3/2/2022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43BB8A-F957-C947-9630-AB91FA8CD57A}" type="slidenum">
              <a:rPr lang="en-US" smtClean="0"/>
              <a:t>‹#›</a:t>
            </a:fld>
            <a:endParaRPr lang="en-US"/>
          </a:p>
        </p:txBody>
      </p:sp>
    </p:spTree>
    <p:extLst>
      <p:ext uri="{BB962C8B-B14F-4D97-AF65-F5344CB8AC3E}">
        <p14:creationId xmlns:p14="http://schemas.microsoft.com/office/powerpoint/2010/main" val="490710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43BB8A-F957-C947-9630-AB91FA8CD57A}" type="slidenum">
              <a:rPr lang="en-US" smtClean="0"/>
              <a:t>2</a:t>
            </a:fld>
            <a:endParaRPr lang="en-US"/>
          </a:p>
        </p:txBody>
      </p:sp>
    </p:spTree>
    <p:extLst>
      <p:ext uri="{BB962C8B-B14F-4D97-AF65-F5344CB8AC3E}">
        <p14:creationId xmlns:p14="http://schemas.microsoft.com/office/powerpoint/2010/main" val="3874721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43BB8A-F957-C947-9630-AB91FA8CD57A}" type="slidenum">
              <a:rPr lang="en-US" smtClean="0"/>
              <a:t>8</a:t>
            </a:fld>
            <a:endParaRPr lang="en-US"/>
          </a:p>
        </p:txBody>
      </p:sp>
    </p:spTree>
    <p:extLst>
      <p:ext uri="{BB962C8B-B14F-4D97-AF65-F5344CB8AC3E}">
        <p14:creationId xmlns:p14="http://schemas.microsoft.com/office/powerpoint/2010/main" val="3586899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43BB8A-F957-C947-9630-AB91FA8CD57A}" type="slidenum">
              <a:rPr lang="en-US" smtClean="0"/>
              <a:t>50</a:t>
            </a:fld>
            <a:endParaRPr lang="en-US"/>
          </a:p>
        </p:txBody>
      </p:sp>
    </p:spTree>
    <p:extLst>
      <p:ext uri="{BB962C8B-B14F-4D97-AF65-F5344CB8AC3E}">
        <p14:creationId xmlns:p14="http://schemas.microsoft.com/office/powerpoint/2010/main" val="3551740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6EB6D-1C2C-D34C-879F-BE03F54B2FB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DBC3F4C5-B92A-284B-8670-37D724EC77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E85EB10-2353-884E-A386-5454801D2514}"/>
              </a:ext>
            </a:extLst>
          </p:cNvPr>
          <p:cNvSpPr>
            <a:spLocks noGrp="1"/>
          </p:cNvSpPr>
          <p:nvPr>
            <p:ph type="dt" sz="half" idx="10"/>
          </p:nvPr>
        </p:nvSpPr>
        <p:spPr/>
        <p:txBody>
          <a:bodyPr/>
          <a:lstStyle/>
          <a:p>
            <a:fld id="{BBDF257A-AC28-984A-A527-B8B7577631C5}" type="datetimeFigureOut">
              <a:rPr lang="en-US" smtClean="0"/>
              <a:t>3/2/2022</a:t>
            </a:fld>
            <a:endParaRPr lang="en-US"/>
          </a:p>
        </p:txBody>
      </p:sp>
      <p:sp>
        <p:nvSpPr>
          <p:cNvPr id="5" name="Footer Placeholder 4">
            <a:extLst>
              <a:ext uri="{FF2B5EF4-FFF2-40B4-BE49-F238E27FC236}">
                <a16:creationId xmlns:a16="http://schemas.microsoft.com/office/drawing/2014/main" id="{C282D166-473B-7C49-B213-D33231ADF6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026A42-36B9-0B40-910C-D42930975CBE}"/>
              </a:ext>
            </a:extLst>
          </p:cNvPr>
          <p:cNvSpPr>
            <a:spLocks noGrp="1"/>
          </p:cNvSpPr>
          <p:nvPr>
            <p:ph type="sldNum" sz="quarter" idx="12"/>
          </p:nvPr>
        </p:nvSpPr>
        <p:spPr/>
        <p:txBody>
          <a:bodyPr/>
          <a:lstStyle/>
          <a:p>
            <a:fld id="{884734AD-EBD5-1645-933C-0FA612D2E488}" type="slidenum">
              <a:rPr lang="en-US" smtClean="0"/>
              <a:t>‹#›</a:t>
            </a:fld>
            <a:endParaRPr lang="en-US"/>
          </a:p>
        </p:txBody>
      </p:sp>
    </p:spTree>
    <p:extLst>
      <p:ext uri="{BB962C8B-B14F-4D97-AF65-F5344CB8AC3E}">
        <p14:creationId xmlns:p14="http://schemas.microsoft.com/office/powerpoint/2010/main" val="3084572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4D4A2-D850-C948-8499-4DE7AD2BDA2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668CA3F-C8D7-AC48-8896-348F60F865A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38B0B10-0185-3C45-AF64-F0D11E2B2942}"/>
              </a:ext>
            </a:extLst>
          </p:cNvPr>
          <p:cNvSpPr>
            <a:spLocks noGrp="1"/>
          </p:cNvSpPr>
          <p:nvPr>
            <p:ph type="dt" sz="half" idx="10"/>
          </p:nvPr>
        </p:nvSpPr>
        <p:spPr/>
        <p:txBody>
          <a:bodyPr/>
          <a:lstStyle/>
          <a:p>
            <a:fld id="{BBDF257A-AC28-984A-A527-B8B7577631C5}" type="datetimeFigureOut">
              <a:rPr lang="en-US" smtClean="0"/>
              <a:t>3/2/2022</a:t>
            </a:fld>
            <a:endParaRPr lang="en-US"/>
          </a:p>
        </p:txBody>
      </p:sp>
      <p:sp>
        <p:nvSpPr>
          <p:cNvPr id="5" name="Footer Placeholder 4">
            <a:extLst>
              <a:ext uri="{FF2B5EF4-FFF2-40B4-BE49-F238E27FC236}">
                <a16:creationId xmlns:a16="http://schemas.microsoft.com/office/drawing/2014/main" id="{248BC383-2A6C-A447-978A-9DA2FE7768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48F613-015E-B144-91D3-B61FBAC58158}"/>
              </a:ext>
            </a:extLst>
          </p:cNvPr>
          <p:cNvSpPr>
            <a:spLocks noGrp="1"/>
          </p:cNvSpPr>
          <p:nvPr>
            <p:ph type="sldNum" sz="quarter" idx="12"/>
          </p:nvPr>
        </p:nvSpPr>
        <p:spPr/>
        <p:txBody>
          <a:bodyPr/>
          <a:lstStyle/>
          <a:p>
            <a:fld id="{884734AD-EBD5-1645-933C-0FA612D2E488}" type="slidenum">
              <a:rPr lang="en-US" smtClean="0"/>
              <a:t>‹#›</a:t>
            </a:fld>
            <a:endParaRPr lang="en-US"/>
          </a:p>
        </p:txBody>
      </p:sp>
    </p:spTree>
    <p:extLst>
      <p:ext uri="{BB962C8B-B14F-4D97-AF65-F5344CB8AC3E}">
        <p14:creationId xmlns:p14="http://schemas.microsoft.com/office/powerpoint/2010/main" val="2309168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E1AEDD-A795-DA4B-8F92-63A22AE45309}"/>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ABD05B5-0427-B44E-B138-AA161CE4C8E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DF9D85F-2FDF-F844-9413-028722C29AB0}"/>
              </a:ext>
            </a:extLst>
          </p:cNvPr>
          <p:cNvSpPr>
            <a:spLocks noGrp="1"/>
          </p:cNvSpPr>
          <p:nvPr>
            <p:ph type="dt" sz="half" idx="10"/>
          </p:nvPr>
        </p:nvSpPr>
        <p:spPr/>
        <p:txBody>
          <a:bodyPr/>
          <a:lstStyle/>
          <a:p>
            <a:fld id="{BBDF257A-AC28-984A-A527-B8B7577631C5}" type="datetimeFigureOut">
              <a:rPr lang="en-US" smtClean="0"/>
              <a:t>3/2/2022</a:t>
            </a:fld>
            <a:endParaRPr lang="en-US"/>
          </a:p>
        </p:txBody>
      </p:sp>
      <p:sp>
        <p:nvSpPr>
          <p:cNvPr id="5" name="Footer Placeholder 4">
            <a:extLst>
              <a:ext uri="{FF2B5EF4-FFF2-40B4-BE49-F238E27FC236}">
                <a16:creationId xmlns:a16="http://schemas.microsoft.com/office/drawing/2014/main" id="{B2D7B9B3-BE60-C940-8AB3-DCAE40359E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AF1438-591A-644B-8DF2-6CAC7FAF1989}"/>
              </a:ext>
            </a:extLst>
          </p:cNvPr>
          <p:cNvSpPr>
            <a:spLocks noGrp="1"/>
          </p:cNvSpPr>
          <p:nvPr>
            <p:ph type="sldNum" sz="quarter" idx="12"/>
          </p:nvPr>
        </p:nvSpPr>
        <p:spPr/>
        <p:txBody>
          <a:bodyPr/>
          <a:lstStyle/>
          <a:p>
            <a:fld id="{884734AD-EBD5-1645-933C-0FA612D2E488}" type="slidenum">
              <a:rPr lang="en-US" smtClean="0"/>
              <a:t>‹#›</a:t>
            </a:fld>
            <a:endParaRPr lang="en-US"/>
          </a:p>
        </p:txBody>
      </p:sp>
    </p:spTree>
    <p:extLst>
      <p:ext uri="{BB962C8B-B14F-4D97-AF65-F5344CB8AC3E}">
        <p14:creationId xmlns:p14="http://schemas.microsoft.com/office/powerpoint/2010/main" val="628270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D4542-3B45-4042-8AE1-4AF561FE373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BCC954A-83DB-3943-82B5-62703770FA9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8A6768B-43C1-B446-B07D-7A9A4F69B936}"/>
              </a:ext>
            </a:extLst>
          </p:cNvPr>
          <p:cNvSpPr>
            <a:spLocks noGrp="1"/>
          </p:cNvSpPr>
          <p:nvPr>
            <p:ph type="dt" sz="half" idx="10"/>
          </p:nvPr>
        </p:nvSpPr>
        <p:spPr/>
        <p:txBody>
          <a:bodyPr/>
          <a:lstStyle/>
          <a:p>
            <a:fld id="{BBDF257A-AC28-984A-A527-B8B7577631C5}" type="datetimeFigureOut">
              <a:rPr lang="en-US" smtClean="0"/>
              <a:t>3/2/2022</a:t>
            </a:fld>
            <a:endParaRPr lang="en-US"/>
          </a:p>
        </p:txBody>
      </p:sp>
      <p:sp>
        <p:nvSpPr>
          <p:cNvPr id="5" name="Footer Placeholder 4">
            <a:extLst>
              <a:ext uri="{FF2B5EF4-FFF2-40B4-BE49-F238E27FC236}">
                <a16:creationId xmlns:a16="http://schemas.microsoft.com/office/drawing/2014/main" id="{47231089-9EDC-894F-8D7F-AF5B6942CA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243697-1DF0-C14D-8DC6-EC4632375A81}"/>
              </a:ext>
            </a:extLst>
          </p:cNvPr>
          <p:cNvSpPr>
            <a:spLocks noGrp="1"/>
          </p:cNvSpPr>
          <p:nvPr>
            <p:ph type="sldNum" sz="quarter" idx="12"/>
          </p:nvPr>
        </p:nvSpPr>
        <p:spPr/>
        <p:txBody>
          <a:bodyPr/>
          <a:lstStyle/>
          <a:p>
            <a:fld id="{884734AD-EBD5-1645-933C-0FA612D2E488}" type="slidenum">
              <a:rPr lang="en-US" smtClean="0"/>
              <a:t>‹#›</a:t>
            </a:fld>
            <a:endParaRPr lang="en-US"/>
          </a:p>
        </p:txBody>
      </p:sp>
    </p:spTree>
    <p:extLst>
      <p:ext uri="{BB962C8B-B14F-4D97-AF65-F5344CB8AC3E}">
        <p14:creationId xmlns:p14="http://schemas.microsoft.com/office/powerpoint/2010/main" val="144211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6CA10-6C24-9A4D-8596-BC51085CD39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6DE87FF-B639-1440-9FBA-CC8E277AD37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B8958D2-B397-3049-83BA-99BB506718A7}"/>
              </a:ext>
            </a:extLst>
          </p:cNvPr>
          <p:cNvSpPr>
            <a:spLocks noGrp="1"/>
          </p:cNvSpPr>
          <p:nvPr>
            <p:ph type="dt" sz="half" idx="10"/>
          </p:nvPr>
        </p:nvSpPr>
        <p:spPr/>
        <p:txBody>
          <a:bodyPr/>
          <a:lstStyle/>
          <a:p>
            <a:fld id="{BBDF257A-AC28-984A-A527-B8B7577631C5}" type="datetimeFigureOut">
              <a:rPr lang="en-US" smtClean="0"/>
              <a:t>3/2/2022</a:t>
            </a:fld>
            <a:endParaRPr lang="en-US"/>
          </a:p>
        </p:txBody>
      </p:sp>
      <p:sp>
        <p:nvSpPr>
          <p:cNvPr id="5" name="Footer Placeholder 4">
            <a:extLst>
              <a:ext uri="{FF2B5EF4-FFF2-40B4-BE49-F238E27FC236}">
                <a16:creationId xmlns:a16="http://schemas.microsoft.com/office/drawing/2014/main" id="{665C05D4-39CB-754A-9C80-DC9E065C9E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9F8D3E-404B-5F45-83AB-370315BC5AB8}"/>
              </a:ext>
            </a:extLst>
          </p:cNvPr>
          <p:cNvSpPr>
            <a:spLocks noGrp="1"/>
          </p:cNvSpPr>
          <p:nvPr>
            <p:ph type="sldNum" sz="quarter" idx="12"/>
          </p:nvPr>
        </p:nvSpPr>
        <p:spPr/>
        <p:txBody>
          <a:bodyPr/>
          <a:lstStyle/>
          <a:p>
            <a:fld id="{884734AD-EBD5-1645-933C-0FA612D2E488}" type="slidenum">
              <a:rPr lang="en-US" smtClean="0"/>
              <a:t>‹#›</a:t>
            </a:fld>
            <a:endParaRPr lang="en-US"/>
          </a:p>
        </p:txBody>
      </p:sp>
    </p:spTree>
    <p:extLst>
      <p:ext uri="{BB962C8B-B14F-4D97-AF65-F5344CB8AC3E}">
        <p14:creationId xmlns:p14="http://schemas.microsoft.com/office/powerpoint/2010/main" val="1675663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62CC8-6DE3-C94F-A08B-DE28B249FB8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38DCC5B-67F0-B04D-A9BB-C1E22AE64F1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E97D55BA-D782-394C-89BC-0A7D7AF717C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4FA83508-1CA8-6A4E-9F7B-E48B1EA737AF}"/>
              </a:ext>
            </a:extLst>
          </p:cNvPr>
          <p:cNvSpPr>
            <a:spLocks noGrp="1"/>
          </p:cNvSpPr>
          <p:nvPr>
            <p:ph type="dt" sz="half" idx="10"/>
          </p:nvPr>
        </p:nvSpPr>
        <p:spPr/>
        <p:txBody>
          <a:bodyPr/>
          <a:lstStyle/>
          <a:p>
            <a:fld id="{BBDF257A-AC28-984A-A527-B8B7577631C5}" type="datetimeFigureOut">
              <a:rPr lang="en-US" smtClean="0"/>
              <a:t>3/2/2022</a:t>
            </a:fld>
            <a:endParaRPr lang="en-US"/>
          </a:p>
        </p:txBody>
      </p:sp>
      <p:sp>
        <p:nvSpPr>
          <p:cNvPr id="6" name="Footer Placeholder 5">
            <a:extLst>
              <a:ext uri="{FF2B5EF4-FFF2-40B4-BE49-F238E27FC236}">
                <a16:creationId xmlns:a16="http://schemas.microsoft.com/office/drawing/2014/main" id="{80A47BF5-56EA-0C45-812E-3F20DCC06D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942919-2994-0642-80B4-86D38517F42D}"/>
              </a:ext>
            </a:extLst>
          </p:cNvPr>
          <p:cNvSpPr>
            <a:spLocks noGrp="1"/>
          </p:cNvSpPr>
          <p:nvPr>
            <p:ph type="sldNum" sz="quarter" idx="12"/>
          </p:nvPr>
        </p:nvSpPr>
        <p:spPr/>
        <p:txBody>
          <a:bodyPr/>
          <a:lstStyle/>
          <a:p>
            <a:fld id="{884734AD-EBD5-1645-933C-0FA612D2E488}" type="slidenum">
              <a:rPr lang="en-US" smtClean="0"/>
              <a:t>‹#›</a:t>
            </a:fld>
            <a:endParaRPr lang="en-US"/>
          </a:p>
        </p:txBody>
      </p:sp>
    </p:spTree>
    <p:extLst>
      <p:ext uri="{BB962C8B-B14F-4D97-AF65-F5344CB8AC3E}">
        <p14:creationId xmlns:p14="http://schemas.microsoft.com/office/powerpoint/2010/main" val="3478916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E8C5A-9473-3047-B298-CE57CC9A4695}"/>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BEAC951-736D-D442-867A-EE5F9EA809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80F588B-D429-4846-9999-F0F6712357B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A341F6CA-48E0-824D-812D-F2EF9C38F0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BDAD0C8-16A1-A741-8408-396D1F880B0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610DD03D-8F51-764D-B748-5613C4CADB4E}"/>
              </a:ext>
            </a:extLst>
          </p:cNvPr>
          <p:cNvSpPr>
            <a:spLocks noGrp="1"/>
          </p:cNvSpPr>
          <p:nvPr>
            <p:ph type="dt" sz="half" idx="10"/>
          </p:nvPr>
        </p:nvSpPr>
        <p:spPr/>
        <p:txBody>
          <a:bodyPr/>
          <a:lstStyle/>
          <a:p>
            <a:fld id="{BBDF257A-AC28-984A-A527-B8B7577631C5}" type="datetimeFigureOut">
              <a:rPr lang="en-US" smtClean="0"/>
              <a:t>3/2/2022</a:t>
            </a:fld>
            <a:endParaRPr lang="en-US"/>
          </a:p>
        </p:txBody>
      </p:sp>
      <p:sp>
        <p:nvSpPr>
          <p:cNvPr id="8" name="Footer Placeholder 7">
            <a:extLst>
              <a:ext uri="{FF2B5EF4-FFF2-40B4-BE49-F238E27FC236}">
                <a16:creationId xmlns:a16="http://schemas.microsoft.com/office/drawing/2014/main" id="{4A363E34-06A8-DE45-8307-EF7D35204B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53ACDF-799E-AA45-A1AE-E0EA3DB56903}"/>
              </a:ext>
            </a:extLst>
          </p:cNvPr>
          <p:cNvSpPr>
            <a:spLocks noGrp="1"/>
          </p:cNvSpPr>
          <p:nvPr>
            <p:ph type="sldNum" sz="quarter" idx="12"/>
          </p:nvPr>
        </p:nvSpPr>
        <p:spPr/>
        <p:txBody>
          <a:bodyPr/>
          <a:lstStyle/>
          <a:p>
            <a:fld id="{884734AD-EBD5-1645-933C-0FA612D2E488}" type="slidenum">
              <a:rPr lang="en-US" smtClean="0"/>
              <a:t>‹#›</a:t>
            </a:fld>
            <a:endParaRPr lang="en-US"/>
          </a:p>
        </p:txBody>
      </p:sp>
    </p:spTree>
    <p:extLst>
      <p:ext uri="{BB962C8B-B14F-4D97-AF65-F5344CB8AC3E}">
        <p14:creationId xmlns:p14="http://schemas.microsoft.com/office/powerpoint/2010/main" val="274040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210DB-9D08-5F4C-82C3-EBE295C11E52}"/>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09A9CCA6-DC18-D149-8539-6CED25068C8F}"/>
              </a:ext>
            </a:extLst>
          </p:cNvPr>
          <p:cNvSpPr>
            <a:spLocks noGrp="1"/>
          </p:cNvSpPr>
          <p:nvPr>
            <p:ph type="dt" sz="half" idx="10"/>
          </p:nvPr>
        </p:nvSpPr>
        <p:spPr/>
        <p:txBody>
          <a:bodyPr/>
          <a:lstStyle/>
          <a:p>
            <a:fld id="{BBDF257A-AC28-984A-A527-B8B7577631C5}" type="datetimeFigureOut">
              <a:rPr lang="en-US" smtClean="0"/>
              <a:t>3/2/2022</a:t>
            </a:fld>
            <a:endParaRPr lang="en-US"/>
          </a:p>
        </p:txBody>
      </p:sp>
      <p:sp>
        <p:nvSpPr>
          <p:cNvPr id="4" name="Footer Placeholder 3">
            <a:extLst>
              <a:ext uri="{FF2B5EF4-FFF2-40B4-BE49-F238E27FC236}">
                <a16:creationId xmlns:a16="http://schemas.microsoft.com/office/drawing/2014/main" id="{DF81973B-B82B-714D-9F9B-6013C9E7AD2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C7C8D63-16E5-D948-A157-0A194DDB5AE9}"/>
              </a:ext>
            </a:extLst>
          </p:cNvPr>
          <p:cNvSpPr>
            <a:spLocks noGrp="1"/>
          </p:cNvSpPr>
          <p:nvPr>
            <p:ph type="sldNum" sz="quarter" idx="12"/>
          </p:nvPr>
        </p:nvSpPr>
        <p:spPr/>
        <p:txBody>
          <a:bodyPr/>
          <a:lstStyle/>
          <a:p>
            <a:fld id="{884734AD-EBD5-1645-933C-0FA612D2E488}" type="slidenum">
              <a:rPr lang="en-US" smtClean="0"/>
              <a:t>‹#›</a:t>
            </a:fld>
            <a:endParaRPr lang="en-US"/>
          </a:p>
        </p:txBody>
      </p:sp>
    </p:spTree>
    <p:extLst>
      <p:ext uri="{BB962C8B-B14F-4D97-AF65-F5344CB8AC3E}">
        <p14:creationId xmlns:p14="http://schemas.microsoft.com/office/powerpoint/2010/main" val="180568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B8302C-AE1D-FB4A-AE08-3045553422F4}"/>
              </a:ext>
            </a:extLst>
          </p:cNvPr>
          <p:cNvSpPr>
            <a:spLocks noGrp="1"/>
          </p:cNvSpPr>
          <p:nvPr>
            <p:ph type="dt" sz="half" idx="10"/>
          </p:nvPr>
        </p:nvSpPr>
        <p:spPr/>
        <p:txBody>
          <a:bodyPr/>
          <a:lstStyle/>
          <a:p>
            <a:fld id="{BBDF257A-AC28-984A-A527-B8B7577631C5}" type="datetimeFigureOut">
              <a:rPr lang="en-US" smtClean="0"/>
              <a:t>3/2/2022</a:t>
            </a:fld>
            <a:endParaRPr lang="en-US"/>
          </a:p>
        </p:txBody>
      </p:sp>
      <p:sp>
        <p:nvSpPr>
          <p:cNvPr id="3" name="Footer Placeholder 2">
            <a:extLst>
              <a:ext uri="{FF2B5EF4-FFF2-40B4-BE49-F238E27FC236}">
                <a16:creationId xmlns:a16="http://schemas.microsoft.com/office/drawing/2014/main" id="{86435913-F273-D24B-9844-350A49EA99A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CCC661-7F8F-AD43-ACA1-9284DC385945}"/>
              </a:ext>
            </a:extLst>
          </p:cNvPr>
          <p:cNvSpPr>
            <a:spLocks noGrp="1"/>
          </p:cNvSpPr>
          <p:nvPr>
            <p:ph type="sldNum" sz="quarter" idx="12"/>
          </p:nvPr>
        </p:nvSpPr>
        <p:spPr/>
        <p:txBody>
          <a:bodyPr/>
          <a:lstStyle/>
          <a:p>
            <a:fld id="{884734AD-EBD5-1645-933C-0FA612D2E488}" type="slidenum">
              <a:rPr lang="en-US" smtClean="0"/>
              <a:t>‹#›</a:t>
            </a:fld>
            <a:endParaRPr lang="en-US"/>
          </a:p>
        </p:txBody>
      </p:sp>
    </p:spTree>
    <p:extLst>
      <p:ext uri="{BB962C8B-B14F-4D97-AF65-F5344CB8AC3E}">
        <p14:creationId xmlns:p14="http://schemas.microsoft.com/office/powerpoint/2010/main" val="96094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15DDD-E5E4-E04A-AD7A-C949901B7D6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0D6C0B9-A2EC-B34A-B708-670F0634F1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8CE6F72D-E8D0-C945-B7EA-02EB0CF373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683B396-A9D6-B04E-A23B-1D0E04E3DE8B}"/>
              </a:ext>
            </a:extLst>
          </p:cNvPr>
          <p:cNvSpPr>
            <a:spLocks noGrp="1"/>
          </p:cNvSpPr>
          <p:nvPr>
            <p:ph type="dt" sz="half" idx="10"/>
          </p:nvPr>
        </p:nvSpPr>
        <p:spPr/>
        <p:txBody>
          <a:bodyPr/>
          <a:lstStyle/>
          <a:p>
            <a:fld id="{BBDF257A-AC28-984A-A527-B8B7577631C5}" type="datetimeFigureOut">
              <a:rPr lang="en-US" smtClean="0"/>
              <a:t>3/2/2022</a:t>
            </a:fld>
            <a:endParaRPr lang="en-US"/>
          </a:p>
        </p:txBody>
      </p:sp>
      <p:sp>
        <p:nvSpPr>
          <p:cNvPr id="6" name="Footer Placeholder 5">
            <a:extLst>
              <a:ext uri="{FF2B5EF4-FFF2-40B4-BE49-F238E27FC236}">
                <a16:creationId xmlns:a16="http://schemas.microsoft.com/office/drawing/2014/main" id="{7B388CEB-873E-FF44-803E-D78A7A0464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54372C-F190-1E46-9377-E211800E1BDA}"/>
              </a:ext>
            </a:extLst>
          </p:cNvPr>
          <p:cNvSpPr>
            <a:spLocks noGrp="1"/>
          </p:cNvSpPr>
          <p:nvPr>
            <p:ph type="sldNum" sz="quarter" idx="12"/>
          </p:nvPr>
        </p:nvSpPr>
        <p:spPr/>
        <p:txBody>
          <a:bodyPr/>
          <a:lstStyle/>
          <a:p>
            <a:fld id="{884734AD-EBD5-1645-933C-0FA612D2E488}" type="slidenum">
              <a:rPr lang="en-US" smtClean="0"/>
              <a:t>‹#›</a:t>
            </a:fld>
            <a:endParaRPr lang="en-US"/>
          </a:p>
        </p:txBody>
      </p:sp>
    </p:spTree>
    <p:extLst>
      <p:ext uri="{BB962C8B-B14F-4D97-AF65-F5344CB8AC3E}">
        <p14:creationId xmlns:p14="http://schemas.microsoft.com/office/powerpoint/2010/main" val="2968391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F2CBC-4C3F-A748-B2BF-CB41E9AB3D8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97451E3-A7AF-0F4E-B92E-6674DF7304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9DBB696-70C2-644D-9EF2-88182484AC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D4FC5F2-2C6C-3A40-8639-EA422715FF62}"/>
              </a:ext>
            </a:extLst>
          </p:cNvPr>
          <p:cNvSpPr>
            <a:spLocks noGrp="1"/>
          </p:cNvSpPr>
          <p:nvPr>
            <p:ph type="dt" sz="half" idx="10"/>
          </p:nvPr>
        </p:nvSpPr>
        <p:spPr/>
        <p:txBody>
          <a:bodyPr/>
          <a:lstStyle/>
          <a:p>
            <a:fld id="{BBDF257A-AC28-984A-A527-B8B7577631C5}" type="datetimeFigureOut">
              <a:rPr lang="en-US" smtClean="0"/>
              <a:t>3/2/2022</a:t>
            </a:fld>
            <a:endParaRPr lang="en-US"/>
          </a:p>
        </p:txBody>
      </p:sp>
      <p:sp>
        <p:nvSpPr>
          <p:cNvPr id="6" name="Footer Placeholder 5">
            <a:extLst>
              <a:ext uri="{FF2B5EF4-FFF2-40B4-BE49-F238E27FC236}">
                <a16:creationId xmlns:a16="http://schemas.microsoft.com/office/drawing/2014/main" id="{0C5C8FC6-0055-C444-8CEE-95B7339EE2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7D6249-4351-FF48-8837-E34A870059CB}"/>
              </a:ext>
            </a:extLst>
          </p:cNvPr>
          <p:cNvSpPr>
            <a:spLocks noGrp="1"/>
          </p:cNvSpPr>
          <p:nvPr>
            <p:ph type="sldNum" sz="quarter" idx="12"/>
          </p:nvPr>
        </p:nvSpPr>
        <p:spPr/>
        <p:txBody>
          <a:bodyPr/>
          <a:lstStyle/>
          <a:p>
            <a:fld id="{884734AD-EBD5-1645-933C-0FA612D2E488}" type="slidenum">
              <a:rPr lang="en-US" smtClean="0"/>
              <a:t>‹#›</a:t>
            </a:fld>
            <a:endParaRPr lang="en-US"/>
          </a:p>
        </p:txBody>
      </p:sp>
    </p:spTree>
    <p:extLst>
      <p:ext uri="{BB962C8B-B14F-4D97-AF65-F5344CB8AC3E}">
        <p14:creationId xmlns:p14="http://schemas.microsoft.com/office/powerpoint/2010/main" val="2367000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302CB3-BB62-334A-A9BA-29CB661389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8F2D4D7-5D66-D849-96E7-1C0581F1D2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F6DA7C4-96E5-4C4A-A494-A72C61581B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DF257A-AC28-984A-A527-B8B7577631C5}" type="datetimeFigureOut">
              <a:rPr lang="en-US" smtClean="0"/>
              <a:t>3/2/2022</a:t>
            </a:fld>
            <a:endParaRPr lang="en-US"/>
          </a:p>
        </p:txBody>
      </p:sp>
      <p:sp>
        <p:nvSpPr>
          <p:cNvPr id="5" name="Footer Placeholder 4">
            <a:extLst>
              <a:ext uri="{FF2B5EF4-FFF2-40B4-BE49-F238E27FC236}">
                <a16:creationId xmlns:a16="http://schemas.microsoft.com/office/drawing/2014/main" id="{53487D6A-121D-7F46-B00A-440AA06D43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9D3311D-2918-884A-BC0F-C523F0CA5F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4734AD-EBD5-1645-933C-0FA612D2E488}" type="slidenum">
              <a:rPr lang="en-US" smtClean="0"/>
              <a:t>‹#›</a:t>
            </a:fld>
            <a:endParaRPr lang="en-US"/>
          </a:p>
        </p:txBody>
      </p:sp>
    </p:spTree>
    <p:extLst>
      <p:ext uri="{BB962C8B-B14F-4D97-AF65-F5344CB8AC3E}">
        <p14:creationId xmlns:p14="http://schemas.microsoft.com/office/powerpoint/2010/main" val="89348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gov.uk/search-will-probate"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ceiling, indoor, aircraft&#10;&#10;Description automatically generated">
            <a:extLst>
              <a:ext uri="{FF2B5EF4-FFF2-40B4-BE49-F238E27FC236}">
                <a16:creationId xmlns:a16="http://schemas.microsoft.com/office/drawing/2014/main" id="{8797C15E-E7D9-4F44-8DDC-EE565C920EC6}"/>
              </a:ext>
            </a:extLst>
          </p:cNvPr>
          <p:cNvPicPr>
            <a:picLocks noChangeAspect="1"/>
          </p:cNvPicPr>
          <p:nvPr/>
        </p:nvPicPr>
        <p:blipFill>
          <a:blip r:embed="rId2"/>
          <a:stretch>
            <a:fillRect/>
          </a:stretch>
        </p:blipFill>
        <p:spPr>
          <a:xfrm>
            <a:off x="1488" y="0"/>
            <a:ext cx="12189023" cy="6858000"/>
          </a:xfrm>
          <a:prstGeom prst="rect">
            <a:avLst/>
          </a:prstGeom>
        </p:spPr>
      </p:pic>
    </p:spTree>
    <p:extLst>
      <p:ext uri="{BB962C8B-B14F-4D97-AF65-F5344CB8AC3E}">
        <p14:creationId xmlns:p14="http://schemas.microsoft.com/office/powerpoint/2010/main" val="1715708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id="{E5FC96A8-527D-4543-A000-D60B31D53E7E}"/>
              </a:ext>
            </a:extLst>
          </p:cNvPr>
          <p:cNvPicPr>
            <a:picLocks noChangeAspect="1"/>
          </p:cNvPicPr>
          <p:nvPr/>
        </p:nvPicPr>
        <p:blipFill>
          <a:blip r:embed="rId2"/>
          <a:stretch>
            <a:fillRect/>
          </a:stretch>
        </p:blipFill>
        <p:spPr>
          <a:xfrm>
            <a:off x="0" y="0"/>
            <a:ext cx="12189023" cy="6858000"/>
          </a:xfrm>
          <a:prstGeom prst="rect">
            <a:avLst/>
          </a:prstGeom>
        </p:spPr>
      </p:pic>
      <p:sp>
        <p:nvSpPr>
          <p:cNvPr id="6" name="TextBox 5">
            <a:extLst>
              <a:ext uri="{FF2B5EF4-FFF2-40B4-BE49-F238E27FC236}">
                <a16:creationId xmlns:a16="http://schemas.microsoft.com/office/drawing/2014/main" id="{E4660005-D4DC-8947-A69F-F23E6403E2F6}"/>
              </a:ext>
            </a:extLst>
          </p:cNvPr>
          <p:cNvSpPr txBox="1"/>
          <p:nvPr/>
        </p:nvSpPr>
        <p:spPr>
          <a:xfrm>
            <a:off x="797040" y="621710"/>
            <a:ext cx="10173941" cy="1015663"/>
          </a:xfrm>
          <a:prstGeom prst="rect">
            <a:avLst/>
          </a:prstGeom>
          <a:noFill/>
        </p:spPr>
        <p:txBody>
          <a:bodyPr wrap="square" rtlCol="0">
            <a:spAutoFit/>
          </a:bodyPr>
          <a:lstStyle/>
          <a:p>
            <a:r>
              <a:rPr lang="en-GB" sz="3000" b="1" dirty="0">
                <a:solidFill>
                  <a:schemeClr val="tx1">
                    <a:lumMod val="65000"/>
                    <a:lumOff val="35000"/>
                  </a:schemeClr>
                </a:solidFill>
                <a:latin typeface="Univers" panose="020B0403020202020204" pitchFamily="34" charset="0"/>
              </a:rPr>
              <a:t>Survivorship</a:t>
            </a:r>
          </a:p>
          <a:p>
            <a:r>
              <a:rPr lang="en-GB" sz="3000" b="1" dirty="0">
                <a:solidFill>
                  <a:schemeClr val="tx1">
                    <a:lumMod val="65000"/>
                    <a:lumOff val="35000"/>
                  </a:schemeClr>
                </a:solidFill>
                <a:latin typeface="Univers" panose="020B0403020202020204" pitchFamily="34" charset="0"/>
              </a:rPr>
              <a:t> </a:t>
            </a:r>
          </a:p>
        </p:txBody>
      </p:sp>
      <p:sp>
        <p:nvSpPr>
          <p:cNvPr id="7" name="TextBox 6">
            <a:extLst>
              <a:ext uri="{FF2B5EF4-FFF2-40B4-BE49-F238E27FC236}">
                <a16:creationId xmlns:a16="http://schemas.microsoft.com/office/drawing/2014/main" id="{1E20B5C1-6565-4748-A679-42A5A4274D31}"/>
              </a:ext>
            </a:extLst>
          </p:cNvPr>
          <p:cNvSpPr txBox="1"/>
          <p:nvPr/>
        </p:nvSpPr>
        <p:spPr>
          <a:xfrm>
            <a:off x="722488" y="1129542"/>
            <a:ext cx="10323047" cy="5262979"/>
          </a:xfrm>
          <a:prstGeom prst="rect">
            <a:avLst/>
          </a:prstGeom>
          <a:noFill/>
        </p:spPr>
        <p:txBody>
          <a:bodyPr wrap="square" rtlCol="0">
            <a:spAutoFit/>
          </a:bodyPr>
          <a:lstStyle/>
          <a:p>
            <a:pPr algn="just"/>
            <a:endParaRPr lang="en-GB" sz="2400" dirty="0">
              <a:latin typeface="Univers" panose="020B0503020202020204" pitchFamily="34" charset="0"/>
            </a:endParaRPr>
          </a:p>
          <a:p>
            <a:pPr algn="just"/>
            <a:r>
              <a:rPr lang="en-GB" sz="2400" dirty="0">
                <a:latin typeface="Univers" panose="020B0503020202020204" pitchFamily="34" charset="0"/>
              </a:rPr>
              <a:t>If a person who has died held property owned with another person as beneficial joint tenants the deceased’s share in the property is extinguished on their death and the surviving joint takes the property absolutely. </a:t>
            </a:r>
          </a:p>
          <a:p>
            <a:pPr algn="just">
              <a:buFontTx/>
              <a:buChar char="-"/>
            </a:pPr>
            <a:endParaRPr lang="en-GB" sz="2400" dirty="0">
              <a:latin typeface="Univers" panose="020B0503020202020204" pitchFamily="34" charset="0"/>
            </a:endParaRPr>
          </a:p>
          <a:p>
            <a:pPr algn="just"/>
            <a:r>
              <a:rPr lang="en-GB" sz="2400" dirty="0">
                <a:latin typeface="Univers" panose="020B0503020202020204" pitchFamily="34" charset="0"/>
              </a:rPr>
              <a:t>The transfer is automatic at the point of death and no legal instrument is needed. </a:t>
            </a:r>
          </a:p>
          <a:p>
            <a:pPr algn="just"/>
            <a:endParaRPr lang="en-GB" sz="2400" dirty="0">
              <a:latin typeface="Univers" panose="020B0503020202020204" pitchFamily="34" charset="0"/>
            </a:endParaRPr>
          </a:p>
          <a:p>
            <a:pPr algn="just"/>
            <a:r>
              <a:rPr lang="en-GB" sz="2400" dirty="0">
                <a:latin typeface="Univers" panose="020B0503020202020204" pitchFamily="34" charset="0"/>
              </a:rPr>
              <a:t>Where an insolvent estate administration order has been made in respect of the person who has died an application can be made to the court by the ‘trustee in bankruptcy’ under Section 421A of the Insolvency Act 1986 for a payment from the survivor to the value of the deceased’s share. </a:t>
            </a:r>
          </a:p>
        </p:txBody>
      </p:sp>
    </p:spTree>
    <p:extLst>
      <p:ext uri="{BB962C8B-B14F-4D97-AF65-F5344CB8AC3E}">
        <p14:creationId xmlns:p14="http://schemas.microsoft.com/office/powerpoint/2010/main" val="2180151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id="{E5FC96A8-527D-4543-A000-D60B31D53E7E}"/>
              </a:ext>
            </a:extLst>
          </p:cNvPr>
          <p:cNvPicPr>
            <a:picLocks noChangeAspect="1"/>
          </p:cNvPicPr>
          <p:nvPr/>
        </p:nvPicPr>
        <p:blipFill>
          <a:blip r:embed="rId2"/>
          <a:stretch>
            <a:fillRect/>
          </a:stretch>
        </p:blipFill>
        <p:spPr>
          <a:xfrm>
            <a:off x="0" y="0"/>
            <a:ext cx="12189023" cy="6858000"/>
          </a:xfrm>
          <a:prstGeom prst="rect">
            <a:avLst/>
          </a:prstGeom>
        </p:spPr>
      </p:pic>
      <p:sp>
        <p:nvSpPr>
          <p:cNvPr id="6" name="TextBox 5">
            <a:extLst>
              <a:ext uri="{FF2B5EF4-FFF2-40B4-BE49-F238E27FC236}">
                <a16:creationId xmlns:a16="http://schemas.microsoft.com/office/drawing/2014/main" id="{E4660005-D4DC-8947-A69F-F23E6403E2F6}"/>
              </a:ext>
            </a:extLst>
          </p:cNvPr>
          <p:cNvSpPr txBox="1"/>
          <p:nvPr/>
        </p:nvSpPr>
        <p:spPr>
          <a:xfrm>
            <a:off x="647330" y="683336"/>
            <a:ext cx="9695956" cy="553998"/>
          </a:xfrm>
          <a:prstGeom prst="rect">
            <a:avLst/>
          </a:prstGeom>
          <a:noFill/>
        </p:spPr>
        <p:txBody>
          <a:bodyPr wrap="square" rtlCol="0">
            <a:spAutoFit/>
          </a:bodyPr>
          <a:lstStyle/>
          <a:p>
            <a:r>
              <a:rPr lang="en-GB" sz="3000" b="1" dirty="0">
                <a:solidFill>
                  <a:schemeClr val="tx1">
                    <a:lumMod val="65000"/>
                    <a:lumOff val="35000"/>
                  </a:schemeClr>
                </a:solidFill>
                <a:latin typeface="Univers" panose="020B0403020202020204" pitchFamily="34" charset="0"/>
              </a:rPr>
              <a:t>Personal Representatives </a:t>
            </a:r>
          </a:p>
        </p:txBody>
      </p:sp>
      <p:sp>
        <p:nvSpPr>
          <p:cNvPr id="7" name="TextBox 6">
            <a:extLst>
              <a:ext uri="{FF2B5EF4-FFF2-40B4-BE49-F238E27FC236}">
                <a16:creationId xmlns:a16="http://schemas.microsoft.com/office/drawing/2014/main" id="{1E20B5C1-6565-4748-A679-42A5A4274D31}"/>
              </a:ext>
            </a:extLst>
          </p:cNvPr>
          <p:cNvSpPr txBox="1"/>
          <p:nvPr/>
        </p:nvSpPr>
        <p:spPr>
          <a:xfrm>
            <a:off x="647331" y="1237335"/>
            <a:ext cx="10055306" cy="6247864"/>
          </a:xfrm>
          <a:prstGeom prst="rect">
            <a:avLst/>
          </a:prstGeom>
          <a:noFill/>
        </p:spPr>
        <p:txBody>
          <a:bodyPr wrap="square" rtlCol="0">
            <a:spAutoFit/>
          </a:bodyPr>
          <a:lstStyle/>
          <a:p>
            <a:pPr algn="just"/>
            <a:endParaRPr lang="en-GB" sz="2400" dirty="0">
              <a:latin typeface="Univers" panose="020B0503020202020204" pitchFamily="34" charset="0"/>
            </a:endParaRPr>
          </a:p>
          <a:p>
            <a:pPr algn="just"/>
            <a:r>
              <a:rPr lang="en-GB" sz="2400" dirty="0">
                <a:latin typeface="Univers" panose="020B0503020202020204" pitchFamily="34" charset="0"/>
              </a:rPr>
              <a:t>Personal representative and executor are terms that are often used interchangeably and sometimes incorrectly. </a:t>
            </a:r>
          </a:p>
          <a:p>
            <a:pPr algn="just"/>
            <a:endParaRPr lang="en-GB" sz="2400" dirty="0">
              <a:latin typeface="Univers" panose="020B0503020202020204" pitchFamily="34" charset="0"/>
            </a:endParaRPr>
          </a:p>
          <a:p>
            <a:pPr algn="just"/>
            <a:r>
              <a:rPr lang="en-GB" sz="2400" dirty="0">
                <a:latin typeface="Univers" panose="020B0503020202020204" pitchFamily="34" charset="0"/>
              </a:rPr>
              <a:t>A personal representative is a person who is responsible for dealing with the affairs of a person who has died. </a:t>
            </a:r>
          </a:p>
          <a:p>
            <a:pPr algn="just"/>
            <a:endParaRPr lang="en-GB" sz="2400" dirty="0">
              <a:latin typeface="Univers" panose="020B0503020202020204" pitchFamily="34" charset="0"/>
            </a:endParaRPr>
          </a:p>
          <a:p>
            <a:pPr algn="just"/>
            <a:r>
              <a:rPr lang="en-GB" sz="2400" dirty="0">
                <a:latin typeface="Univers" panose="020B0503020202020204" pitchFamily="34" charset="0"/>
              </a:rPr>
              <a:t>An executor, or executrix, is a type of personal representative, who is nominated by the will of a deceased. </a:t>
            </a:r>
          </a:p>
          <a:p>
            <a:pPr algn="just"/>
            <a:endParaRPr lang="en-GB" sz="2400" dirty="0">
              <a:latin typeface="Univers" panose="020B0503020202020204" pitchFamily="34" charset="0"/>
            </a:endParaRPr>
          </a:p>
          <a:p>
            <a:pPr algn="just"/>
            <a:r>
              <a:rPr lang="en-GB" sz="2400" dirty="0">
                <a:latin typeface="Univers" panose="020B0503020202020204" pitchFamily="34" charset="0"/>
              </a:rPr>
              <a:t>If the deceased did not leave a will, the person responsible for administering their estate is referred to as a personal representative or sometimes as an administrator. </a:t>
            </a:r>
          </a:p>
          <a:p>
            <a:pPr algn="just"/>
            <a:endParaRPr lang="en-GB" sz="2400" dirty="0">
              <a:latin typeface="Univers" panose="020B0503020202020204" pitchFamily="34" charset="0"/>
            </a:endParaRPr>
          </a:p>
          <a:p>
            <a:endParaRPr lang="en-GB" sz="3200" dirty="0"/>
          </a:p>
          <a:p>
            <a:endParaRPr lang="en-GB" sz="3200" dirty="0"/>
          </a:p>
        </p:txBody>
      </p:sp>
    </p:spTree>
    <p:extLst>
      <p:ext uri="{BB962C8B-B14F-4D97-AF65-F5344CB8AC3E}">
        <p14:creationId xmlns:p14="http://schemas.microsoft.com/office/powerpoint/2010/main" val="1097006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id="{E5FC96A8-527D-4543-A000-D60B31D53E7E}"/>
              </a:ext>
            </a:extLst>
          </p:cNvPr>
          <p:cNvPicPr>
            <a:picLocks noChangeAspect="1"/>
          </p:cNvPicPr>
          <p:nvPr/>
        </p:nvPicPr>
        <p:blipFill>
          <a:blip r:embed="rId2"/>
          <a:stretch>
            <a:fillRect/>
          </a:stretch>
        </p:blipFill>
        <p:spPr>
          <a:xfrm>
            <a:off x="0" y="0"/>
            <a:ext cx="12189023" cy="6858000"/>
          </a:xfrm>
          <a:prstGeom prst="rect">
            <a:avLst/>
          </a:prstGeom>
        </p:spPr>
      </p:pic>
      <p:sp>
        <p:nvSpPr>
          <p:cNvPr id="6" name="TextBox 5">
            <a:extLst>
              <a:ext uri="{FF2B5EF4-FFF2-40B4-BE49-F238E27FC236}">
                <a16:creationId xmlns:a16="http://schemas.microsoft.com/office/drawing/2014/main" id="{E4660005-D4DC-8947-A69F-F23E6403E2F6}"/>
              </a:ext>
            </a:extLst>
          </p:cNvPr>
          <p:cNvSpPr txBox="1"/>
          <p:nvPr/>
        </p:nvSpPr>
        <p:spPr>
          <a:xfrm>
            <a:off x="531920" y="683336"/>
            <a:ext cx="9695956" cy="553998"/>
          </a:xfrm>
          <a:prstGeom prst="rect">
            <a:avLst/>
          </a:prstGeom>
          <a:noFill/>
        </p:spPr>
        <p:txBody>
          <a:bodyPr wrap="square" rtlCol="0">
            <a:spAutoFit/>
          </a:bodyPr>
          <a:lstStyle/>
          <a:p>
            <a:r>
              <a:rPr lang="en-GB" sz="3000" b="1" dirty="0">
                <a:solidFill>
                  <a:schemeClr val="tx1">
                    <a:lumMod val="65000"/>
                    <a:lumOff val="35000"/>
                  </a:schemeClr>
                </a:solidFill>
                <a:latin typeface="Univers" panose="020B0403020202020204" pitchFamily="34" charset="0"/>
              </a:rPr>
              <a:t>Executors</a:t>
            </a:r>
          </a:p>
        </p:txBody>
      </p:sp>
      <p:sp>
        <p:nvSpPr>
          <p:cNvPr id="7" name="TextBox 6">
            <a:extLst>
              <a:ext uri="{FF2B5EF4-FFF2-40B4-BE49-F238E27FC236}">
                <a16:creationId xmlns:a16="http://schemas.microsoft.com/office/drawing/2014/main" id="{1E20B5C1-6565-4748-A679-42A5A4274D31}"/>
              </a:ext>
            </a:extLst>
          </p:cNvPr>
          <p:cNvSpPr txBox="1"/>
          <p:nvPr/>
        </p:nvSpPr>
        <p:spPr>
          <a:xfrm>
            <a:off x="647330" y="1237335"/>
            <a:ext cx="10630269" cy="4524315"/>
          </a:xfrm>
          <a:prstGeom prst="rect">
            <a:avLst/>
          </a:prstGeom>
          <a:noFill/>
        </p:spPr>
        <p:txBody>
          <a:bodyPr wrap="square" rtlCol="0">
            <a:spAutoFit/>
          </a:bodyPr>
          <a:lstStyle/>
          <a:p>
            <a:pPr algn="l"/>
            <a:endParaRPr lang="en-GB" sz="2400" dirty="0"/>
          </a:p>
          <a:p>
            <a:pPr algn="just"/>
            <a:r>
              <a:rPr lang="en-GB" sz="2400" dirty="0">
                <a:latin typeface="Univers" panose="020B0503020202020204" pitchFamily="34" charset="0"/>
              </a:rPr>
              <a:t>An executor /executrix is the person named in the will of the person who has died as being the person who they appoint to administer their estate. </a:t>
            </a:r>
          </a:p>
          <a:p>
            <a:pPr algn="just"/>
            <a:endParaRPr lang="en-GB" sz="2400" dirty="0">
              <a:latin typeface="Univers" panose="020B0503020202020204" pitchFamily="34" charset="0"/>
            </a:endParaRPr>
          </a:p>
          <a:p>
            <a:pPr algn="just"/>
            <a:r>
              <a:rPr lang="en-GB" sz="2400" dirty="0">
                <a:latin typeface="Univers" panose="020B0503020202020204" pitchFamily="34" charset="0"/>
              </a:rPr>
              <a:t>An executor named in a will cannot be compelled to act. Likewise they may be unwilling or unable to administer the estate. </a:t>
            </a:r>
          </a:p>
          <a:p>
            <a:pPr algn="just"/>
            <a:endParaRPr lang="en-GB" sz="2400" dirty="0">
              <a:latin typeface="Univers" panose="020B0503020202020204" pitchFamily="34" charset="0"/>
            </a:endParaRPr>
          </a:p>
          <a:p>
            <a:pPr algn="just"/>
            <a:r>
              <a:rPr lang="en-GB" sz="2400" dirty="0">
                <a:latin typeface="Univers" panose="020B0503020202020204" pitchFamily="34" charset="0"/>
              </a:rPr>
              <a:t>If the executors chosen by the deceased have themselves died, lack capacity to administer the estate or otherwise are unwilling to act as executor Rule 20(b)-(f) of the Non Contentious Probate Rules 1987 set out who can apply for a grant in such circumstances. </a:t>
            </a:r>
            <a:endParaRPr lang="en-GB" sz="3200" dirty="0"/>
          </a:p>
        </p:txBody>
      </p:sp>
    </p:spTree>
    <p:extLst>
      <p:ext uri="{BB962C8B-B14F-4D97-AF65-F5344CB8AC3E}">
        <p14:creationId xmlns:p14="http://schemas.microsoft.com/office/powerpoint/2010/main" val="458173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id="{E5FC96A8-527D-4543-A000-D60B31D53E7E}"/>
              </a:ext>
            </a:extLst>
          </p:cNvPr>
          <p:cNvPicPr>
            <a:picLocks noChangeAspect="1"/>
          </p:cNvPicPr>
          <p:nvPr/>
        </p:nvPicPr>
        <p:blipFill>
          <a:blip r:embed="rId2"/>
          <a:stretch>
            <a:fillRect/>
          </a:stretch>
        </p:blipFill>
        <p:spPr>
          <a:xfrm>
            <a:off x="0" y="0"/>
            <a:ext cx="12189023" cy="6858000"/>
          </a:xfrm>
          <a:prstGeom prst="rect">
            <a:avLst/>
          </a:prstGeom>
        </p:spPr>
      </p:pic>
      <p:sp>
        <p:nvSpPr>
          <p:cNvPr id="6" name="TextBox 5">
            <a:extLst>
              <a:ext uri="{FF2B5EF4-FFF2-40B4-BE49-F238E27FC236}">
                <a16:creationId xmlns:a16="http://schemas.microsoft.com/office/drawing/2014/main" id="{E4660005-D4DC-8947-A69F-F23E6403E2F6}"/>
              </a:ext>
            </a:extLst>
          </p:cNvPr>
          <p:cNvSpPr txBox="1"/>
          <p:nvPr/>
        </p:nvSpPr>
        <p:spPr>
          <a:xfrm>
            <a:off x="585186" y="683336"/>
            <a:ext cx="9695956" cy="553998"/>
          </a:xfrm>
          <a:prstGeom prst="rect">
            <a:avLst/>
          </a:prstGeom>
          <a:noFill/>
        </p:spPr>
        <p:txBody>
          <a:bodyPr wrap="square" rtlCol="0">
            <a:spAutoFit/>
          </a:bodyPr>
          <a:lstStyle/>
          <a:p>
            <a:r>
              <a:rPr lang="en-GB" sz="3000" b="1" dirty="0">
                <a:solidFill>
                  <a:schemeClr val="tx1">
                    <a:lumMod val="65000"/>
                    <a:lumOff val="35000"/>
                  </a:schemeClr>
                </a:solidFill>
                <a:latin typeface="Univers" panose="020B0403020202020204" pitchFamily="34" charset="0"/>
              </a:rPr>
              <a:t>Grants of Representation </a:t>
            </a:r>
          </a:p>
        </p:txBody>
      </p:sp>
      <p:sp>
        <p:nvSpPr>
          <p:cNvPr id="7" name="TextBox 6">
            <a:extLst>
              <a:ext uri="{FF2B5EF4-FFF2-40B4-BE49-F238E27FC236}">
                <a16:creationId xmlns:a16="http://schemas.microsoft.com/office/drawing/2014/main" id="{1E20B5C1-6565-4748-A679-42A5A4274D31}"/>
              </a:ext>
            </a:extLst>
          </p:cNvPr>
          <p:cNvSpPr txBox="1"/>
          <p:nvPr/>
        </p:nvSpPr>
        <p:spPr>
          <a:xfrm>
            <a:off x="585187" y="1310533"/>
            <a:ext cx="10117450" cy="6986528"/>
          </a:xfrm>
          <a:prstGeom prst="rect">
            <a:avLst/>
          </a:prstGeom>
          <a:noFill/>
        </p:spPr>
        <p:txBody>
          <a:bodyPr wrap="square" rtlCol="0">
            <a:spAutoFit/>
          </a:bodyPr>
          <a:lstStyle/>
          <a:p>
            <a:pPr algn="just"/>
            <a:r>
              <a:rPr lang="en-GB" sz="2400" dirty="0">
                <a:latin typeface="Univers" panose="020B0503020202020204" pitchFamily="34" charset="0"/>
              </a:rPr>
              <a:t>The authority of a personal representative to administer an estate is derived by a Grant of Representation. </a:t>
            </a:r>
          </a:p>
          <a:p>
            <a:pPr algn="just"/>
            <a:endParaRPr lang="en-GB" sz="2400" dirty="0">
              <a:latin typeface="Univers" panose="020B0503020202020204" pitchFamily="34" charset="0"/>
            </a:endParaRPr>
          </a:p>
          <a:p>
            <a:pPr algn="just"/>
            <a:r>
              <a:rPr lang="en-GB" sz="2400" dirty="0">
                <a:latin typeface="Univers" panose="020B0503020202020204" pitchFamily="34" charset="0"/>
              </a:rPr>
              <a:t>A Grant of Representation is a legal instrument that is extracted from the court by the Personal Representative of the person who has died and demonstrates that they authority to administer the deceased’s estate. </a:t>
            </a:r>
          </a:p>
          <a:p>
            <a:pPr algn="just"/>
            <a:endParaRPr lang="en-GB" sz="2400" dirty="0">
              <a:latin typeface="Univers" panose="020B0503020202020204" pitchFamily="34" charset="0"/>
            </a:endParaRPr>
          </a:p>
          <a:p>
            <a:pPr algn="just"/>
            <a:r>
              <a:rPr lang="en-GB" sz="2400" dirty="0">
                <a:latin typeface="Univers" panose="020B0503020202020204" pitchFamily="34" charset="0"/>
              </a:rPr>
              <a:t>A Grant of Representation is not always needed. For example a bank my release money that is held in a bank account to a person administering an estate but without a grant.</a:t>
            </a:r>
          </a:p>
          <a:p>
            <a:pPr algn="just"/>
            <a:endParaRPr lang="en-GB" sz="2400" dirty="0">
              <a:latin typeface="Univers" panose="020B0503020202020204" pitchFamily="34" charset="0"/>
            </a:endParaRPr>
          </a:p>
          <a:p>
            <a:pPr algn="just"/>
            <a:r>
              <a:rPr lang="en-GB" sz="2400" dirty="0">
                <a:latin typeface="Univers" panose="020B0503020202020204" pitchFamily="34" charset="0"/>
              </a:rPr>
              <a:t>If the administration of the estate involves the transfer of land a Grant of Representation will be required. </a:t>
            </a:r>
          </a:p>
          <a:p>
            <a:pPr algn="l"/>
            <a:endParaRPr lang="en-GB" sz="2400" dirty="0"/>
          </a:p>
          <a:p>
            <a:pPr algn="l"/>
            <a:endParaRPr lang="en-GB" sz="2400" dirty="0"/>
          </a:p>
          <a:p>
            <a:endParaRPr lang="en-GB" sz="3200" dirty="0"/>
          </a:p>
          <a:p>
            <a:endParaRPr lang="en-GB" sz="3200" dirty="0"/>
          </a:p>
        </p:txBody>
      </p:sp>
    </p:spTree>
    <p:extLst>
      <p:ext uri="{BB962C8B-B14F-4D97-AF65-F5344CB8AC3E}">
        <p14:creationId xmlns:p14="http://schemas.microsoft.com/office/powerpoint/2010/main" val="2850150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id="{E5FC96A8-527D-4543-A000-D60B31D53E7E}"/>
              </a:ext>
            </a:extLst>
          </p:cNvPr>
          <p:cNvPicPr>
            <a:picLocks noChangeAspect="1"/>
          </p:cNvPicPr>
          <p:nvPr/>
        </p:nvPicPr>
        <p:blipFill>
          <a:blip r:embed="rId2"/>
          <a:stretch>
            <a:fillRect/>
          </a:stretch>
        </p:blipFill>
        <p:spPr>
          <a:xfrm>
            <a:off x="0" y="0"/>
            <a:ext cx="12189023" cy="6858000"/>
          </a:xfrm>
          <a:prstGeom prst="rect">
            <a:avLst/>
          </a:prstGeom>
        </p:spPr>
      </p:pic>
      <p:sp>
        <p:nvSpPr>
          <p:cNvPr id="6" name="TextBox 5">
            <a:extLst>
              <a:ext uri="{FF2B5EF4-FFF2-40B4-BE49-F238E27FC236}">
                <a16:creationId xmlns:a16="http://schemas.microsoft.com/office/drawing/2014/main" id="{E4660005-D4DC-8947-A69F-F23E6403E2F6}"/>
              </a:ext>
            </a:extLst>
          </p:cNvPr>
          <p:cNvSpPr txBox="1"/>
          <p:nvPr/>
        </p:nvSpPr>
        <p:spPr>
          <a:xfrm>
            <a:off x="585186" y="683336"/>
            <a:ext cx="9695956" cy="553998"/>
          </a:xfrm>
          <a:prstGeom prst="rect">
            <a:avLst/>
          </a:prstGeom>
          <a:noFill/>
        </p:spPr>
        <p:txBody>
          <a:bodyPr wrap="square" rtlCol="0">
            <a:spAutoFit/>
          </a:bodyPr>
          <a:lstStyle/>
          <a:p>
            <a:r>
              <a:rPr lang="en-GB" sz="3000" b="1" dirty="0">
                <a:solidFill>
                  <a:schemeClr val="tx1">
                    <a:lumMod val="65000"/>
                    <a:lumOff val="35000"/>
                  </a:schemeClr>
                </a:solidFill>
                <a:latin typeface="Univers" panose="020B0403020202020204" pitchFamily="34" charset="0"/>
              </a:rPr>
              <a:t>Grants of Representation - Types of Grant </a:t>
            </a:r>
          </a:p>
        </p:txBody>
      </p:sp>
      <p:sp>
        <p:nvSpPr>
          <p:cNvPr id="7" name="TextBox 6">
            <a:extLst>
              <a:ext uri="{FF2B5EF4-FFF2-40B4-BE49-F238E27FC236}">
                <a16:creationId xmlns:a16="http://schemas.microsoft.com/office/drawing/2014/main" id="{1E20B5C1-6565-4748-A679-42A5A4274D31}"/>
              </a:ext>
            </a:extLst>
          </p:cNvPr>
          <p:cNvSpPr txBox="1"/>
          <p:nvPr/>
        </p:nvSpPr>
        <p:spPr>
          <a:xfrm>
            <a:off x="585187" y="1920669"/>
            <a:ext cx="10117450" cy="4278094"/>
          </a:xfrm>
          <a:prstGeom prst="rect">
            <a:avLst/>
          </a:prstGeom>
          <a:noFill/>
        </p:spPr>
        <p:txBody>
          <a:bodyPr wrap="square" rtlCol="0">
            <a:spAutoFit/>
          </a:bodyPr>
          <a:lstStyle/>
          <a:p>
            <a:pPr algn="just"/>
            <a:r>
              <a:rPr lang="en-GB" sz="2400" dirty="0">
                <a:latin typeface="Univers" panose="020B0503020202020204" pitchFamily="34" charset="0"/>
              </a:rPr>
              <a:t>Grant of Probate </a:t>
            </a:r>
          </a:p>
          <a:p>
            <a:pPr algn="just"/>
            <a:endParaRPr lang="en-GB" sz="2400" dirty="0">
              <a:latin typeface="Univers" panose="020B0503020202020204" pitchFamily="34" charset="0"/>
            </a:endParaRPr>
          </a:p>
          <a:p>
            <a:pPr algn="just"/>
            <a:r>
              <a:rPr lang="en-GB" sz="2400" dirty="0">
                <a:latin typeface="Univers" panose="020B0503020202020204" pitchFamily="34" charset="0"/>
              </a:rPr>
              <a:t>A grant of probate is extracted by an executor or executrix appointed under a will. </a:t>
            </a:r>
          </a:p>
          <a:p>
            <a:pPr algn="just"/>
            <a:endParaRPr lang="en-GB" sz="2400" dirty="0">
              <a:latin typeface="Univers" panose="020B0503020202020204" pitchFamily="34" charset="0"/>
            </a:endParaRPr>
          </a:p>
          <a:p>
            <a:pPr algn="just"/>
            <a:r>
              <a:rPr lang="en-GB" sz="2400" dirty="0">
                <a:latin typeface="Univers" panose="020B0503020202020204" pitchFamily="34" charset="0"/>
              </a:rPr>
              <a:t>Letters of Administration </a:t>
            </a:r>
          </a:p>
          <a:p>
            <a:pPr algn="just"/>
            <a:endParaRPr lang="en-GB" sz="2400" dirty="0">
              <a:latin typeface="Univers" panose="020B0503020202020204" pitchFamily="34" charset="0"/>
            </a:endParaRPr>
          </a:p>
          <a:p>
            <a:pPr algn="just"/>
            <a:r>
              <a:rPr lang="en-GB" sz="2400" dirty="0">
                <a:latin typeface="Univers" panose="020B0503020202020204" pitchFamily="34" charset="0"/>
              </a:rPr>
              <a:t>Letters of Administration are extracted by the personal representative if the deceased died intestate. </a:t>
            </a:r>
          </a:p>
          <a:p>
            <a:endParaRPr lang="en-GB" sz="2400" dirty="0">
              <a:latin typeface="Univers" panose="020B0503020202020204" pitchFamily="34" charset="0"/>
            </a:endParaRPr>
          </a:p>
          <a:p>
            <a:endParaRPr lang="en-GB" sz="3200" dirty="0"/>
          </a:p>
        </p:txBody>
      </p:sp>
    </p:spTree>
    <p:extLst>
      <p:ext uri="{BB962C8B-B14F-4D97-AF65-F5344CB8AC3E}">
        <p14:creationId xmlns:p14="http://schemas.microsoft.com/office/powerpoint/2010/main" val="482974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id="{E5FC96A8-527D-4543-A000-D60B31D53E7E}"/>
              </a:ext>
            </a:extLst>
          </p:cNvPr>
          <p:cNvPicPr>
            <a:picLocks noChangeAspect="1"/>
          </p:cNvPicPr>
          <p:nvPr/>
        </p:nvPicPr>
        <p:blipFill>
          <a:blip r:embed="rId2"/>
          <a:stretch>
            <a:fillRect/>
          </a:stretch>
        </p:blipFill>
        <p:spPr>
          <a:xfrm>
            <a:off x="2977" y="0"/>
            <a:ext cx="12189023" cy="6858000"/>
          </a:xfrm>
          <a:prstGeom prst="rect">
            <a:avLst/>
          </a:prstGeom>
        </p:spPr>
      </p:pic>
      <p:sp>
        <p:nvSpPr>
          <p:cNvPr id="6" name="TextBox 5">
            <a:extLst>
              <a:ext uri="{FF2B5EF4-FFF2-40B4-BE49-F238E27FC236}">
                <a16:creationId xmlns:a16="http://schemas.microsoft.com/office/drawing/2014/main" id="{E4660005-D4DC-8947-A69F-F23E6403E2F6}"/>
              </a:ext>
            </a:extLst>
          </p:cNvPr>
          <p:cNvSpPr txBox="1"/>
          <p:nvPr/>
        </p:nvSpPr>
        <p:spPr>
          <a:xfrm>
            <a:off x="585186" y="683336"/>
            <a:ext cx="9695956" cy="1015663"/>
          </a:xfrm>
          <a:prstGeom prst="rect">
            <a:avLst/>
          </a:prstGeom>
          <a:noFill/>
        </p:spPr>
        <p:txBody>
          <a:bodyPr wrap="square" rtlCol="0">
            <a:spAutoFit/>
          </a:bodyPr>
          <a:lstStyle/>
          <a:p>
            <a:r>
              <a:rPr lang="en-GB" sz="3000" b="1" dirty="0">
                <a:solidFill>
                  <a:schemeClr val="tx1">
                    <a:lumMod val="65000"/>
                    <a:lumOff val="35000"/>
                  </a:schemeClr>
                </a:solidFill>
                <a:latin typeface="Univers" panose="020B0403020202020204" pitchFamily="34" charset="0"/>
              </a:rPr>
              <a:t>Grants of Representation - Who can apply?  </a:t>
            </a:r>
          </a:p>
          <a:p>
            <a:endParaRPr lang="en-GB" sz="3000" b="1" dirty="0">
              <a:solidFill>
                <a:schemeClr val="tx1">
                  <a:lumMod val="65000"/>
                  <a:lumOff val="35000"/>
                </a:schemeClr>
              </a:solidFill>
              <a:latin typeface="Univers" panose="020B0403020202020204" pitchFamily="34" charset="0"/>
            </a:endParaRPr>
          </a:p>
        </p:txBody>
      </p:sp>
      <p:sp>
        <p:nvSpPr>
          <p:cNvPr id="7" name="TextBox 6">
            <a:extLst>
              <a:ext uri="{FF2B5EF4-FFF2-40B4-BE49-F238E27FC236}">
                <a16:creationId xmlns:a16="http://schemas.microsoft.com/office/drawing/2014/main" id="{1E20B5C1-6565-4748-A679-42A5A4274D31}"/>
              </a:ext>
            </a:extLst>
          </p:cNvPr>
          <p:cNvSpPr txBox="1"/>
          <p:nvPr/>
        </p:nvSpPr>
        <p:spPr>
          <a:xfrm>
            <a:off x="585185" y="1748901"/>
            <a:ext cx="10046429" cy="6001643"/>
          </a:xfrm>
          <a:prstGeom prst="rect">
            <a:avLst/>
          </a:prstGeom>
          <a:noFill/>
        </p:spPr>
        <p:txBody>
          <a:bodyPr wrap="square" rtlCol="0">
            <a:spAutoFit/>
          </a:bodyPr>
          <a:lstStyle/>
          <a:p>
            <a:pPr algn="just"/>
            <a:r>
              <a:rPr lang="en-GB" sz="2400" dirty="0">
                <a:latin typeface="Univers" panose="020B0503020202020204" pitchFamily="34" charset="0"/>
              </a:rPr>
              <a:t>The question of who can apply for a grant of representation depends on whether the deceased left a will or died intestate. </a:t>
            </a:r>
          </a:p>
          <a:p>
            <a:pPr algn="just"/>
            <a:endParaRPr lang="en-GB" sz="2400" dirty="0">
              <a:latin typeface="Univers" panose="020B0503020202020204" pitchFamily="34" charset="0"/>
            </a:endParaRPr>
          </a:p>
          <a:p>
            <a:pPr algn="just"/>
            <a:r>
              <a:rPr lang="en-GB" sz="2400" dirty="0">
                <a:latin typeface="Univers" panose="020B0503020202020204" pitchFamily="34" charset="0"/>
              </a:rPr>
              <a:t>If the deceased appointed executors under a will the named executor will be able to apply. If the appointment of executors fails for whatever reason Rule 20 of the Non Contentious Probate Rules 1987 applies. </a:t>
            </a:r>
          </a:p>
          <a:p>
            <a:pPr algn="just"/>
            <a:endParaRPr lang="en-GB" sz="2400" dirty="0">
              <a:latin typeface="Univers" panose="020B0503020202020204" pitchFamily="34" charset="0"/>
            </a:endParaRPr>
          </a:p>
          <a:p>
            <a:pPr algn="just"/>
            <a:r>
              <a:rPr lang="en-GB" sz="2400" dirty="0">
                <a:latin typeface="Univers" panose="020B0503020202020204" pitchFamily="34" charset="0"/>
              </a:rPr>
              <a:t>Rule 20 sets out a list of priority of the persons who can apply for a grant in such circumstances. The person who is ranked highest in the order of priority can apply. </a:t>
            </a:r>
          </a:p>
          <a:p>
            <a:pPr algn="l"/>
            <a:endParaRPr lang="en-GB" sz="2400" dirty="0">
              <a:latin typeface="Univers" panose="020B0503020202020204" pitchFamily="34" charset="0"/>
            </a:endParaRPr>
          </a:p>
          <a:p>
            <a:pPr algn="l"/>
            <a:endParaRPr lang="en-GB" sz="2400" dirty="0">
              <a:latin typeface="Univers" panose="020B0503020202020204" pitchFamily="34" charset="0"/>
            </a:endParaRPr>
          </a:p>
          <a:p>
            <a:pPr algn="l"/>
            <a:endParaRPr lang="en-GB" sz="2400" dirty="0">
              <a:latin typeface="Univers" panose="020B0503020202020204" pitchFamily="34" charset="0"/>
            </a:endParaRPr>
          </a:p>
          <a:p>
            <a:pPr algn="l"/>
            <a:endParaRPr lang="en-GB" sz="2400" dirty="0">
              <a:latin typeface="Univers" panose="020B0503020202020204" pitchFamily="34" charset="0"/>
            </a:endParaRPr>
          </a:p>
          <a:p>
            <a:pPr algn="l"/>
            <a:endParaRPr lang="en-GB" sz="2400" dirty="0">
              <a:latin typeface="Univers" panose="020B0503020202020204" pitchFamily="34" charset="0"/>
            </a:endParaRPr>
          </a:p>
        </p:txBody>
      </p:sp>
    </p:spTree>
    <p:extLst>
      <p:ext uri="{BB962C8B-B14F-4D97-AF65-F5344CB8AC3E}">
        <p14:creationId xmlns:p14="http://schemas.microsoft.com/office/powerpoint/2010/main" val="274238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id="{E5FC96A8-527D-4543-A000-D60B31D53E7E}"/>
              </a:ext>
            </a:extLst>
          </p:cNvPr>
          <p:cNvPicPr>
            <a:picLocks noChangeAspect="1"/>
          </p:cNvPicPr>
          <p:nvPr/>
        </p:nvPicPr>
        <p:blipFill>
          <a:blip r:embed="rId2"/>
          <a:stretch>
            <a:fillRect/>
          </a:stretch>
        </p:blipFill>
        <p:spPr>
          <a:xfrm>
            <a:off x="-18495" y="0"/>
            <a:ext cx="12189023" cy="6858000"/>
          </a:xfrm>
          <a:prstGeom prst="rect">
            <a:avLst/>
          </a:prstGeom>
        </p:spPr>
      </p:pic>
      <p:sp>
        <p:nvSpPr>
          <p:cNvPr id="6" name="TextBox 5">
            <a:extLst>
              <a:ext uri="{FF2B5EF4-FFF2-40B4-BE49-F238E27FC236}">
                <a16:creationId xmlns:a16="http://schemas.microsoft.com/office/drawing/2014/main" id="{E4660005-D4DC-8947-A69F-F23E6403E2F6}"/>
              </a:ext>
            </a:extLst>
          </p:cNvPr>
          <p:cNvSpPr txBox="1"/>
          <p:nvPr/>
        </p:nvSpPr>
        <p:spPr>
          <a:xfrm>
            <a:off x="585186" y="683336"/>
            <a:ext cx="9695956" cy="1015663"/>
          </a:xfrm>
          <a:prstGeom prst="rect">
            <a:avLst/>
          </a:prstGeom>
          <a:noFill/>
        </p:spPr>
        <p:txBody>
          <a:bodyPr wrap="square" rtlCol="0">
            <a:spAutoFit/>
          </a:bodyPr>
          <a:lstStyle/>
          <a:p>
            <a:r>
              <a:rPr lang="en-GB" sz="3000" b="1" dirty="0">
                <a:solidFill>
                  <a:schemeClr val="tx1">
                    <a:lumMod val="65000"/>
                    <a:lumOff val="35000"/>
                  </a:schemeClr>
                </a:solidFill>
                <a:latin typeface="Univers" panose="020B0403020202020204" pitchFamily="34" charset="0"/>
              </a:rPr>
              <a:t>Grants of Representation - Who can apply</a:t>
            </a:r>
          </a:p>
          <a:p>
            <a:endParaRPr lang="en-GB" sz="3000" b="1" dirty="0">
              <a:solidFill>
                <a:schemeClr val="tx1">
                  <a:lumMod val="65000"/>
                  <a:lumOff val="35000"/>
                </a:schemeClr>
              </a:solidFill>
              <a:latin typeface="Univers" panose="020B0403020202020204" pitchFamily="34" charset="0"/>
            </a:endParaRPr>
          </a:p>
        </p:txBody>
      </p:sp>
      <p:sp>
        <p:nvSpPr>
          <p:cNvPr id="7" name="TextBox 6">
            <a:extLst>
              <a:ext uri="{FF2B5EF4-FFF2-40B4-BE49-F238E27FC236}">
                <a16:creationId xmlns:a16="http://schemas.microsoft.com/office/drawing/2014/main" id="{1E20B5C1-6565-4748-A679-42A5A4274D31}"/>
              </a:ext>
            </a:extLst>
          </p:cNvPr>
          <p:cNvSpPr txBox="1"/>
          <p:nvPr/>
        </p:nvSpPr>
        <p:spPr>
          <a:xfrm>
            <a:off x="585186" y="1806821"/>
            <a:ext cx="10046429" cy="6001643"/>
          </a:xfrm>
          <a:prstGeom prst="rect">
            <a:avLst/>
          </a:prstGeom>
          <a:noFill/>
        </p:spPr>
        <p:txBody>
          <a:bodyPr wrap="square" rtlCol="0">
            <a:spAutoFit/>
          </a:bodyPr>
          <a:lstStyle/>
          <a:p>
            <a:pPr algn="just"/>
            <a:r>
              <a:rPr lang="en-GB" sz="2400" dirty="0">
                <a:latin typeface="Univers" panose="020B0503020202020204" pitchFamily="34" charset="0"/>
              </a:rPr>
              <a:t>If the deceased died intestate the order of priority to those entitled to a grant is set out in Rule 22 of the 1987 Rules. </a:t>
            </a:r>
          </a:p>
          <a:p>
            <a:pPr algn="just"/>
            <a:endParaRPr lang="en-GB" sz="2400" dirty="0">
              <a:latin typeface="Univers" panose="020B0503020202020204" pitchFamily="34" charset="0"/>
            </a:endParaRPr>
          </a:p>
          <a:p>
            <a:pPr algn="just"/>
            <a:r>
              <a:rPr lang="en-GB" sz="2400" dirty="0">
                <a:latin typeface="Univers" panose="020B0503020202020204" pitchFamily="34" charset="0"/>
              </a:rPr>
              <a:t>The surviving husband or wife of the deceased takes priority. If they have died, or are unwilling or unable to act any child of the deceased may apply, followed by grand children, the parents of the deceased and then brothers and sisters of the deceased. The list goes on to include the grandparents of the deceased followed by uncles and aunts. </a:t>
            </a:r>
          </a:p>
          <a:p>
            <a:pPr algn="just"/>
            <a:endParaRPr lang="en-GB" sz="2400" dirty="0">
              <a:latin typeface="Univers" panose="020B0503020202020204" pitchFamily="34" charset="0"/>
            </a:endParaRPr>
          </a:p>
          <a:p>
            <a:pPr algn="just"/>
            <a:r>
              <a:rPr lang="en-GB" sz="2400" dirty="0">
                <a:latin typeface="Univers" panose="020B0503020202020204" pitchFamily="34" charset="0"/>
              </a:rPr>
              <a:t>If there are no beneficiaries to the estate whatsoever the treasury solicitor is entitled to a grant if he claims the property of the deceased on behalf of the Crown (Rule 22(2) of the 1987 Rules).  </a:t>
            </a:r>
          </a:p>
          <a:p>
            <a:pPr algn="l"/>
            <a:endParaRPr lang="en-GB" sz="2400" dirty="0">
              <a:latin typeface="Univers" panose="020B0503020202020204" pitchFamily="34" charset="0"/>
            </a:endParaRPr>
          </a:p>
          <a:p>
            <a:pPr algn="l"/>
            <a:endParaRPr lang="en-GB" sz="2400" dirty="0">
              <a:latin typeface="Univers" panose="020B0503020202020204" pitchFamily="34" charset="0"/>
            </a:endParaRPr>
          </a:p>
          <a:p>
            <a:pPr algn="l"/>
            <a:endParaRPr lang="en-GB" sz="2400" dirty="0">
              <a:latin typeface="Univers" panose="020B0503020202020204" pitchFamily="34" charset="0"/>
            </a:endParaRPr>
          </a:p>
        </p:txBody>
      </p:sp>
    </p:spTree>
    <p:extLst>
      <p:ext uri="{BB962C8B-B14F-4D97-AF65-F5344CB8AC3E}">
        <p14:creationId xmlns:p14="http://schemas.microsoft.com/office/powerpoint/2010/main" val="5279195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id="{E5FC96A8-527D-4543-A000-D60B31D53E7E}"/>
              </a:ext>
            </a:extLst>
          </p:cNvPr>
          <p:cNvPicPr>
            <a:picLocks noChangeAspect="1"/>
          </p:cNvPicPr>
          <p:nvPr/>
        </p:nvPicPr>
        <p:blipFill>
          <a:blip r:embed="rId2"/>
          <a:stretch>
            <a:fillRect/>
          </a:stretch>
        </p:blipFill>
        <p:spPr>
          <a:xfrm>
            <a:off x="2977" y="0"/>
            <a:ext cx="12189023" cy="6858000"/>
          </a:xfrm>
          <a:prstGeom prst="rect">
            <a:avLst/>
          </a:prstGeom>
        </p:spPr>
      </p:pic>
      <p:sp>
        <p:nvSpPr>
          <p:cNvPr id="6" name="TextBox 5">
            <a:extLst>
              <a:ext uri="{FF2B5EF4-FFF2-40B4-BE49-F238E27FC236}">
                <a16:creationId xmlns:a16="http://schemas.microsoft.com/office/drawing/2014/main" id="{E4660005-D4DC-8947-A69F-F23E6403E2F6}"/>
              </a:ext>
            </a:extLst>
          </p:cNvPr>
          <p:cNvSpPr txBox="1"/>
          <p:nvPr/>
        </p:nvSpPr>
        <p:spPr>
          <a:xfrm>
            <a:off x="585186" y="683336"/>
            <a:ext cx="9695956" cy="1015663"/>
          </a:xfrm>
          <a:prstGeom prst="rect">
            <a:avLst/>
          </a:prstGeom>
          <a:noFill/>
        </p:spPr>
        <p:txBody>
          <a:bodyPr wrap="square" rtlCol="0">
            <a:spAutoFit/>
          </a:bodyPr>
          <a:lstStyle/>
          <a:p>
            <a:r>
              <a:rPr lang="en-GB" sz="3000" b="1" dirty="0">
                <a:solidFill>
                  <a:schemeClr val="tx1">
                    <a:lumMod val="65000"/>
                    <a:lumOff val="35000"/>
                  </a:schemeClr>
                </a:solidFill>
                <a:latin typeface="Univers" panose="020B0403020202020204" pitchFamily="34" charset="0"/>
              </a:rPr>
              <a:t>Creditor’s application for a grant </a:t>
            </a:r>
          </a:p>
          <a:p>
            <a:endParaRPr lang="en-GB" sz="3000" b="1" dirty="0">
              <a:solidFill>
                <a:schemeClr val="tx1">
                  <a:lumMod val="65000"/>
                  <a:lumOff val="35000"/>
                </a:schemeClr>
              </a:solidFill>
              <a:latin typeface="Univers" panose="020B0403020202020204" pitchFamily="34" charset="0"/>
            </a:endParaRPr>
          </a:p>
        </p:txBody>
      </p:sp>
      <p:sp>
        <p:nvSpPr>
          <p:cNvPr id="7" name="TextBox 6">
            <a:extLst>
              <a:ext uri="{FF2B5EF4-FFF2-40B4-BE49-F238E27FC236}">
                <a16:creationId xmlns:a16="http://schemas.microsoft.com/office/drawing/2014/main" id="{1E20B5C1-6565-4748-A679-42A5A4274D31}"/>
              </a:ext>
            </a:extLst>
          </p:cNvPr>
          <p:cNvSpPr txBox="1"/>
          <p:nvPr/>
        </p:nvSpPr>
        <p:spPr>
          <a:xfrm>
            <a:off x="585186" y="1323432"/>
            <a:ext cx="10602103" cy="6740307"/>
          </a:xfrm>
          <a:prstGeom prst="rect">
            <a:avLst/>
          </a:prstGeom>
          <a:noFill/>
        </p:spPr>
        <p:txBody>
          <a:bodyPr wrap="square" rtlCol="0">
            <a:spAutoFit/>
          </a:bodyPr>
          <a:lstStyle/>
          <a:p>
            <a:pPr algn="just"/>
            <a:r>
              <a:rPr lang="en-GB" sz="2400" dirty="0">
                <a:latin typeface="Univers" panose="020B0503020202020204" pitchFamily="34" charset="0"/>
              </a:rPr>
              <a:t>Rule 22(3) of the 1987 Rules allow a creditor to apply for a grant provided that the individuals entitled to a grant under Rule 22(1) have been “cleared off”. </a:t>
            </a:r>
          </a:p>
          <a:p>
            <a:pPr algn="just"/>
            <a:endParaRPr lang="en-GB" sz="2400" dirty="0">
              <a:latin typeface="Univers" panose="020B0503020202020204" pitchFamily="34" charset="0"/>
            </a:endParaRPr>
          </a:p>
          <a:p>
            <a:pPr algn="just"/>
            <a:r>
              <a:rPr lang="en-GB" sz="2400" dirty="0">
                <a:latin typeface="Univers" panose="020B0503020202020204" pitchFamily="34" charset="0"/>
              </a:rPr>
              <a:t>The grounds for clearing off a person who take priority over a creditor are: </a:t>
            </a:r>
          </a:p>
          <a:p>
            <a:pPr algn="just"/>
            <a:endParaRPr lang="en-GB" sz="2400" dirty="0">
              <a:latin typeface="Univers" panose="020B0503020202020204" pitchFamily="34" charset="0"/>
            </a:endParaRPr>
          </a:p>
          <a:p>
            <a:pPr marL="342900" indent="-342900" algn="just">
              <a:buFont typeface="Arial" panose="020B0604020202020204" pitchFamily="34" charset="0"/>
              <a:buChar char="•"/>
            </a:pPr>
            <a:r>
              <a:rPr lang="en-GB" sz="2400" dirty="0">
                <a:latin typeface="Univers" panose="020B0503020202020204" pitchFamily="34" charset="0"/>
              </a:rPr>
              <a:t>The person died before the deceased or applying for a grant.</a:t>
            </a:r>
          </a:p>
          <a:p>
            <a:pPr marL="342900" indent="-342900" algn="just">
              <a:buFont typeface="Arial" panose="020B0604020202020204" pitchFamily="34" charset="0"/>
              <a:buChar char="•"/>
            </a:pPr>
            <a:r>
              <a:rPr lang="en-GB" sz="2400" dirty="0">
                <a:latin typeface="Univers" panose="020B0503020202020204" pitchFamily="34" charset="0"/>
              </a:rPr>
              <a:t>The person failed to respond to a citation application. </a:t>
            </a:r>
          </a:p>
          <a:p>
            <a:pPr marL="342900" indent="-342900" algn="just">
              <a:buFont typeface="Arial" panose="020B0604020202020204" pitchFamily="34" charset="0"/>
              <a:buChar char="•"/>
            </a:pPr>
            <a:r>
              <a:rPr lang="en-GB" sz="2400" dirty="0">
                <a:latin typeface="Univers" panose="020B0503020202020204" pitchFamily="34" charset="0"/>
              </a:rPr>
              <a:t>The person lacks the capacity to act. </a:t>
            </a:r>
          </a:p>
          <a:p>
            <a:pPr marL="342900" indent="-342900" algn="just">
              <a:buFont typeface="Arial" panose="020B0604020202020204" pitchFamily="34" charset="0"/>
              <a:buChar char="•"/>
            </a:pPr>
            <a:r>
              <a:rPr lang="en-GB" sz="2400" dirty="0">
                <a:latin typeface="Univers" panose="020B0503020202020204" pitchFamily="34" charset="0"/>
              </a:rPr>
              <a:t>The person has renounced the right to act in the administration of the estate. </a:t>
            </a:r>
          </a:p>
          <a:p>
            <a:pPr algn="just"/>
            <a:endParaRPr lang="en-GB" sz="2400" dirty="0">
              <a:latin typeface="Univers" panose="020B0503020202020204" pitchFamily="34" charset="0"/>
            </a:endParaRPr>
          </a:p>
          <a:p>
            <a:pPr algn="just"/>
            <a:r>
              <a:rPr lang="en-GB" sz="2400" dirty="0">
                <a:latin typeface="Univers" panose="020B0503020202020204" pitchFamily="34" charset="0"/>
              </a:rPr>
              <a:t>The application for the grant must include an explanation of the grounds on which the other persons have been cleared off. </a:t>
            </a:r>
          </a:p>
          <a:p>
            <a:pPr algn="l"/>
            <a:endParaRPr lang="en-GB" sz="2400" dirty="0">
              <a:latin typeface="Univers" panose="020B0503020202020204" pitchFamily="34" charset="0"/>
            </a:endParaRPr>
          </a:p>
          <a:p>
            <a:pPr algn="l"/>
            <a:endParaRPr lang="en-GB" sz="2400" dirty="0">
              <a:latin typeface="Univers" panose="020B0503020202020204" pitchFamily="34" charset="0"/>
            </a:endParaRPr>
          </a:p>
          <a:p>
            <a:pPr algn="l"/>
            <a:endParaRPr lang="en-GB" sz="2400" dirty="0">
              <a:latin typeface="Univers" panose="020B0503020202020204" pitchFamily="34" charset="0"/>
            </a:endParaRPr>
          </a:p>
        </p:txBody>
      </p:sp>
    </p:spTree>
    <p:extLst>
      <p:ext uri="{BB962C8B-B14F-4D97-AF65-F5344CB8AC3E}">
        <p14:creationId xmlns:p14="http://schemas.microsoft.com/office/powerpoint/2010/main" val="35661926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id="{E5FC96A8-527D-4543-A000-D60B31D53E7E}"/>
              </a:ext>
            </a:extLst>
          </p:cNvPr>
          <p:cNvPicPr>
            <a:picLocks noChangeAspect="1"/>
          </p:cNvPicPr>
          <p:nvPr/>
        </p:nvPicPr>
        <p:blipFill>
          <a:blip r:embed="rId2"/>
          <a:stretch>
            <a:fillRect/>
          </a:stretch>
        </p:blipFill>
        <p:spPr>
          <a:xfrm>
            <a:off x="2977" y="0"/>
            <a:ext cx="12189023" cy="6858000"/>
          </a:xfrm>
          <a:prstGeom prst="rect">
            <a:avLst/>
          </a:prstGeom>
        </p:spPr>
      </p:pic>
      <p:sp>
        <p:nvSpPr>
          <p:cNvPr id="6" name="TextBox 5">
            <a:extLst>
              <a:ext uri="{FF2B5EF4-FFF2-40B4-BE49-F238E27FC236}">
                <a16:creationId xmlns:a16="http://schemas.microsoft.com/office/drawing/2014/main" id="{E4660005-D4DC-8947-A69F-F23E6403E2F6}"/>
              </a:ext>
            </a:extLst>
          </p:cNvPr>
          <p:cNvSpPr txBox="1"/>
          <p:nvPr/>
        </p:nvSpPr>
        <p:spPr>
          <a:xfrm>
            <a:off x="585186" y="683336"/>
            <a:ext cx="9695956" cy="1015663"/>
          </a:xfrm>
          <a:prstGeom prst="rect">
            <a:avLst/>
          </a:prstGeom>
          <a:noFill/>
        </p:spPr>
        <p:txBody>
          <a:bodyPr wrap="square" rtlCol="0">
            <a:spAutoFit/>
          </a:bodyPr>
          <a:lstStyle/>
          <a:p>
            <a:r>
              <a:rPr lang="en-GB" sz="3000" b="1" dirty="0">
                <a:solidFill>
                  <a:schemeClr val="tx1">
                    <a:lumMod val="65000"/>
                    <a:lumOff val="35000"/>
                  </a:schemeClr>
                </a:solidFill>
                <a:latin typeface="Univers" panose="020B0403020202020204" pitchFamily="34" charset="0"/>
              </a:rPr>
              <a:t>Application for citation </a:t>
            </a:r>
          </a:p>
          <a:p>
            <a:endParaRPr lang="en-GB" sz="3000" b="1" dirty="0">
              <a:solidFill>
                <a:schemeClr val="tx1">
                  <a:lumMod val="65000"/>
                  <a:lumOff val="35000"/>
                </a:schemeClr>
              </a:solidFill>
              <a:latin typeface="Univers" panose="020B0403020202020204" pitchFamily="34" charset="0"/>
            </a:endParaRPr>
          </a:p>
        </p:txBody>
      </p:sp>
      <p:sp>
        <p:nvSpPr>
          <p:cNvPr id="7" name="TextBox 6">
            <a:extLst>
              <a:ext uri="{FF2B5EF4-FFF2-40B4-BE49-F238E27FC236}">
                <a16:creationId xmlns:a16="http://schemas.microsoft.com/office/drawing/2014/main" id="{1E20B5C1-6565-4748-A679-42A5A4274D31}"/>
              </a:ext>
            </a:extLst>
          </p:cNvPr>
          <p:cNvSpPr txBox="1"/>
          <p:nvPr/>
        </p:nvSpPr>
        <p:spPr>
          <a:xfrm>
            <a:off x="585186" y="1543032"/>
            <a:ext cx="10046429" cy="5262979"/>
          </a:xfrm>
          <a:prstGeom prst="rect">
            <a:avLst/>
          </a:prstGeom>
          <a:noFill/>
        </p:spPr>
        <p:txBody>
          <a:bodyPr wrap="square" rtlCol="0">
            <a:spAutoFit/>
          </a:bodyPr>
          <a:lstStyle/>
          <a:p>
            <a:pPr algn="just"/>
            <a:r>
              <a:rPr lang="en-GB" sz="2400" dirty="0">
                <a:latin typeface="Univers" panose="020B0503020202020204" pitchFamily="34" charset="0"/>
              </a:rPr>
              <a:t>An application for a citation to accept or refuse a grant is a mechanism that can be used to intervene in the administration of an estate and can be made by anyone who has an interest in the estate including a creditor. </a:t>
            </a:r>
          </a:p>
          <a:p>
            <a:pPr algn="just"/>
            <a:endParaRPr lang="en-GB" sz="2400" dirty="0">
              <a:latin typeface="Univers" panose="020B0503020202020204" pitchFamily="34" charset="0"/>
            </a:endParaRPr>
          </a:p>
          <a:p>
            <a:pPr algn="just"/>
            <a:r>
              <a:rPr lang="en-GB" sz="2400" dirty="0">
                <a:latin typeface="Univers" panose="020B0503020202020204" pitchFamily="34" charset="0"/>
              </a:rPr>
              <a:t>The process can be used in a situation where an executor fails to apply for a grant or refuses to renounce their executorship. If the deceased died intestate all those with the right to a grant can be cited. In such circumstances enquiries might be required to identify who the deceased’s surviving relatives are. </a:t>
            </a:r>
          </a:p>
          <a:p>
            <a:pPr algn="just"/>
            <a:endParaRPr lang="en-GB" sz="2400" dirty="0">
              <a:latin typeface="Univers" panose="020B0503020202020204" pitchFamily="34" charset="0"/>
            </a:endParaRPr>
          </a:p>
          <a:p>
            <a:pPr algn="just"/>
            <a:r>
              <a:rPr lang="en-GB" sz="2400" dirty="0">
                <a:latin typeface="Univers" panose="020B0503020202020204" pitchFamily="34" charset="0"/>
              </a:rPr>
              <a:t>If the person cited fails to respond to the citation their rights in respect of the administration of the estate devolves as if they had never been appointed. </a:t>
            </a:r>
          </a:p>
        </p:txBody>
      </p:sp>
    </p:spTree>
    <p:extLst>
      <p:ext uri="{BB962C8B-B14F-4D97-AF65-F5344CB8AC3E}">
        <p14:creationId xmlns:p14="http://schemas.microsoft.com/office/powerpoint/2010/main" val="33909319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id="{E5FC96A8-527D-4543-A000-D60B31D53E7E}"/>
              </a:ext>
            </a:extLst>
          </p:cNvPr>
          <p:cNvPicPr>
            <a:picLocks noChangeAspect="1"/>
          </p:cNvPicPr>
          <p:nvPr/>
        </p:nvPicPr>
        <p:blipFill>
          <a:blip r:embed="rId2"/>
          <a:stretch>
            <a:fillRect/>
          </a:stretch>
        </p:blipFill>
        <p:spPr>
          <a:xfrm>
            <a:off x="0" y="0"/>
            <a:ext cx="12189023" cy="6858000"/>
          </a:xfrm>
          <a:prstGeom prst="rect">
            <a:avLst/>
          </a:prstGeom>
        </p:spPr>
      </p:pic>
      <p:sp>
        <p:nvSpPr>
          <p:cNvPr id="6" name="TextBox 5">
            <a:extLst>
              <a:ext uri="{FF2B5EF4-FFF2-40B4-BE49-F238E27FC236}">
                <a16:creationId xmlns:a16="http://schemas.microsoft.com/office/drawing/2014/main" id="{E4660005-D4DC-8947-A69F-F23E6403E2F6}"/>
              </a:ext>
            </a:extLst>
          </p:cNvPr>
          <p:cNvSpPr txBox="1"/>
          <p:nvPr/>
        </p:nvSpPr>
        <p:spPr>
          <a:xfrm>
            <a:off x="487532" y="684883"/>
            <a:ext cx="9695956" cy="1015663"/>
          </a:xfrm>
          <a:prstGeom prst="rect">
            <a:avLst/>
          </a:prstGeom>
          <a:noFill/>
        </p:spPr>
        <p:txBody>
          <a:bodyPr wrap="square" rtlCol="0">
            <a:spAutoFit/>
          </a:bodyPr>
          <a:lstStyle/>
          <a:p>
            <a:r>
              <a:rPr lang="en-GB" sz="3000" b="1" dirty="0">
                <a:solidFill>
                  <a:schemeClr val="tx1">
                    <a:lumMod val="65000"/>
                    <a:lumOff val="35000"/>
                  </a:schemeClr>
                </a:solidFill>
                <a:latin typeface="Univers" panose="020B0403020202020204" pitchFamily="34" charset="0"/>
              </a:rPr>
              <a:t>Limited Grants</a:t>
            </a:r>
          </a:p>
          <a:p>
            <a:endParaRPr lang="en-GB" sz="3000" b="1" dirty="0">
              <a:solidFill>
                <a:schemeClr val="tx1">
                  <a:lumMod val="65000"/>
                  <a:lumOff val="35000"/>
                </a:schemeClr>
              </a:solidFill>
              <a:latin typeface="Univers" panose="020B0403020202020204" pitchFamily="34" charset="0"/>
            </a:endParaRPr>
          </a:p>
        </p:txBody>
      </p:sp>
      <p:sp>
        <p:nvSpPr>
          <p:cNvPr id="7" name="TextBox 6">
            <a:extLst>
              <a:ext uri="{FF2B5EF4-FFF2-40B4-BE49-F238E27FC236}">
                <a16:creationId xmlns:a16="http://schemas.microsoft.com/office/drawing/2014/main" id="{1E20B5C1-6565-4748-A679-42A5A4274D31}"/>
              </a:ext>
            </a:extLst>
          </p:cNvPr>
          <p:cNvSpPr txBox="1"/>
          <p:nvPr/>
        </p:nvSpPr>
        <p:spPr>
          <a:xfrm>
            <a:off x="487532" y="1269508"/>
            <a:ext cx="10348269" cy="5016758"/>
          </a:xfrm>
          <a:prstGeom prst="rect">
            <a:avLst/>
          </a:prstGeom>
          <a:noFill/>
        </p:spPr>
        <p:txBody>
          <a:bodyPr wrap="square" rtlCol="0">
            <a:spAutoFit/>
          </a:bodyPr>
          <a:lstStyle/>
          <a:p>
            <a:pPr algn="just"/>
            <a:endParaRPr lang="en-GB" sz="2400" dirty="0">
              <a:latin typeface="Univers" panose="020B0503020202020204" pitchFamily="34" charset="0"/>
            </a:endParaRPr>
          </a:p>
          <a:p>
            <a:pPr algn="just"/>
            <a:r>
              <a:rPr lang="en-GB" sz="2400" dirty="0">
                <a:latin typeface="Univers" panose="020B0503020202020204" pitchFamily="34" charset="0"/>
              </a:rPr>
              <a:t>A grant can be extracted which is limited in a particular way. </a:t>
            </a:r>
          </a:p>
          <a:p>
            <a:pPr algn="just"/>
            <a:endParaRPr lang="en-GB" sz="2400" dirty="0">
              <a:latin typeface="Univers" panose="020B0503020202020204" pitchFamily="34" charset="0"/>
            </a:endParaRPr>
          </a:p>
          <a:p>
            <a:pPr algn="just"/>
            <a:r>
              <a:rPr lang="en-GB" sz="2400" dirty="0">
                <a:latin typeface="Univers" panose="020B0503020202020204" pitchFamily="34" charset="0"/>
              </a:rPr>
              <a:t>The limitation will apply to the duration of the grant, the extent of the grant or particular circumstances. </a:t>
            </a:r>
          </a:p>
          <a:p>
            <a:pPr algn="just"/>
            <a:endParaRPr lang="en-GB" sz="2400" dirty="0">
              <a:latin typeface="Univers" panose="020B0503020202020204" pitchFamily="34" charset="0"/>
            </a:endParaRPr>
          </a:p>
          <a:p>
            <a:pPr algn="just"/>
            <a:r>
              <a:rPr lang="en-GB" sz="2400" dirty="0">
                <a:latin typeface="Univers" panose="020B0503020202020204" pitchFamily="34" charset="0"/>
              </a:rPr>
              <a:t>A limited grant can be extracted to deal with a particular asset, such as a property owned by the deceased or to recover funds from a specific bank account which cannot be released without a grant.</a:t>
            </a:r>
          </a:p>
          <a:p>
            <a:pPr algn="just"/>
            <a:endParaRPr lang="en-GB" sz="2400" dirty="0">
              <a:latin typeface="Univers" panose="020B0503020202020204" pitchFamily="34" charset="0"/>
            </a:endParaRPr>
          </a:p>
          <a:p>
            <a:pPr algn="just"/>
            <a:r>
              <a:rPr lang="en-GB" sz="2400" dirty="0">
                <a:latin typeface="Univers" panose="020B0503020202020204" pitchFamily="34" charset="0"/>
              </a:rPr>
              <a:t>A limited grant cannot be extracted if the estate of the person who has died is believed to be insolvent. </a:t>
            </a:r>
          </a:p>
          <a:p>
            <a:endParaRPr lang="en-GB" sz="3200" dirty="0"/>
          </a:p>
        </p:txBody>
      </p:sp>
    </p:spTree>
    <p:extLst>
      <p:ext uri="{BB962C8B-B14F-4D97-AF65-F5344CB8AC3E}">
        <p14:creationId xmlns:p14="http://schemas.microsoft.com/office/powerpoint/2010/main" val="1168080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E725F22E-1380-B045-8528-08FB5452F3EB}"/>
              </a:ext>
            </a:extLst>
          </p:cNvPr>
          <p:cNvPicPr>
            <a:picLocks noChangeAspect="1"/>
          </p:cNvPicPr>
          <p:nvPr/>
        </p:nvPicPr>
        <p:blipFill>
          <a:blip r:embed="rId3"/>
          <a:stretch>
            <a:fillRect/>
          </a:stretch>
        </p:blipFill>
        <p:spPr>
          <a:xfrm>
            <a:off x="-2831" y="0"/>
            <a:ext cx="12189023" cy="6858000"/>
          </a:xfrm>
          <a:prstGeom prst="rect">
            <a:avLst/>
          </a:prstGeom>
        </p:spPr>
      </p:pic>
      <p:sp>
        <p:nvSpPr>
          <p:cNvPr id="6" name="TextBox 5">
            <a:extLst>
              <a:ext uri="{FF2B5EF4-FFF2-40B4-BE49-F238E27FC236}">
                <a16:creationId xmlns:a16="http://schemas.microsoft.com/office/drawing/2014/main" id="{0FA614C7-5C83-B242-ABD4-EEC91A1AA70F}"/>
              </a:ext>
            </a:extLst>
          </p:cNvPr>
          <p:cNvSpPr txBox="1"/>
          <p:nvPr/>
        </p:nvSpPr>
        <p:spPr>
          <a:xfrm>
            <a:off x="852255" y="870301"/>
            <a:ext cx="11056460" cy="553998"/>
          </a:xfrm>
          <a:prstGeom prst="rect">
            <a:avLst/>
          </a:prstGeom>
          <a:noFill/>
        </p:spPr>
        <p:txBody>
          <a:bodyPr wrap="square" rtlCol="0">
            <a:spAutoFit/>
          </a:bodyPr>
          <a:lstStyle/>
          <a:p>
            <a:pPr algn="ctr"/>
            <a:r>
              <a:rPr lang="en-GB" sz="3000" b="1" dirty="0">
                <a:solidFill>
                  <a:schemeClr val="bg1"/>
                </a:solidFill>
                <a:latin typeface="Univers" panose="020B0403020202020204" pitchFamily="34" charset="0"/>
              </a:rPr>
              <a:t>DECEASED ESTATES</a:t>
            </a:r>
          </a:p>
        </p:txBody>
      </p:sp>
      <p:sp>
        <p:nvSpPr>
          <p:cNvPr id="7" name="TextBox 6">
            <a:extLst>
              <a:ext uri="{FF2B5EF4-FFF2-40B4-BE49-F238E27FC236}">
                <a16:creationId xmlns:a16="http://schemas.microsoft.com/office/drawing/2014/main" id="{3724C2C1-19EC-4E49-90D6-7711F4B51C32}"/>
              </a:ext>
            </a:extLst>
          </p:cNvPr>
          <p:cNvSpPr txBox="1"/>
          <p:nvPr/>
        </p:nvSpPr>
        <p:spPr>
          <a:xfrm>
            <a:off x="852255" y="1617272"/>
            <a:ext cx="10016635" cy="4093428"/>
          </a:xfrm>
          <a:prstGeom prst="rect">
            <a:avLst/>
          </a:prstGeom>
          <a:noFill/>
        </p:spPr>
        <p:txBody>
          <a:bodyPr wrap="square" rtlCol="0">
            <a:spAutoFit/>
          </a:bodyPr>
          <a:lstStyle/>
          <a:p>
            <a:endParaRPr lang="en-GB" sz="2000" dirty="0">
              <a:solidFill>
                <a:schemeClr val="bg1"/>
              </a:solidFill>
              <a:latin typeface="Univers" panose="020B0503020202020204" pitchFamily="34" charset="0"/>
            </a:endParaRPr>
          </a:p>
          <a:p>
            <a:endParaRPr lang="en-GB" sz="2000" dirty="0">
              <a:solidFill>
                <a:schemeClr val="bg1"/>
              </a:solidFill>
              <a:latin typeface="Univers" panose="020B0503020202020204" pitchFamily="34" charset="0"/>
            </a:endParaRPr>
          </a:p>
          <a:p>
            <a:pPr algn="ctr"/>
            <a:r>
              <a:rPr lang="en-GB" sz="2000" b="1" dirty="0">
                <a:solidFill>
                  <a:schemeClr val="bg1"/>
                </a:solidFill>
                <a:latin typeface="Univers" panose="020B0503020202020204" pitchFamily="34" charset="0"/>
              </a:rPr>
              <a:t>PART 1 </a:t>
            </a:r>
          </a:p>
          <a:p>
            <a:pPr algn="ctr"/>
            <a:endParaRPr lang="en-GB" sz="2000" dirty="0">
              <a:solidFill>
                <a:schemeClr val="bg1"/>
              </a:solidFill>
              <a:latin typeface="Univers" panose="020B0503020202020204" pitchFamily="34" charset="0"/>
            </a:endParaRPr>
          </a:p>
          <a:p>
            <a:pPr algn="ctr"/>
            <a:r>
              <a:rPr lang="en-GB" sz="2000" dirty="0">
                <a:solidFill>
                  <a:schemeClr val="bg1"/>
                </a:solidFill>
                <a:latin typeface="Univers" panose="020B0503020202020204" pitchFamily="34" charset="0"/>
              </a:rPr>
              <a:t>THE BASICS </a:t>
            </a:r>
          </a:p>
          <a:p>
            <a:pPr algn="ctr"/>
            <a:endParaRPr lang="en-GB" sz="2000" dirty="0">
              <a:solidFill>
                <a:schemeClr val="bg1"/>
              </a:solidFill>
              <a:latin typeface="Univers" panose="020B0503020202020204" pitchFamily="34" charset="0"/>
            </a:endParaRPr>
          </a:p>
          <a:p>
            <a:pPr algn="ctr"/>
            <a:r>
              <a:rPr lang="en-GB" sz="2000" b="1" dirty="0">
                <a:solidFill>
                  <a:schemeClr val="bg1"/>
                </a:solidFill>
                <a:latin typeface="Univers" panose="020B0503020202020204" pitchFamily="34" charset="0"/>
              </a:rPr>
              <a:t>PART 2</a:t>
            </a:r>
          </a:p>
          <a:p>
            <a:pPr algn="ctr"/>
            <a:endParaRPr lang="en-GB" sz="2000" dirty="0">
              <a:solidFill>
                <a:schemeClr val="bg1"/>
              </a:solidFill>
              <a:latin typeface="Univers" panose="020B0503020202020204" pitchFamily="34" charset="0"/>
            </a:endParaRPr>
          </a:p>
          <a:p>
            <a:pPr algn="ctr"/>
            <a:r>
              <a:rPr lang="en-GB" sz="2000" dirty="0">
                <a:solidFill>
                  <a:schemeClr val="bg1"/>
                </a:solidFill>
                <a:latin typeface="Univers" panose="020B0503020202020204" pitchFamily="34" charset="0"/>
              </a:rPr>
              <a:t>RECOVERY </a:t>
            </a:r>
          </a:p>
          <a:p>
            <a:pPr algn="ctr"/>
            <a:endParaRPr lang="en-GB" sz="2000" dirty="0">
              <a:solidFill>
                <a:schemeClr val="bg1"/>
              </a:solidFill>
              <a:latin typeface="Univers" panose="020B0503020202020204" pitchFamily="34" charset="0"/>
            </a:endParaRPr>
          </a:p>
          <a:p>
            <a:pPr algn="ctr"/>
            <a:r>
              <a:rPr lang="en-GB" sz="2000" b="1" dirty="0">
                <a:solidFill>
                  <a:schemeClr val="bg1"/>
                </a:solidFill>
                <a:effectLst/>
                <a:latin typeface="Univers" panose="020B0503020202020204" pitchFamily="34" charset="0"/>
              </a:rPr>
              <a:t>PART 3</a:t>
            </a:r>
          </a:p>
          <a:p>
            <a:pPr algn="ctr"/>
            <a:endParaRPr lang="en-GB" sz="2000" dirty="0">
              <a:solidFill>
                <a:schemeClr val="bg1"/>
              </a:solidFill>
              <a:latin typeface="Univers" panose="020B0503020202020204" pitchFamily="34" charset="0"/>
            </a:endParaRPr>
          </a:p>
          <a:p>
            <a:pPr algn="ctr"/>
            <a:r>
              <a:rPr lang="en-GB" sz="2000" dirty="0">
                <a:solidFill>
                  <a:schemeClr val="bg1"/>
                </a:solidFill>
                <a:effectLst/>
                <a:latin typeface="Univers" panose="020B0503020202020204" pitchFamily="34" charset="0"/>
              </a:rPr>
              <a:t>CASE STUDIES </a:t>
            </a:r>
          </a:p>
        </p:txBody>
      </p:sp>
    </p:spTree>
    <p:extLst>
      <p:ext uri="{BB962C8B-B14F-4D97-AF65-F5344CB8AC3E}">
        <p14:creationId xmlns:p14="http://schemas.microsoft.com/office/powerpoint/2010/main" val="19377345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id="{E5FC96A8-527D-4543-A000-D60B31D53E7E}"/>
              </a:ext>
            </a:extLst>
          </p:cNvPr>
          <p:cNvPicPr>
            <a:picLocks noChangeAspect="1"/>
          </p:cNvPicPr>
          <p:nvPr/>
        </p:nvPicPr>
        <p:blipFill>
          <a:blip r:embed="rId2"/>
          <a:stretch>
            <a:fillRect/>
          </a:stretch>
        </p:blipFill>
        <p:spPr>
          <a:xfrm>
            <a:off x="0" y="0"/>
            <a:ext cx="12189023" cy="6858000"/>
          </a:xfrm>
          <a:prstGeom prst="rect">
            <a:avLst/>
          </a:prstGeom>
        </p:spPr>
      </p:pic>
      <p:sp>
        <p:nvSpPr>
          <p:cNvPr id="6" name="TextBox 5">
            <a:extLst>
              <a:ext uri="{FF2B5EF4-FFF2-40B4-BE49-F238E27FC236}">
                <a16:creationId xmlns:a16="http://schemas.microsoft.com/office/drawing/2014/main" id="{E4660005-D4DC-8947-A69F-F23E6403E2F6}"/>
              </a:ext>
            </a:extLst>
          </p:cNvPr>
          <p:cNvSpPr txBox="1"/>
          <p:nvPr/>
        </p:nvSpPr>
        <p:spPr>
          <a:xfrm>
            <a:off x="487532" y="684883"/>
            <a:ext cx="9695956" cy="1015663"/>
          </a:xfrm>
          <a:prstGeom prst="rect">
            <a:avLst/>
          </a:prstGeom>
          <a:noFill/>
        </p:spPr>
        <p:txBody>
          <a:bodyPr wrap="square" rtlCol="0">
            <a:spAutoFit/>
          </a:bodyPr>
          <a:lstStyle/>
          <a:p>
            <a:r>
              <a:rPr lang="en-GB" sz="3000" b="1" dirty="0">
                <a:solidFill>
                  <a:schemeClr val="tx1">
                    <a:lumMod val="65000"/>
                    <a:lumOff val="35000"/>
                  </a:schemeClr>
                </a:solidFill>
                <a:latin typeface="Univers" panose="020B0403020202020204" pitchFamily="34" charset="0"/>
              </a:rPr>
              <a:t>Application for a Limited Grant</a:t>
            </a:r>
          </a:p>
          <a:p>
            <a:endParaRPr lang="en-GB" sz="3000" b="1" dirty="0">
              <a:solidFill>
                <a:schemeClr val="tx1">
                  <a:lumMod val="65000"/>
                  <a:lumOff val="35000"/>
                </a:schemeClr>
              </a:solidFill>
              <a:latin typeface="Univers" panose="020B0403020202020204" pitchFamily="34" charset="0"/>
            </a:endParaRPr>
          </a:p>
        </p:txBody>
      </p:sp>
      <p:sp>
        <p:nvSpPr>
          <p:cNvPr id="7" name="TextBox 6">
            <a:extLst>
              <a:ext uri="{FF2B5EF4-FFF2-40B4-BE49-F238E27FC236}">
                <a16:creationId xmlns:a16="http://schemas.microsoft.com/office/drawing/2014/main" id="{1E20B5C1-6565-4748-A679-42A5A4274D31}"/>
              </a:ext>
            </a:extLst>
          </p:cNvPr>
          <p:cNvSpPr txBox="1"/>
          <p:nvPr/>
        </p:nvSpPr>
        <p:spPr>
          <a:xfrm>
            <a:off x="487532" y="1371108"/>
            <a:ext cx="10348269" cy="4524315"/>
          </a:xfrm>
          <a:prstGeom prst="rect">
            <a:avLst/>
          </a:prstGeom>
          <a:noFill/>
        </p:spPr>
        <p:txBody>
          <a:bodyPr wrap="square" rtlCol="0">
            <a:spAutoFit/>
          </a:bodyPr>
          <a:lstStyle/>
          <a:p>
            <a:pPr algn="just"/>
            <a:r>
              <a:rPr lang="en-GB" sz="2400" dirty="0">
                <a:latin typeface="Univers" panose="020B0503020202020204" pitchFamily="34" charset="0"/>
              </a:rPr>
              <a:t>The court has authority to issue a limited grant under Section 113 of the Senior Courts Act 1981. </a:t>
            </a:r>
          </a:p>
          <a:p>
            <a:pPr algn="just"/>
            <a:endParaRPr lang="en-GB" sz="2400" dirty="0">
              <a:latin typeface="Univers" panose="020B0503020202020204" pitchFamily="34" charset="0"/>
            </a:endParaRPr>
          </a:p>
          <a:p>
            <a:pPr algn="just"/>
            <a:r>
              <a:rPr lang="en-GB" sz="2400" dirty="0">
                <a:latin typeface="Univers" panose="020B0503020202020204" pitchFamily="34" charset="0"/>
              </a:rPr>
              <a:t>Rule 22 and 51 of the Non Contentious Probate Rules apply to the application for a limited grant.</a:t>
            </a:r>
          </a:p>
          <a:p>
            <a:pPr algn="just"/>
            <a:endParaRPr lang="en-GB" sz="2400" dirty="0">
              <a:latin typeface="Univers" panose="020B0503020202020204" pitchFamily="34" charset="0"/>
            </a:endParaRPr>
          </a:p>
          <a:p>
            <a:pPr algn="just"/>
            <a:r>
              <a:rPr lang="en-GB" sz="2400" dirty="0">
                <a:latin typeface="Univers" panose="020B0503020202020204" pitchFamily="34" charset="0"/>
              </a:rPr>
              <a:t>Rule 22 allows a creditor to apply for a grant if other persons higher up the list have been cleared off. </a:t>
            </a:r>
          </a:p>
          <a:p>
            <a:pPr algn="just"/>
            <a:endParaRPr lang="en-GB" sz="2400" dirty="0">
              <a:latin typeface="Univers" panose="020B0503020202020204" pitchFamily="34" charset="0"/>
            </a:endParaRPr>
          </a:p>
          <a:p>
            <a:pPr algn="just"/>
            <a:r>
              <a:rPr lang="en-GB" sz="2400" dirty="0">
                <a:latin typeface="Univers" panose="020B0503020202020204" pitchFamily="34" charset="0"/>
              </a:rPr>
              <a:t>Rule 51 requires an applicant to confirm that the estate is not insolvent and to show how any person who is entitled to a grant in respect of the whole estate has been cleared off. </a:t>
            </a:r>
          </a:p>
        </p:txBody>
      </p:sp>
    </p:spTree>
    <p:extLst>
      <p:ext uri="{BB962C8B-B14F-4D97-AF65-F5344CB8AC3E}">
        <p14:creationId xmlns:p14="http://schemas.microsoft.com/office/powerpoint/2010/main" val="38389837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id="{E5FC96A8-527D-4543-A000-D60B31D53E7E}"/>
              </a:ext>
            </a:extLst>
          </p:cNvPr>
          <p:cNvPicPr>
            <a:picLocks noChangeAspect="1"/>
          </p:cNvPicPr>
          <p:nvPr/>
        </p:nvPicPr>
        <p:blipFill>
          <a:blip r:embed="rId2"/>
          <a:stretch>
            <a:fillRect/>
          </a:stretch>
        </p:blipFill>
        <p:spPr>
          <a:xfrm>
            <a:off x="0" y="0"/>
            <a:ext cx="12189023" cy="6858000"/>
          </a:xfrm>
          <a:prstGeom prst="rect">
            <a:avLst/>
          </a:prstGeom>
        </p:spPr>
      </p:pic>
      <p:sp>
        <p:nvSpPr>
          <p:cNvPr id="6" name="TextBox 5">
            <a:extLst>
              <a:ext uri="{FF2B5EF4-FFF2-40B4-BE49-F238E27FC236}">
                <a16:creationId xmlns:a16="http://schemas.microsoft.com/office/drawing/2014/main" id="{E4660005-D4DC-8947-A69F-F23E6403E2F6}"/>
              </a:ext>
            </a:extLst>
          </p:cNvPr>
          <p:cNvSpPr txBox="1"/>
          <p:nvPr/>
        </p:nvSpPr>
        <p:spPr>
          <a:xfrm>
            <a:off x="691718" y="763554"/>
            <a:ext cx="9695956" cy="553998"/>
          </a:xfrm>
          <a:prstGeom prst="rect">
            <a:avLst/>
          </a:prstGeom>
          <a:noFill/>
        </p:spPr>
        <p:txBody>
          <a:bodyPr wrap="square" rtlCol="0">
            <a:spAutoFit/>
          </a:bodyPr>
          <a:lstStyle/>
          <a:p>
            <a:r>
              <a:rPr lang="en-GB" sz="3000" b="1" dirty="0">
                <a:solidFill>
                  <a:schemeClr val="tx1">
                    <a:lumMod val="65000"/>
                    <a:lumOff val="35000"/>
                  </a:schemeClr>
                </a:solidFill>
                <a:latin typeface="Univers" panose="020B0403020202020204" pitchFamily="34" charset="0"/>
              </a:rPr>
              <a:t>Has a grant been extracted? </a:t>
            </a:r>
          </a:p>
        </p:txBody>
      </p:sp>
      <p:sp>
        <p:nvSpPr>
          <p:cNvPr id="7" name="TextBox 6">
            <a:extLst>
              <a:ext uri="{FF2B5EF4-FFF2-40B4-BE49-F238E27FC236}">
                <a16:creationId xmlns:a16="http://schemas.microsoft.com/office/drawing/2014/main" id="{1E20B5C1-6565-4748-A679-42A5A4274D31}"/>
              </a:ext>
            </a:extLst>
          </p:cNvPr>
          <p:cNvSpPr txBox="1"/>
          <p:nvPr/>
        </p:nvSpPr>
        <p:spPr>
          <a:xfrm>
            <a:off x="691718" y="1456286"/>
            <a:ext cx="10348269" cy="5632311"/>
          </a:xfrm>
          <a:prstGeom prst="rect">
            <a:avLst/>
          </a:prstGeom>
          <a:noFill/>
        </p:spPr>
        <p:txBody>
          <a:bodyPr wrap="square" rtlCol="0">
            <a:spAutoFit/>
          </a:bodyPr>
          <a:lstStyle/>
          <a:p>
            <a:pPr algn="just"/>
            <a:r>
              <a:rPr lang="en-GB" sz="2400" dirty="0">
                <a:latin typeface="Univers" panose="020B0503020202020204" pitchFamily="34" charset="0"/>
              </a:rPr>
              <a:t>It is possible to search probate records for a grant of representation online at </a:t>
            </a:r>
            <a:r>
              <a:rPr lang="en-GB" sz="2400" dirty="0">
                <a:latin typeface="Univers" panose="020B0503020202020204" pitchFamily="34" charset="0"/>
                <a:hlinkClick r:id="rId3"/>
              </a:rPr>
              <a:t>www.gov.uk/search-will-probate</a:t>
            </a:r>
            <a:r>
              <a:rPr lang="en-GB" sz="2400" dirty="0">
                <a:latin typeface="Univers" panose="020B0503020202020204" pitchFamily="34" charset="0"/>
              </a:rPr>
              <a:t>. A fee of £1.50 is payable to extract a copy of the Grant. </a:t>
            </a:r>
          </a:p>
          <a:p>
            <a:pPr algn="just"/>
            <a:endParaRPr lang="en-GB" sz="2400" dirty="0">
              <a:latin typeface="Univers" panose="020B0503020202020204" pitchFamily="34" charset="0"/>
            </a:endParaRPr>
          </a:p>
          <a:p>
            <a:pPr algn="just"/>
            <a:r>
              <a:rPr lang="en-GB" sz="2400" dirty="0">
                <a:latin typeface="Univers" panose="020B0503020202020204" pitchFamily="34" charset="0"/>
              </a:rPr>
              <a:t>The grant will confirm the name and address of the deceased and the date of their death. </a:t>
            </a:r>
          </a:p>
          <a:p>
            <a:pPr algn="just"/>
            <a:endParaRPr lang="en-GB" sz="2400" dirty="0">
              <a:latin typeface="Univers" panose="020B0503020202020204" pitchFamily="34" charset="0"/>
            </a:endParaRPr>
          </a:p>
          <a:p>
            <a:pPr algn="just"/>
            <a:r>
              <a:rPr lang="en-GB" sz="2400" dirty="0">
                <a:latin typeface="Univers" panose="020B0503020202020204" pitchFamily="34" charset="0"/>
              </a:rPr>
              <a:t>A grant will also include  and the name of the person appointed as the administrator of the estate and their address. </a:t>
            </a:r>
          </a:p>
          <a:p>
            <a:pPr algn="just"/>
            <a:endParaRPr lang="en-GB" sz="2400" dirty="0">
              <a:latin typeface="Univers" panose="020B0503020202020204" pitchFamily="34" charset="0"/>
            </a:endParaRPr>
          </a:p>
          <a:p>
            <a:pPr algn="just"/>
            <a:r>
              <a:rPr lang="en-GB" sz="2400" dirty="0">
                <a:latin typeface="Univers" panose="020B0503020202020204" pitchFamily="34" charset="0"/>
              </a:rPr>
              <a:t>The grant will also confirm the estimated gross and net value of the estate. This information can be helpful when assessing whether an estate is solvent but may not necessarily be reliable. </a:t>
            </a:r>
          </a:p>
          <a:p>
            <a:endParaRPr lang="en-GB" sz="2400" dirty="0"/>
          </a:p>
          <a:p>
            <a:endParaRPr lang="en-GB" sz="2400" dirty="0"/>
          </a:p>
        </p:txBody>
      </p:sp>
    </p:spTree>
    <p:extLst>
      <p:ext uri="{BB962C8B-B14F-4D97-AF65-F5344CB8AC3E}">
        <p14:creationId xmlns:p14="http://schemas.microsoft.com/office/powerpoint/2010/main" val="64544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id="{E5FC96A8-527D-4543-A000-D60B31D53E7E}"/>
              </a:ext>
            </a:extLst>
          </p:cNvPr>
          <p:cNvPicPr>
            <a:picLocks noChangeAspect="1"/>
          </p:cNvPicPr>
          <p:nvPr/>
        </p:nvPicPr>
        <p:blipFill>
          <a:blip r:embed="rId2"/>
          <a:stretch>
            <a:fillRect/>
          </a:stretch>
        </p:blipFill>
        <p:spPr>
          <a:xfrm>
            <a:off x="2977" y="0"/>
            <a:ext cx="12189023" cy="6858000"/>
          </a:xfrm>
          <a:prstGeom prst="rect">
            <a:avLst/>
          </a:prstGeom>
        </p:spPr>
      </p:pic>
      <p:sp>
        <p:nvSpPr>
          <p:cNvPr id="6" name="TextBox 5">
            <a:extLst>
              <a:ext uri="{FF2B5EF4-FFF2-40B4-BE49-F238E27FC236}">
                <a16:creationId xmlns:a16="http://schemas.microsoft.com/office/drawing/2014/main" id="{E4660005-D4DC-8947-A69F-F23E6403E2F6}"/>
              </a:ext>
            </a:extLst>
          </p:cNvPr>
          <p:cNvSpPr txBox="1"/>
          <p:nvPr/>
        </p:nvSpPr>
        <p:spPr>
          <a:xfrm>
            <a:off x="487532" y="698204"/>
            <a:ext cx="9695956" cy="1015663"/>
          </a:xfrm>
          <a:prstGeom prst="rect">
            <a:avLst/>
          </a:prstGeom>
          <a:noFill/>
        </p:spPr>
        <p:txBody>
          <a:bodyPr wrap="square" rtlCol="0">
            <a:spAutoFit/>
          </a:bodyPr>
          <a:lstStyle/>
          <a:p>
            <a:r>
              <a:rPr lang="en-GB" sz="3000" b="1" dirty="0">
                <a:solidFill>
                  <a:schemeClr val="tx1">
                    <a:lumMod val="65000"/>
                    <a:lumOff val="35000"/>
                  </a:schemeClr>
                </a:solidFill>
                <a:latin typeface="Univers" panose="020B0403020202020204" pitchFamily="34" charset="0"/>
              </a:rPr>
              <a:t>Duties of Personal Representatives </a:t>
            </a:r>
          </a:p>
          <a:p>
            <a:r>
              <a:rPr lang="en-GB" sz="3000" b="1" dirty="0">
                <a:solidFill>
                  <a:schemeClr val="tx1">
                    <a:lumMod val="65000"/>
                    <a:lumOff val="35000"/>
                  </a:schemeClr>
                </a:solidFill>
                <a:latin typeface="Univers" panose="020B0403020202020204" pitchFamily="34" charset="0"/>
              </a:rPr>
              <a:t> </a:t>
            </a:r>
          </a:p>
        </p:txBody>
      </p:sp>
      <p:sp>
        <p:nvSpPr>
          <p:cNvPr id="7" name="TextBox 6">
            <a:extLst>
              <a:ext uri="{FF2B5EF4-FFF2-40B4-BE49-F238E27FC236}">
                <a16:creationId xmlns:a16="http://schemas.microsoft.com/office/drawing/2014/main" id="{1E20B5C1-6565-4748-A679-42A5A4274D31}"/>
              </a:ext>
            </a:extLst>
          </p:cNvPr>
          <p:cNvSpPr txBox="1"/>
          <p:nvPr/>
        </p:nvSpPr>
        <p:spPr>
          <a:xfrm>
            <a:off x="487532" y="1386307"/>
            <a:ext cx="10812646" cy="6001643"/>
          </a:xfrm>
          <a:prstGeom prst="rect">
            <a:avLst/>
          </a:prstGeom>
          <a:noFill/>
        </p:spPr>
        <p:txBody>
          <a:bodyPr wrap="square" rtlCol="0">
            <a:spAutoFit/>
          </a:bodyPr>
          <a:lstStyle/>
          <a:p>
            <a:pPr algn="just"/>
            <a:r>
              <a:rPr lang="en-GB" sz="2400" dirty="0">
                <a:latin typeface="Univers" panose="020B0503020202020204" pitchFamily="34" charset="0"/>
              </a:rPr>
              <a:t>The personal representatives of a person who has died have a statutory duty to: </a:t>
            </a:r>
          </a:p>
          <a:p>
            <a:pPr algn="just"/>
            <a:endParaRPr lang="en-GB" sz="2400" dirty="0">
              <a:latin typeface="Univers" panose="020B0503020202020204" pitchFamily="34" charset="0"/>
            </a:endParaRPr>
          </a:p>
          <a:p>
            <a:pPr marL="342900" indent="-342900" algn="just">
              <a:buFont typeface="Arial" panose="020B0604020202020204" pitchFamily="34" charset="0"/>
              <a:buChar char="•"/>
            </a:pPr>
            <a:r>
              <a:rPr lang="en-GB" sz="2400" dirty="0">
                <a:latin typeface="Univers" panose="020B0503020202020204" pitchFamily="34" charset="0"/>
              </a:rPr>
              <a:t>Collect and “get in” the rear and personal estate of the deceased and administer it according to law. </a:t>
            </a:r>
          </a:p>
          <a:p>
            <a:pPr algn="just"/>
            <a:endParaRPr lang="en-GB" sz="2400" dirty="0">
              <a:latin typeface="Univers" panose="020B0503020202020204" pitchFamily="34" charset="0"/>
            </a:endParaRPr>
          </a:p>
          <a:p>
            <a:pPr marL="342900" indent="-342900" algn="just">
              <a:buFont typeface="Arial" panose="020B0604020202020204" pitchFamily="34" charset="0"/>
              <a:buChar char="•"/>
            </a:pPr>
            <a:r>
              <a:rPr lang="en-GB" sz="2400" dirty="0">
                <a:latin typeface="Univers" panose="020B0503020202020204" pitchFamily="34" charset="0"/>
              </a:rPr>
              <a:t>When required to do so by the court, exhibit on oath in the court, a full inventory of the estate and when so required render an account for the administration to the High Court. </a:t>
            </a:r>
          </a:p>
          <a:p>
            <a:pPr algn="just"/>
            <a:endParaRPr lang="en-GB" sz="2400" dirty="0">
              <a:latin typeface="Univers" panose="020B0503020202020204" pitchFamily="34" charset="0"/>
            </a:endParaRPr>
          </a:p>
          <a:p>
            <a:pPr marL="342900" indent="-342900" algn="just">
              <a:buFont typeface="Arial" panose="020B0604020202020204" pitchFamily="34" charset="0"/>
              <a:buChar char="•"/>
            </a:pPr>
            <a:r>
              <a:rPr lang="en-GB" sz="2400" dirty="0">
                <a:latin typeface="Univers" panose="020B0503020202020204" pitchFamily="34" charset="0"/>
              </a:rPr>
              <a:t>When required to do so by the High Court deliver up the grant of probate or administration to that court. </a:t>
            </a:r>
          </a:p>
          <a:p>
            <a:endParaRPr lang="en-GB" sz="2400" dirty="0"/>
          </a:p>
          <a:p>
            <a:r>
              <a:rPr lang="en-GB" sz="2400" dirty="0">
                <a:latin typeface="Univers" panose="020B0503020202020204" pitchFamily="34" charset="0"/>
              </a:rPr>
              <a:t>Section (25) Administration of Estates Act 1925</a:t>
            </a:r>
          </a:p>
          <a:p>
            <a:endParaRPr lang="en-GB" sz="2400" dirty="0"/>
          </a:p>
          <a:p>
            <a:endParaRPr lang="en-GB" sz="2400" dirty="0"/>
          </a:p>
        </p:txBody>
      </p:sp>
    </p:spTree>
    <p:extLst>
      <p:ext uri="{BB962C8B-B14F-4D97-AF65-F5344CB8AC3E}">
        <p14:creationId xmlns:p14="http://schemas.microsoft.com/office/powerpoint/2010/main" val="23703953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id="{E5FC96A8-527D-4543-A000-D60B31D53E7E}"/>
              </a:ext>
            </a:extLst>
          </p:cNvPr>
          <p:cNvPicPr>
            <a:picLocks noChangeAspect="1"/>
          </p:cNvPicPr>
          <p:nvPr/>
        </p:nvPicPr>
        <p:blipFill>
          <a:blip r:embed="rId2"/>
          <a:stretch>
            <a:fillRect/>
          </a:stretch>
        </p:blipFill>
        <p:spPr>
          <a:xfrm>
            <a:off x="2977" y="0"/>
            <a:ext cx="12189023" cy="6858000"/>
          </a:xfrm>
          <a:prstGeom prst="rect">
            <a:avLst/>
          </a:prstGeom>
        </p:spPr>
      </p:pic>
      <p:sp>
        <p:nvSpPr>
          <p:cNvPr id="6" name="TextBox 5">
            <a:extLst>
              <a:ext uri="{FF2B5EF4-FFF2-40B4-BE49-F238E27FC236}">
                <a16:creationId xmlns:a16="http://schemas.microsoft.com/office/drawing/2014/main" id="{E4660005-D4DC-8947-A69F-F23E6403E2F6}"/>
              </a:ext>
            </a:extLst>
          </p:cNvPr>
          <p:cNvSpPr txBox="1"/>
          <p:nvPr/>
        </p:nvSpPr>
        <p:spPr>
          <a:xfrm>
            <a:off x="487532" y="636060"/>
            <a:ext cx="9695956" cy="553998"/>
          </a:xfrm>
          <a:prstGeom prst="rect">
            <a:avLst/>
          </a:prstGeom>
          <a:noFill/>
        </p:spPr>
        <p:txBody>
          <a:bodyPr wrap="square" rtlCol="0">
            <a:spAutoFit/>
          </a:bodyPr>
          <a:lstStyle/>
          <a:p>
            <a:r>
              <a:rPr lang="en-GB" sz="3000" b="1" dirty="0">
                <a:solidFill>
                  <a:schemeClr val="tx1">
                    <a:lumMod val="65000"/>
                    <a:lumOff val="35000"/>
                  </a:schemeClr>
                </a:solidFill>
                <a:latin typeface="Univers" panose="020B0403020202020204" pitchFamily="34" charset="0"/>
              </a:rPr>
              <a:t>Claims against Personal Representatives </a:t>
            </a:r>
          </a:p>
        </p:txBody>
      </p:sp>
      <p:sp>
        <p:nvSpPr>
          <p:cNvPr id="7" name="TextBox 6">
            <a:extLst>
              <a:ext uri="{FF2B5EF4-FFF2-40B4-BE49-F238E27FC236}">
                <a16:creationId xmlns:a16="http://schemas.microsoft.com/office/drawing/2014/main" id="{1E20B5C1-6565-4748-A679-42A5A4274D31}"/>
              </a:ext>
            </a:extLst>
          </p:cNvPr>
          <p:cNvSpPr txBox="1"/>
          <p:nvPr/>
        </p:nvSpPr>
        <p:spPr>
          <a:xfrm>
            <a:off x="487532" y="1566929"/>
            <a:ext cx="10348269" cy="4524315"/>
          </a:xfrm>
          <a:prstGeom prst="rect">
            <a:avLst/>
          </a:prstGeom>
          <a:noFill/>
        </p:spPr>
        <p:txBody>
          <a:bodyPr wrap="square" rtlCol="0">
            <a:spAutoFit/>
          </a:bodyPr>
          <a:lstStyle/>
          <a:p>
            <a:pPr algn="just"/>
            <a:r>
              <a:rPr lang="en-GB" sz="2400" dirty="0">
                <a:latin typeface="Univers" panose="020B0503020202020204" pitchFamily="34" charset="0"/>
              </a:rPr>
              <a:t>Generally a person cannot be sued as a personal representative of the estate until they have extracted a grant. </a:t>
            </a:r>
          </a:p>
          <a:p>
            <a:pPr algn="just"/>
            <a:endParaRPr lang="en-GB" sz="2400" dirty="0">
              <a:latin typeface="Univers" panose="020B0503020202020204" pitchFamily="34" charset="0"/>
            </a:endParaRPr>
          </a:p>
          <a:p>
            <a:pPr algn="just"/>
            <a:r>
              <a:rPr lang="en-GB" sz="2400" dirty="0">
                <a:latin typeface="Univers" panose="020B0503020202020204" pitchFamily="34" charset="0"/>
              </a:rPr>
              <a:t>In some circumstances a claim can be brought against someone who is not a personal representative but has intermeddled with an estate.</a:t>
            </a:r>
          </a:p>
          <a:p>
            <a:pPr algn="just"/>
            <a:endParaRPr lang="en-GB" sz="2400" dirty="0">
              <a:latin typeface="Univers" panose="020B0503020202020204" pitchFamily="34" charset="0"/>
            </a:endParaRPr>
          </a:p>
          <a:p>
            <a:pPr algn="just"/>
            <a:r>
              <a:rPr lang="en-GB" sz="2400" dirty="0">
                <a:latin typeface="Univers" panose="020B0503020202020204" pitchFamily="34" charset="0"/>
              </a:rPr>
              <a:t>A person who intermeddles with an estate can be held to be liable to creditors and beneficiaries of the estate for any loss to the estate that arises from their wrong as if they were a personal representative of the estate.  </a:t>
            </a:r>
          </a:p>
          <a:p>
            <a:endParaRPr lang="en-GB" sz="2400" dirty="0"/>
          </a:p>
          <a:p>
            <a:endParaRPr lang="en-GB" sz="2400" dirty="0"/>
          </a:p>
        </p:txBody>
      </p:sp>
    </p:spTree>
    <p:extLst>
      <p:ext uri="{BB962C8B-B14F-4D97-AF65-F5344CB8AC3E}">
        <p14:creationId xmlns:p14="http://schemas.microsoft.com/office/powerpoint/2010/main" val="2174368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id="{E5FC96A8-527D-4543-A000-D60B31D53E7E}"/>
              </a:ext>
            </a:extLst>
          </p:cNvPr>
          <p:cNvPicPr>
            <a:picLocks noChangeAspect="1"/>
          </p:cNvPicPr>
          <p:nvPr/>
        </p:nvPicPr>
        <p:blipFill>
          <a:blip r:embed="rId2"/>
          <a:stretch>
            <a:fillRect/>
          </a:stretch>
        </p:blipFill>
        <p:spPr>
          <a:xfrm>
            <a:off x="0" y="0"/>
            <a:ext cx="12189023" cy="6858000"/>
          </a:xfrm>
          <a:prstGeom prst="rect">
            <a:avLst/>
          </a:prstGeom>
        </p:spPr>
      </p:pic>
      <p:sp>
        <p:nvSpPr>
          <p:cNvPr id="6" name="TextBox 5">
            <a:extLst>
              <a:ext uri="{FF2B5EF4-FFF2-40B4-BE49-F238E27FC236}">
                <a16:creationId xmlns:a16="http://schemas.microsoft.com/office/drawing/2014/main" id="{E4660005-D4DC-8947-A69F-F23E6403E2F6}"/>
              </a:ext>
            </a:extLst>
          </p:cNvPr>
          <p:cNvSpPr txBox="1"/>
          <p:nvPr/>
        </p:nvSpPr>
        <p:spPr>
          <a:xfrm>
            <a:off x="487532" y="579358"/>
            <a:ext cx="9695956" cy="553998"/>
          </a:xfrm>
          <a:prstGeom prst="rect">
            <a:avLst/>
          </a:prstGeom>
          <a:noFill/>
        </p:spPr>
        <p:txBody>
          <a:bodyPr wrap="square" rtlCol="0">
            <a:spAutoFit/>
          </a:bodyPr>
          <a:lstStyle/>
          <a:p>
            <a:r>
              <a:rPr lang="en-GB" sz="3000" b="1" dirty="0">
                <a:solidFill>
                  <a:schemeClr val="tx1">
                    <a:lumMod val="65000"/>
                    <a:lumOff val="35000"/>
                  </a:schemeClr>
                </a:solidFill>
                <a:latin typeface="Univers" panose="020B0403020202020204" pitchFamily="34" charset="0"/>
              </a:rPr>
              <a:t>Devastavit </a:t>
            </a:r>
          </a:p>
        </p:txBody>
      </p:sp>
      <p:sp>
        <p:nvSpPr>
          <p:cNvPr id="7" name="TextBox 6">
            <a:extLst>
              <a:ext uri="{FF2B5EF4-FFF2-40B4-BE49-F238E27FC236}">
                <a16:creationId xmlns:a16="http://schemas.microsoft.com/office/drawing/2014/main" id="{1E20B5C1-6565-4748-A679-42A5A4274D31}"/>
              </a:ext>
            </a:extLst>
          </p:cNvPr>
          <p:cNvSpPr txBox="1"/>
          <p:nvPr/>
        </p:nvSpPr>
        <p:spPr>
          <a:xfrm>
            <a:off x="487532" y="1713684"/>
            <a:ext cx="11151312" cy="4893647"/>
          </a:xfrm>
          <a:prstGeom prst="rect">
            <a:avLst/>
          </a:prstGeom>
          <a:noFill/>
        </p:spPr>
        <p:txBody>
          <a:bodyPr wrap="square" rtlCol="0">
            <a:spAutoFit/>
          </a:bodyPr>
          <a:lstStyle/>
          <a:p>
            <a:pPr algn="just"/>
            <a:r>
              <a:rPr lang="en-GB" sz="2400" dirty="0">
                <a:latin typeface="Univers" panose="020B0503020202020204" pitchFamily="34" charset="0"/>
              </a:rPr>
              <a:t>Once a grant has been extracted the personal representative of the deceased can be held liable for a loss to the estate arising from their failure to administer the estate in accordance with their statutory duties. </a:t>
            </a:r>
          </a:p>
          <a:p>
            <a:pPr algn="just"/>
            <a:endParaRPr lang="en-GB" sz="2400" dirty="0">
              <a:latin typeface="Univers" panose="020B0503020202020204" pitchFamily="34" charset="0"/>
            </a:endParaRPr>
          </a:p>
          <a:p>
            <a:pPr algn="just"/>
            <a:r>
              <a:rPr lang="en-GB" sz="2400" dirty="0">
                <a:latin typeface="Univers" panose="020B0503020202020204" pitchFamily="34" charset="0"/>
              </a:rPr>
              <a:t>Claims against personal representatives can also arise for losses caused by the negligent actions of personal representatives and breach of their fiduciary duties. </a:t>
            </a:r>
          </a:p>
          <a:p>
            <a:pPr algn="just"/>
            <a:endParaRPr lang="en-GB" sz="2400" dirty="0">
              <a:latin typeface="Univers" panose="020B0503020202020204" pitchFamily="34" charset="0"/>
            </a:endParaRPr>
          </a:p>
          <a:p>
            <a:pPr algn="just"/>
            <a:r>
              <a:rPr lang="en-GB" sz="2400" dirty="0">
                <a:latin typeface="Univers" panose="020B0503020202020204" pitchFamily="34" charset="0"/>
              </a:rPr>
              <a:t>Any such claims can be brought by both creditors and beneficiaries of an estate. </a:t>
            </a:r>
          </a:p>
          <a:p>
            <a:pPr algn="just"/>
            <a:endParaRPr lang="en-GB" sz="2400" dirty="0">
              <a:latin typeface="Univers" panose="020B0503020202020204" pitchFamily="34" charset="0"/>
            </a:endParaRPr>
          </a:p>
          <a:p>
            <a:endParaRPr lang="en-GB" sz="2400" dirty="0"/>
          </a:p>
          <a:p>
            <a:endParaRPr lang="en-GB" sz="2400" dirty="0"/>
          </a:p>
        </p:txBody>
      </p:sp>
    </p:spTree>
    <p:extLst>
      <p:ext uri="{BB962C8B-B14F-4D97-AF65-F5344CB8AC3E}">
        <p14:creationId xmlns:p14="http://schemas.microsoft.com/office/powerpoint/2010/main" val="14933860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64A402CD-1D17-DF45-92D4-125754CFC0FA}"/>
              </a:ext>
            </a:extLst>
          </p:cNvPr>
          <p:cNvPicPr>
            <a:picLocks noChangeAspect="1"/>
          </p:cNvPicPr>
          <p:nvPr/>
        </p:nvPicPr>
        <p:blipFill>
          <a:blip r:embed="rId2"/>
          <a:stretch>
            <a:fillRect/>
          </a:stretch>
        </p:blipFill>
        <p:spPr>
          <a:xfrm>
            <a:off x="0" y="0"/>
            <a:ext cx="12189023" cy="6858000"/>
          </a:xfrm>
          <a:prstGeom prst="rect">
            <a:avLst/>
          </a:prstGeom>
        </p:spPr>
      </p:pic>
      <p:sp>
        <p:nvSpPr>
          <p:cNvPr id="4" name="TextBox 3">
            <a:extLst>
              <a:ext uri="{FF2B5EF4-FFF2-40B4-BE49-F238E27FC236}">
                <a16:creationId xmlns:a16="http://schemas.microsoft.com/office/drawing/2014/main" id="{AAC9B7FB-1C6B-4A9E-87B9-58B2726AA424}"/>
              </a:ext>
            </a:extLst>
          </p:cNvPr>
          <p:cNvSpPr txBox="1"/>
          <p:nvPr/>
        </p:nvSpPr>
        <p:spPr>
          <a:xfrm>
            <a:off x="4129983" y="2890391"/>
            <a:ext cx="3929055" cy="1077218"/>
          </a:xfrm>
          <a:prstGeom prst="rect">
            <a:avLst/>
          </a:prstGeom>
          <a:noFill/>
        </p:spPr>
        <p:txBody>
          <a:bodyPr wrap="square" rtlCol="0">
            <a:spAutoFit/>
          </a:bodyPr>
          <a:lstStyle/>
          <a:p>
            <a:pPr algn="ctr"/>
            <a:r>
              <a:rPr lang="en-GB" sz="3200" b="1" dirty="0">
                <a:latin typeface="Univers" panose="020B0503020202020204" pitchFamily="34" charset="0"/>
              </a:rPr>
              <a:t>PART 2 </a:t>
            </a:r>
          </a:p>
          <a:p>
            <a:pPr algn="ctr"/>
            <a:r>
              <a:rPr lang="en-GB" sz="3200" b="1" dirty="0">
                <a:latin typeface="Univers" panose="020B0503020202020204" pitchFamily="34" charset="0"/>
              </a:rPr>
              <a:t>ENFORCEMENT </a:t>
            </a:r>
          </a:p>
        </p:txBody>
      </p:sp>
    </p:spTree>
    <p:extLst>
      <p:ext uri="{BB962C8B-B14F-4D97-AF65-F5344CB8AC3E}">
        <p14:creationId xmlns:p14="http://schemas.microsoft.com/office/powerpoint/2010/main" val="40811348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id="{E5FC96A8-527D-4543-A000-D60B31D53E7E}"/>
              </a:ext>
            </a:extLst>
          </p:cNvPr>
          <p:cNvPicPr>
            <a:picLocks noChangeAspect="1"/>
          </p:cNvPicPr>
          <p:nvPr/>
        </p:nvPicPr>
        <p:blipFill>
          <a:blip r:embed="rId2"/>
          <a:stretch>
            <a:fillRect/>
          </a:stretch>
        </p:blipFill>
        <p:spPr>
          <a:xfrm>
            <a:off x="1488" y="0"/>
            <a:ext cx="12189023" cy="6858000"/>
          </a:xfrm>
          <a:prstGeom prst="rect">
            <a:avLst/>
          </a:prstGeom>
        </p:spPr>
      </p:pic>
      <p:sp>
        <p:nvSpPr>
          <p:cNvPr id="6" name="TextBox 5">
            <a:extLst>
              <a:ext uri="{FF2B5EF4-FFF2-40B4-BE49-F238E27FC236}">
                <a16:creationId xmlns:a16="http://schemas.microsoft.com/office/drawing/2014/main" id="{E4660005-D4DC-8947-A69F-F23E6403E2F6}"/>
              </a:ext>
            </a:extLst>
          </p:cNvPr>
          <p:cNvSpPr txBox="1"/>
          <p:nvPr/>
        </p:nvSpPr>
        <p:spPr>
          <a:xfrm>
            <a:off x="468671" y="799767"/>
            <a:ext cx="9021557" cy="1015663"/>
          </a:xfrm>
          <a:prstGeom prst="rect">
            <a:avLst/>
          </a:prstGeom>
          <a:noFill/>
        </p:spPr>
        <p:txBody>
          <a:bodyPr wrap="square" rtlCol="0">
            <a:spAutoFit/>
          </a:bodyPr>
          <a:lstStyle/>
          <a:p>
            <a:r>
              <a:rPr lang="en-GB" sz="3000" b="1" dirty="0">
                <a:solidFill>
                  <a:schemeClr val="tx1">
                    <a:lumMod val="65000"/>
                    <a:lumOff val="35000"/>
                  </a:schemeClr>
                </a:solidFill>
                <a:latin typeface="Univers" panose="020B0403020202020204" pitchFamily="34" charset="0"/>
              </a:rPr>
              <a:t>Commencing proceedings against an estate</a:t>
            </a:r>
          </a:p>
          <a:p>
            <a:r>
              <a:rPr lang="en-GB" sz="3000" b="1" dirty="0">
                <a:solidFill>
                  <a:schemeClr val="tx1">
                    <a:lumMod val="65000"/>
                    <a:lumOff val="35000"/>
                  </a:schemeClr>
                </a:solidFill>
                <a:latin typeface="Univers" panose="020B0403020202020204" pitchFamily="34" charset="0"/>
              </a:rPr>
              <a:t>County Court  </a:t>
            </a:r>
          </a:p>
        </p:txBody>
      </p:sp>
      <p:sp>
        <p:nvSpPr>
          <p:cNvPr id="7" name="TextBox 6">
            <a:extLst>
              <a:ext uri="{FF2B5EF4-FFF2-40B4-BE49-F238E27FC236}">
                <a16:creationId xmlns:a16="http://schemas.microsoft.com/office/drawing/2014/main" id="{1E20B5C1-6565-4748-A679-42A5A4274D31}"/>
              </a:ext>
            </a:extLst>
          </p:cNvPr>
          <p:cNvSpPr txBox="1"/>
          <p:nvPr/>
        </p:nvSpPr>
        <p:spPr>
          <a:xfrm>
            <a:off x="594805" y="1920668"/>
            <a:ext cx="10156054" cy="5262979"/>
          </a:xfrm>
          <a:prstGeom prst="rect">
            <a:avLst/>
          </a:prstGeom>
          <a:noFill/>
        </p:spPr>
        <p:txBody>
          <a:bodyPr wrap="square" rtlCol="0">
            <a:spAutoFit/>
          </a:bodyPr>
          <a:lstStyle/>
          <a:p>
            <a:pPr algn="just"/>
            <a:r>
              <a:rPr lang="en-GB" sz="2400" dirty="0">
                <a:latin typeface="Univers" panose="020B0503020202020204" pitchFamily="34" charset="0"/>
              </a:rPr>
              <a:t>Part 19 of the Civil Procedure Rules permit proceedings to be brought against the estate of a person who has died. </a:t>
            </a:r>
          </a:p>
          <a:p>
            <a:pPr algn="just"/>
            <a:endParaRPr lang="en-GB" sz="2400" dirty="0">
              <a:latin typeface="Univers" panose="020B0503020202020204" pitchFamily="34" charset="0"/>
            </a:endParaRPr>
          </a:p>
          <a:p>
            <a:pPr algn="just"/>
            <a:r>
              <a:rPr lang="en-GB" sz="2400" dirty="0">
                <a:latin typeface="Univers" panose="020B0503020202020204" pitchFamily="34" charset="0"/>
              </a:rPr>
              <a:t>Civil Procedure Rule 19.8(2) stipulates that the claim against a person who has died must be brought against the personal representatives of a deceased’s estate if a grant has been extracted. </a:t>
            </a:r>
          </a:p>
          <a:p>
            <a:pPr algn="just"/>
            <a:endParaRPr lang="en-GB" sz="2400" dirty="0">
              <a:latin typeface="Univers" panose="020B0503020202020204" pitchFamily="34" charset="0"/>
            </a:endParaRPr>
          </a:p>
          <a:p>
            <a:pPr algn="just"/>
            <a:r>
              <a:rPr lang="en-GB" sz="2400" dirty="0">
                <a:latin typeface="Univers" panose="020B0503020202020204" pitchFamily="34" charset="0"/>
              </a:rPr>
              <a:t>For example where a claim is brought against a defendant where a personal representative has been appointed the party to proceedings should be named as: </a:t>
            </a:r>
          </a:p>
          <a:p>
            <a:pPr algn="just"/>
            <a:endParaRPr lang="en-GB" sz="2400" dirty="0">
              <a:latin typeface="Univers" panose="020B0503020202020204" pitchFamily="34" charset="0"/>
            </a:endParaRPr>
          </a:p>
          <a:p>
            <a:pPr algn="just"/>
            <a:r>
              <a:rPr lang="en-GB" sz="2400" dirty="0">
                <a:latin typeface="Univers" panose="020B0503020202020204" pitchFamily="34" charset="0"/>
              </a:rPr>
              <a:t>David Jones as personal representative of Simon Jones (Deceased). </a:t>
            </a:r>
          </a:p>
          <a:p>
            <a:pPr algn="just"/>
            <a:endParaRPr lang="en-GB" sz="2400" dirty="0">
              <a:latin typeface="Univers" panose="020B0503020202020204" pitchFamily="34" charset="0"/>
            </a:endParaRPr>
          </a:p>
          <a:p>
            <a:pPr algn="just"/>
            <a:endParaRPr lang="en-GB" sz="2400" dirty="0">
              <a:latin typeface="Univers" panose="020B0503020202020204" pitchFamily="34" charset="0"/>
            </a:endParaRPr>
          </a:p>
        </p:txBody>
      </p:sp>
    </p:spTree>
    <p:extLst>
      <p:ext uri="{BB962C8B-B14F-4D97-AF65-F5344CB8AC3E}">
        <p14:creationId xmlns:p14="http://schemas.microsoft.com/office/powerpoint/2010/main" val="4651138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id="{E5FC96A8-527D-4543-A000-D60B31D53E7E}"/>
              </a:ext>
            </a:extLst>
          </p:cNvPr>
          <p:cNvPicPr>
            <a:picLocks noChangeAspect="1"/>
          </p:cNvPicPr>
          <p:nvPr/>
        </p:nvPicPr>
        <p:blipFill>
          <a:blip r:embed="rId2"/>
          <a:stretch>
            <a:fillRect/>
          </a:stretch>
        </p:blipFill>
        <p:spPr>
          <a:xfrm>
            <a:off x="1488" y="0"/>
            <a:ext cx="12189023" cy="6858000"/>
          </a:xfrm>
          <a:prstGeom prst="rect">
            <a:avLst/>
          </a:prstGeom>
        </p:spPr>
      </p:pic>
      <p:sp>
        <p:nvSpPr>
          <p:cNvPr id="6" name="TextBox 5">
            <a:extLst>
              <a:ext uri="{FF2B5EF4-FFF2-40B4-BE49-F238E27FC236}">
                <a16:creationId xmlns:a16="http://schemas.microsoft.com/office/drawing/2014/main" id="{E4660005-D4DC-8947-A69F-F23E6403E2F6}"/>
              </a:ext>
            </a:extLst>
          </p:cNvPr>
          <p:cNvSpPr txBox="1"/>
          <p:nvPr/>
        </p:nvSpPr>
        <p:spPr>
          <a:xfrm>
            <a:off x="468671" y="799767"/>
            <a:ext cx="9021557" cy="1015663"/>
          </a:xfrm>
          <a:prstGeom prst="rect">
            <a:avLst/>
          </a:prstGeom>
          <a:noFill/>
        </p:spPr>
        <p:txBody>
          <a:bodyPr wrap="square" rtlCol="0">
            <a:spAutoFit/>
          </a:bodyPr>
          <a:lstStyle/>
          <a:p>
            <a:r>
              <a:rPr lang="en-GB" sz="3000" b="1" dirty="0">
                <a:solidFill>
                  <a:schemeClr val="tx1">
                    <a:lumMod val="65000"/>
                    <a:lumOff val="35000"/>
                  </a:schemeClr>
                </a:solidFill>
                <a:latin typeface="Univers" panose="020B0403020202020204" pitchFamily="34" charset="0"/>
              </a:rPr>
              <a:t>Commencing proceedings against an estate</a:t>
            </a:r>
          </a:p>
          <a:p>
            <a:r>
              <a:rPr lang="en-GB" sz="3000" b="1" dirty="0">
                <a:solidFill>
                  <a:schemeClr val="tx1">
                    <a:lumMod val="65000"/>
                    <a:lumOff val="35000"/>
                  </a:schemeClr>
                </a:solidFill>
                <a:latin typeface="Univers" panose="020B0403020202020204" pitchFamily="34" charset="0"/>
              </a:rPr>
              <a:t>County Court Proceedings continued</a:t>
            </a:r>
          </a:p>
        </p:txBody>
      </p:sp>
      <p:sp>
        <p:nvSpPr>
          <p:cNvPr id="7" name="TextBox 6">
            <a:extLst>
              <a:ext uri="{FF2B5EF4-FFF2-40B4-BE49-F238E27FC236}">
                <a16:creationId xmlns:a16="http://schemas.microsoft.com/office/drawing/2014/main" id="{1E20B5C1-6565-4748-A679-42A5A4274D31}"/>
              </a:ext>
            </a:extLst>
          </p:cNvPr>
          <p:cNvSpPr txBox="1"/>
          <p:nvPr/>
        </p:nvSpPr>
        <p:spPr>
          <a:xfrm>
            <a:off x="594805" y="1920668"/>
            <a:ext cx="10156054" cy="4524315"/>
          </a:xfrm>
          <a:prstGeom prst="rect">
            <a:avLst/>
          </a:prstGeom>
          <a:noFill/>
        </p:spPr>
        <p:txBody>
          <a:bodyPr wrap="square" rtlCol="0">
            <a:spAutoFit/>
          </a:bodyPr>
          <a:lstStyle/>
          <a:p>
            <a:pPr algn="just"/>
            <a:r>
              <a:rPr lang="en-GB" sz="2400" dirty="0">
                <a:latin typeface="Univers" panose="020B0503020202020204" pitchFamily="34" charset="0"/>
              </a:rPr>
              <a:t>If a grant of representation has not been extracted the claim is to be brought against the estate of the deceased. </a:t>
            </a:r>
          </a:p>
          <a:p>
            <a:pPr algn="just"/>
            <a:endParaRPr lang="en-GB" sz="2400" dirty="0">
              <a:latin typeface="Univers" panose="020B0503020202020204" pitchFamily="34" charset="0"/>
            </a:endParaRPr>
          </a:p>
          <a:p>
            <a:pPr algn="just"/>
            <a:r>
              <a:rPr lang="en-GB" sz="2400" dirty="0">
                <a:latin typeface="Univers" panose="020B0503020202020204" pitchFamily="34" charset="0"/>
              </a:rPr>
              <a:t>Using the same example, the title of the defendant would be: </a:t>
            </a:r>
          </a:p>
          <a:p>
            <a:pPr algn="just"/>
            <a:endParaRPr lang="en-GB" sz="2400" dirty="0">
              <a:latin typeface="Univers" panose="020B0503020202020204" pitchFamily="34" charset="0"/>
            </a:endParaRPr>
          </a:p>
          <a:p>
            <a:pPr algn="just"/>
            <a:r>
              <a:rPr lang="en-GB" sz="2400" dirty="0">
                <a:latin typeface="Univers" panose="020B0503020202020204" pitchFamily="34" charset="0"/>
              </a:rPr>
              <a:t>The Estate of Mr Simon Jones (Deceased). </a:t>
            </a:r>
          </a:p>
          <a:p>
            <a:pPr algn="just"/>
            <a:endParaRPr lang="en-GB" sz="2400" dirty="0">
              <a:latin typeface="Univers" panose="020B0503020202020204" pitchFamily="34" charset="0"/>
            </a:endParaRPr>
          </a:p>
          <a:p>
            <a:pPr algn="just"/>
            <a:r>
              <a:rPr lang="en-GB" sz="2400" dirty="0">
                <a:latin typeface="Univers" panose="020B0503020202020204" pitchFamily="34" charset="0"/>
              </a:rPr>
              <a:t>When there is no personal representative the claimant must apply to the court for an order appointing a person to represent the estate in the proceedings by Civil Procedure Rule 19.8(2)(b)(ii). </a:t>
            </a:r>
          </a:p>
          <a:p>
            <a:pPr algn="just"/>
            <a:endParaRPr lang="en-GB" sz="2400" dirty="0">
              <a:latin typeface="Univers" panose="020B0503020202020204" pitchFamily="34" charset="0"/>
            </a:endParaRPr>
          </a:p>
          <a:p>
            <a:pPr algn="just"/>
            <a:endParaRPr lang="en-GB" sz="2400" dirty="0">
              <a:latin typeface="Univers" panose="020B0503020202020204" pitchFamily="34" charset="0"/>
            </a:endParaRPr>
          </a:p>
        </p:txBody>
      </p:sp>
    </p:spTree>
    <p:extLst>
      <p:ext uri="{BB962C8B-B14F-4D97-AF65-F5344CB8AC3E}">
        <p14:creationId xmlns:p14="http://schemas.microsoft.com/office/powerpoint/2010/main" val="5922465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id="{E5FC96A8-527D-4543-A000-D60B31D53E7E}"/>
              </a:ext>
            </a:extLst>
          </p:cNvPr>
          <p:cNvPicPr>
            <a:picLocks noChangeAspect="1"/>
          </p:cNvPicPr>
          <p:nvPr/>
        </p:nvPicPr>
        <p:blipFill>
          <a:blip r:embed="rId2"/>
          <a:stretch>
            <a:fillRect/>
          </a:stretch>
        </p:blipFill>
        <p:spPr>
          <a:xfrm>
            <a:off x="1488" y="0"/>
            <a:ext cx="12189023" cy="6858000"/>
          </a:xfrm>
          <a:prstGeom prst="rect">
            <a:avLst/>
          </a:prstGeom>
        </p:spPr>
      </p:pic>
      <p:sp>
        <p:nvSpPr>
          <p:cNvPr id="6" name="TextBox 5">
            <a:extLst>
              <a:ext uri="{FF2B5EF4-FFF2-40B4-BE49-F238E27FC236}">
                <a16:creationId xmlns:a16="http://schemas.microsoft.com/office/drawing/2014/main" id="{E4660005-D4DC-8947-A69F-F23E6403E2F6}"/>
              </a:ext>
            </a:extLst>
          </p:cNvPr>
          <p:cNvSpPr txBox="1"/>
          <p:nvPr/>
        </p:nvSpPr>
        <p:spPr>
          <a:xfrm>
            <a:off x="468671" y="799767"/>
            <a:ext cx="9021557" cy="1015663"/>
          </a:xfrm>
          <a:prstGeom prst="rect">
            <a:avLst/>
          </a:prstGeom>
          <a:noFill/>
        </p:spPr>
        <p:txBody>
          <a:bodyPr wrap="square" rtlCol="0">
            <a:spAutoFit/>
          </a:bodyPr>
          <a:lstStyle/>
          <a:p>
            <a:r>
              <a:rPr lang="en-GB" sz="3000" b="1" dirty="0">
                <a:solidFill>
                  <a:schemeClr val="tx1">
                    <a:lumMod val="65000"/>
                    <a:lumOff val="35000"/>
                  </a:schemeClr>
                </a:solidFill>
                <a:latin typeface="Univers" panose="020B0403020202020204" pitchFamily="34" charset="0"/>
              </a:rPr>
              <a:t>Commencing proceedings against an estate</a:t>
            </a:r>
          </a:p>
          <a:p>
            <a:r>
              <a:rPr lang="en-GB" sz="3000" b="1" dirty="0">
                <a:solidFill>
                  <a:schemeClr val="tx1">
                    <a:lumMod val="65000"/>
                    <a:lumOff val="35000"/>
                  </a:schemeClr>
                </a:solidFill>
                <a:latin typeface="Univers" panose="020B0403020202020204" pitchFamily="34" charset="0"/>
              </a:rPr>
              <a:t>County Court Proceedings continued</a:t>
            </a:r>
          </a:p>
        </p:txBody>
      </p:sp>
      <p:sp>
        <p:nvSpPr>
          <p:cNvPr id="7" name="TextBox 6">
            <a:extLst>
              <a:ext uri="{FF2B5EF4-FFF2-40B4-BE49-F238E27FC236}">
                <a16:creationId xmlns:a16="http://schemas.microsoft.com/office/drawing/2014/main" id="{1E20B5C1-6565-4748-A679-42A5A4274D31}"/>
              </a:ext>
            </a:extLst>
          </p:cNvPr>
          <p:cNvSpPr txBox="1"/>
          <p:nvPr/>
        </p:nvSpPr>
        <p:spPr>
          <a:xfrm>
            <a:off x="594805" y="1920668"/>
            <a:ext cx="10156054" cy="4524315"/>
          </a:xfrm>
          <a:prstGeom prst="rect">
            <a:avLst/>
          </a:prstGeom>
          <a:noFill/>
        </p:spPr>
        <p:txBody>
          <a:bodyPr wrap="square" rtlCol="0">
            <a:spAutoFit/>
          </a:bodyPr>
          <a:lstStyle/>
          <a:p>
            <a:pPr algn="just"/>
            <a:r>
              <a:rPr lang="en-GB" sz="2400" dirty="0">
                <a:latin typeface="Univers" panose="020B0503020202020204" pitchFamily="34" charset="0"/>
              </a:rPr>
              <a:t>The Civil Procedure Rules include a safeguarding provision at 19.8(3)  that provides a claim is to be treated as brought against the estate of a deceased where the claim is brought against “the personal representatives” of the deceased but a grant has not been made or the person, against whom the claim was brought was dead when the claim started </a:t>
            </a:r>
          </a:p>
          <a:p>
            <a:pPr algn="just"/>
            <a:endParaRPr lang="en-GB" sz="2400" dirty="0">
              <a:latin typeface="Univers" panose="020B0503020202020204" pitchFamily="34" charset="0"/>
            </a:endParaRPr>
          </a:p>
          <a:p>
            <a:pPr algn="just"/>
            <a:r>
              <a:rPr lang="en-GB" sz="2400" dirty="0">
                <a:latin typeface="Univers" panose="020B0503020202020204" pitchFamily="34" charset="0"/>
              </a:rPr>
              <a:t>A correction to the claim form would not therefore be required but the claimant must still apply to the court to appoint a representative in the proceedings. </a:t>
            </a:r>
          </a:p>
          <a:p>
            <a:pPr algn="just"/>
            <a:endParaRPr lang="en-GB" sz="2400" dirty="0">
              <a:latin typeface="Univers" panose="020B0503020202020204" pitchFamily="34" charset="0"/>
            </a:endParaRPr>
          </a:p>
          <a:p>
            <a:pPr algn="just"/>
            <a:endParaRPr lang="en-GB" sz="2400" dirty="0">
              <a:latin typeface="Univers" panose="020B0503020202020204" pitchFamily="34" charset="0"/>
            </a:endParaRPr>
          </a:p>
        </p:txBody>
      </p:sp>
    </p:spTree>
    <p:extLst>
      <p:ext uri="{BB962C8B-B14F-4D97-AF65-F5344CB8AC3E}">
        <p14:creationId xmlns:p14="http://schemas.microsoft.com/office/powerpoint/2010/main" val="42480745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id="{E5FC96A8-527D-4543-A000-D60B31D53E7E}"/>
              </a:ext>
            </a:extLst>
          </p:cNvPr>
          <p:cNvPicPr>
            <a:picLocks noChangeAspect="1"/>
          </p:cNvPicPr>
          <p:nvPr/>
        </p:nvPicPr>
        <p:blipFill>
          <a:blip r:embed="rId2"/>
          <a:stretch>
            <a:fillRect/>
          </a:stretch>
        </p:blipFill>
        <p:spPr>
          <a:xfrm>
            <a:off x="2977" y="0"/>
            <a:ext cx="12189023" cy="6858000"/>
          </a:xfrm>
          <a:prstGeom prst="rect">
            <a:avLst/>
          </a:prstGeom>
        </p:spPr>
      </p:pic>
      <p:sp>
        <p:nvSpPr>
          <p:cNvPr id="6" name="TextBox 5">
            <a:extLst>
              <a:ext uri="{FF2B5EF4-FFF2-40B4-BE49-F238E27FC236}">
                <a16:creationId xmlns:a16="http://schemas.microsoft.com/office/drawing/2014/main" id="{E4660005-D4DC-8947-A69F-F23E6403E2F6}"/>
              </a:ext>
            </a:extLst>
          </p:cNvPr>
          <p:cNvSpPr txBox="1"/>
          <p:nvPr/>
        </p:nvSpPr>
        <p:spPr>
          <a:xfrm>
            <a:off x="468671" y="799767"/>
            <a:ext cx="9021557" cy="1015663"/>
          </a:xfrm>
          <a:prstGeom prst="rect">
            <a:avLst/>
          </a:prstGeom>
          <a:noFill/>
        </p:spPr>
        <p:txBody>
          <a:bodyPr wrap="square" rtlCol="0">
            <a:spAutoFit/>
          </a:bodyPr>
          <a:lstStyle/>
          <a:p>
            <a:r>
              <a:rPr lang="en-GB" sz="3000" b="1" dirty="0">
                <a:solidFill>
                  <a:schemeClr val="tx1">
                    <a:lumMod val="65000"/>
                    <a:lumOff val="35000"/>
                  </a:schemeClr>
                </a:solidFill>
                <a:latin typeface="Univers" panose="020B0403020202020204" pitchFamily="34" charset="0"/>
              </a:rPr>
              <a:t>Commencing proceedings against an estate</a:t>
            </a:r>
          </a:p>
          <a:p>
            <a:r>
              <a:rPr lang="en-GB" sz="3000" b="1" dirty="0">
                <a:solidFill>
                  <a:schemeClr val="tx1">
                    <a:lumMod val="65000"/>
                    <a:lumOff val="35000"/>
                  </a:schemeClr>
                </a:solidFill>
                <a:latin typeface="Univers" panose="020B0403020202020204" pitchFamily="34" charset="0"/>
              </a:rPr>
              <a:t>Enforcement in the county court </a:t>
            </a:r>
          </a:p>
        </p:txBody>
      </p:sp>
      <p:sp>
        <p:nvSpPr>
          <p:cNvPr id="3" name="TextBox 2">
            <a:extLst>
              <a:ext uri="{FF2B5EF4-FFF2-40B4-BE49-F238E27FC236}">
                <a16:creationId xmlns:a16="http://schemas.microsoft.com/office/drawing/2014/main" id="{642FE28B-4A9E-43EE-A8AA-76D99135101E}"/>
              </a:ext>
            </a:extLst>
          </p:cNvPr>
          <p:cNvSpPr txBox="1"/>
          <p:nvPr/>
        </p:nvSpPr>
        <p:spPr>
          <a:xfrm>
            <a:off x="613064" y="2140527"/>
            <a:ext cx="10442863" cy="5078313"/>
          </a:xfrm>
          <a:prstGeom prst="rect">
            <a:avLst/>
          </a:prstGeom>
          <a:noFill/>
        </p:spPr>
        <p:txBody>
          <a:bodyPr wrap="square" rtlCol="0">
            <a:spAutoFit/>
          </a:bodyPr>
          <a:lstStyle/>
          <a:p>
            <a:pPr algn="just"/>
            <a:r>
              <a:rPr lang="en-GB" sz="2400" dirty="0">
                <a:latin typeface="Univers" panose="020B0503020202020204" pitchFamily="34" charset="0"/>
              </a:rPr>
              <a:t>Enforcement of debts through proceedings in the county court may not always be necessary but a county court claim is  more likely to be required if there is no personal representative responsible for administrating the estate in order to obtain an enforceable judgment order or in the event of dispute. </a:t>
            </a:r>
          </a:p>
          <a:p>
            <a:pPr algn="just"/>
            <a:endParaRPr lang="en-GB" sz="2400" dirty="0">
              <a:latin typeface="Univers" panose="020B0503020202020204" pitchFamily="34" charset="0"/>
            </a:endParaRPr>
          </a:p>
          <a:p>
            <a:pPr algn="just"/>
            <a:r>
              <a:rPr lang="en-GB" sz="2400" dirty="0">
                <a:latin typeface="Univers" panose="020B0503020202020204" pitchFamily="34" charset="0"/>
              </a:rPr>
              <a:t>If a grant has been extracted the personal representative of the estate would have a statutory responsibility to administer the estate according to the law and a claim against the personal representative themselves may accrue if they fail in the exercise of their statutory duty. </a:t>
            </a:r>
          </a:p>
          <a:p>
            <a:endParaRPr lang="en-GB" sz="2400" dirty="0"/>
          </a:p>
          <a:p>
            <a:endParaRPr lang="en-GB" dirty="0"/>
          </a:p>
          <a:p>
            <a:endParaRPr lang="en-GB" dirty="0"/>
          </a:p>
        </p:txBody>
      </p:sp>
    </p:spTree>
    <p:extLst>
      <p:ext uri="{BB962C8B-B14F-4D97-AF65-F5344CB8AC3E}">
        <p14:creationId xmlns:p14="http://schemas.microsoft.com/office/powerpoint/2010/main" val="2068835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64A402CD-1D17-DF45-92D4-125754CFC0FA}"/>
              </a:ext>
            </a:extLst>
          </p:cNvPr>
          <p:cNvPicPr>
            <a:picLocks noChangeAspect="1"/>
          </p:cNvPicPr>
          <p:nvPr/>
        </p:nvPicPr>
        <p:blipFill>
          <a:blip r:embed="rId2"/>
          <a:stretch>
            <a:fillRect/>
          </a:stretch>
        </p:blipFill>
        <p:spPr>
          <a:xfrm>
            <a:off x="0" y="0"/>
            <a:ext cx="12189023" cy="6858000"/>
          </a:xfrm>
          <a:prstGeom prst="rect">
            <a:avLst/>
          </a:prstGeom>
        </p:spPr>
      </p:pic>
      <p:sp>
        <p:nvSpPr>
          <p:cNvPr id="4" name="TextBox 3">
            <a:extLst>
              <a:ext uri="{FF2B5EF4-FFF2-40B4-BE49-F238E27FC236}">
                <a16:creationId xmlns:a16="http://schemas.microsoft.com/office/drawing/2014/main" id="{AAC9B7FB-1C6B-4A9E-87B9-58B2726AA424}"/>
              </a:ext>
            </a:extLst>
          </p:cNvPr>
          <p:cNvSpPr txBox="1"/>
          <p:nvPr/>
        </p:nvSpPr>
        <p:spPr>
          <a:xfrm>
            <a:off x="1191811" y="2598004"/>
            <a:ext cx="9942991" cy="1077218"/>
          </a:xfrm>
          <a:prstGeom prst="rect">
            <a:avLst/>
          </a:prstGeom>
          <a:noFill/>
        </p:spPr>
        <p:txBody>
          <a:bodyPr wrap="square" rtlCol="0" anchor="ctr">
            <a:spAutoFit/>
          </a:bodyPr>
          <a:lstStyle/>
          <a:p>
            <a:pPr algn="ctr"/>
            <a:r>
              <a:rPr lang="en-GB" sz="3200" b="1" dirty="0">
                <a:latin typeface="Univers" panose="020B0503020202020204" pitchFamily="34" charset="0"/>
              </a:rPr>
              <a:t>PART 1</a:t>
            </a:r>
          </a:p>
          <a:p>
            <a:pPr algn="ctr"/>
            <a:r>
              <a:rPr lang="en-GB" sz="3200" b="1" dirty="0">
                <a:latin typeface="Univers" panose="020B0503020202020204" pitchFamily="34" charset="0"/>
              </a:rPr>
              <a:t>THE BASICS  </a:t>
            </a:r>
          </a:p>
        </p:txBody>
      </p:sp>
    </p:spTree>
    <p:extLst>
      <p:ext uri="{BB962C8B-B14F-4D97-AF65-F5344CB8AC3E}">
        <p14:creationId xmlns:p14="http://schemas.microsoft.com/office/powerpoint/2010/main" val="21716129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id="{E5FC96A8-527D-4543-A000-D60B31D53E7E}"/>
              </a:ext>
            </a:extLst>
          </p:cNvPr>
          <p:cNvPicPr>
            <a:picLocks noChangeAspect="1"/>
          </p:cNvPicPr>
          <p:nvPr/>
        </p:nvPicPr>
        <p:blipFill>
          <a:blip r:embed="rId2"/>
          <a:stretch>
            <a:fillRect/>
          </a:stretch>
        </p:blipFill>
        <p:spPr>
          <a:xfrm>
            <a:off x="2977" y="0"/>
            <a:ext cx="12189023" cy="6858000"/>
          </a:xfrm>
          <a:prstGeom prst="rect">
            <a:avLst/>
          </a:prstGeom>
        </p:spPr>
      </p:pic>
      <p:sp>
        <p:nvSpPr>
          <p:cNvPr id="6" name="TextBox 5">
            <a:extLst>
              <a:ext uri="{FF2B5EF4-FFF2-40B4-BE49-F238E27FC236}">
                <a16:creationId xmlns:a16="http://schemas.microsoft.com/office/drawing/2014/main" id="{E4660005-D4DC-8947-A69F-F23E6403E2F6}"/>
              </a:ext>
            </a:extLst>
          </p:cNvPr>
          <p:cNvSpPr txBox="1"/>
          <p:nvPr/>
        </p:nvSpPr>
        <p:spPr>
          <a:xfrm>
            <a:off x="613064" y="799767"/>
            <a:ext cx="8877164" cy="553998"/>
          </a:xfrm>
          <a:prstGeom prst="rect">
            <a:avLst/>
          </a:prstGeom>
          <a:noFill/>
        </p:spPr>
        <p:txBody>
          <a:bodyPr wrap="square" rtlCol="0">
            <a:spAutoFit/>
          </a:bodyPr>
          <a:lstStyle/>
          <a:p>
            <a:r>
              <a:rPr lang="en-GB" sz="3000" b="1" dirty="0">
                <a:solidFill>
                  <a:schemeClr val="tx1">
                    <a:lumMod val="65000"/>
                    <a:lumOff val="35000"/>
                  </a:schemeClr>
                </a:solidFill>
                <a:latin typeface="Univers" panose="020B0403020202020204" pitchFamily="34" charset="0"/>
              </a:rPr>
              <a:t>Enforcement in the County Court </a:t>
            </a:r>
          </a:p>
        </p:txBody>
      </p:sp>
      <p:sp>
        <p:nvSpPr>
          <p:cNvPr id="3" name="TextBox 2">
            <a:extLst>
              <a:ext uri="{FF2B5EF4-FFF2-40B4-BE49-F238E27FC236}">
                <a16:creationId xmlns:a16="http://schemas.microsoft.com/office/drawing/2014/main" id="{642FE28B-4A9E-43EE-A8AA-76D99135101E}"/>
              </a:ext>
            </a:extLst>
          </p:cNvPr>
          <p:cNvSpPr txBox="1"/>
          <p:nvPr/>
        </p:nvSpPr>
        <p:spPr>
          <a:xfrm>
            <a:off x="613064" y="1621238"/>
            <a:ext cx="10442863" cy="5447645"/>
          </a:xfrm>
          <a:prstGeom prst="rect">
            <a:avLst/>
          </a:prstGeom>
          <a:noFill/>
        </p:spPr>
        <p:txBody>
          <a:bodyPr wrap="square" rtlCol="0">
            <a:spAutoFit/>
          </a:bodyPr>
          <a:lstStyle/>
          <a:p>
            <a:pPr algn="just"/>
            <a:r>
              <a:rPr lang="en-GB" sz="2400" dirty="0">
                <a:latin typeface="Univers" panose="020B0503020202020204" pitchFamily="34" charset="0"/>
              </a:rPr>
              <a:t>If a grant has been extracted proceedings are to be brought against the personal representative of the estate. </a:t>
            </a:r>
          </a:p>
          <a:p>
            <a:pPr algn="just"/>
            <a:endParaRPr lang="en-GB" sz="2400" dirty="0">
              <a:latin typeface="Univers" panose="020B0503020202020204" pitchFamily="34" charset="0"/>
            </a:endParaRPr>
          </a:p>
          <a:p>
            <a:pPr algn="just"/>
            <a:r>
              <a:rPr lang="en-GB" sz="2400" dirty="0">
                <a:latin typeface="Univers" panose="020B0503020202020204" pitchFamily="34" charset="0"/>
              </a:rPr>
              <a:t>The personal representative should be named in the proceedings in their capacity as personal representative of the estate, unless a claim is being brought against the personal representative and not the estate itself. </a:t>
            </a:r>
          </a:p>
          <a:p>
            <a:pPr algn="just"/>
            <a:endParaRPr lang="en-GB" sz="2400" dirty="0">
              <a:latin typeface="Univers" panose="020B0503020202020204" pitchFamily="34" charset="0"/>
            </a:endParaRPr>
          </a:p>
          <a:p>
            <a:pPr algn="just"/>
            <a:r>
              <a:rPr lang="en-GB" sz="2400" dirty="0">
                <a:latin typeface="Univers" panose="020B0503020202020204" pitchFamily="34" charset="0"/>
              </a:rPr>
              <a:t>If it has been necessary to appoint a personal representative to represent the estate in a debt claim because a grant has not been extracted a further application for their reappointment in enforcement proceedings may be needed. </a:t>
            </a:r>
          </a:p>
          <a:p>
            <a:endParaRPr lang="en-GB" sz="2400" dirty="0"/>
          </a:p>
          <a:p>
            <a:endParaRPr lang="en-GB" dirty="0"/>
          </a:p>
          <a:p>
            <a:endParaRPr lang="en-GB" dirty="0"/>
          </a:p>
        </p:txBody>
      </p:sp>
    </p:spTree>
    <p:extLst>
      <p:ext uri="{BB962C8B-B14F-4D97-AF65-F5344CB8AC3E}">
        <p14:creationId xmlns:p14="http://schemas.microsoft.com/office/powerpoint/2010/main" val="37025382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id="{E5FC96A8-527D-4543-A000-D60B31D53E7E}"/>
              </a:ext>
            </a:extLst>
          </p:cNvPr>
          <p:cNvPicPr>
            <a:picLocks noChangeAspect="1"/>
          </p:cNvPicPr>
          <p:nvPr/>
        </p:nvPicPr>
        <p:blipFill>
          <a:blip r:embed="rId2"/>
          <a:stretch>
            <a:fillRect/>
          </a:stretch>
        </p:blipFill>
        <p:spPr>
          <a:xfrm>
            <a:off x="2977" y="0"/>
            <a:ext cx="12189023" cy="6858000"/>
          </a:xfrm>
          <a:prstGeom prst="rect">
            <a:avLst/>
          </a:prstGeom>
        </p:spPr>
      </p:pic>
      <p:sp>
        <p:nvSpPr>
          <p:cNvPr id="6" name="TextBox 5">
            <a:extLst>
              <a:ext uri="{FF2B5EF4-FFF2-40B4-BE49-F238E27FC236}">
                <a16:creationId xmlns:a16="http://schemas.microsoft.com/office/drawing/2014/main" id="{E4660005-D4DC-8947-A69F-F23E6403E2F6}"/>
              </a:ext>
            </a:extLst>
          </p:cNvPr>
          <p:cNvSpPr txBox="1"/>
          <p:nvPr/>
        </p:nvSpPr>
        <p:spPr>
          <a:xfrm>
            <a:off x="468671" y="799767"/>
            <a:ext cx="9021557" cy="553998"/>
          </a:xfrm>
          <a:prstGeom prst="rect">
            <a:avLst/>
          </a:prstGeom>
          <a:noFill/>
        </p:spPr>
        <p:txBody>
          <a:bodyPr wrap="square" rtlCol="0">
            <a:spAutoFit/>
          </a:bodyPr>
          <a:lstStyle/>
          <a:p>
            <a:r>
              <a:rPr lang="en-GB" sz="3000" b="1" dirty="0">
                <a:solidFill>
                  <a:schemeClr val="tx1">
                    <a:lumMod val="65000"/>
                    <a:lumOff val="35000"/>
                  </a:schemeClr>
                </a:solidFill>
                <a:latin typeface="Univers" panose="020B0403020202020204" pitchFamily="34" charset="0"/>
              </a:rPr>
              <a:t>Options for enforcement </a:t>
            </a:r>
          </a:p>
        </p:txBody>
      </p:sp>
      <p:sp>
        <p:nvSpPr>
          <p:cNvPr id="3" name="TextBox 2">
            <a:extLst>
              <a:ext uri="{FF2B5EF4-FFF2-40B4-BE49-F238E27FC236}">
                <a16:creationId xmlns:a16="http://schemas.microsoft.com/office/drawing/2014/main" id="{642FE28B-4A9E-43EE-A8AA-76D99135101E}"/>
              </a:ext>
            </a:extLst>
          </p:cNvPr>
          <p:cNvSpPr txBox="1"/>
          <p:nvPr/>
        </p:nvSpPr>
        <p:spPr>
          <a:xfrm>
            <a:off x="468671" y="1539786"/>
            <a:ext cx="10442863" cy="5078313"/>
          </a:xfrm>
          <a:prstGeom prst="rect">
            <a:avLst/>
          </a:prstGeom>
          <a:noFill/>
        </p:spPr>
        <p:txBody>
          <a:bodyPr wrap="square" rtlCol="0">
            <a:spAutoFit/>
          </a:bodyPr>
          <a:lstStyle/>
          <a:p>
            <a:pPr algn="just"/>
            <a:r>
              <a:rPr lang="en-GB" sz="2400" dirty="0">
                <a:latin typeface="Univers" panose="020B0503020202020204" pitchFamily="34" charset="0"/>
              </a:rPr>
              <a:t>Proceedings to enforce debts owed by a deceased in the County Court primarily fall into three categories: </a:t>
            </a:r>
          </a:p>
          <a:p>
            <a:pPr algn="just"/>
            <a:endParaRPr lang="en-GB" sz="2400" dirty="0">
              <a:latin typeface="Univers" panose="020B0503020202020204" pitchFamily="34" charset="0"/>
            </a:endParaRPr>
          </a:p>
          <a:p>
            <a:pPr marL="342900" indent="-342900" algn="just">
              <a:buFont typeface="Arial" panose="020B0604020202020204" pitchFamily="34" charset="0"/>
              <a:buChar char="•"/>
            </a:pPr>
            <a:r>
              <a:rPr lang="en-GB" sz="2400" dirty="0">
                <a:latin typeface="Univers" panose="020B0503020202020204" pitchFamily="34" charset="0"/>
              </a:rPr>
              <a:t>Enforcement by way of a Third Party Debt Order whether over money held in a bank account or to recover funds that have been paid into court. </a:t>
            </a:r>
          </a:p>
          <a:p>
            <a:pPr algn="just"/>
            <a:endParaRPr lang="en-GB" sz="2400" dirty="0">
              <a:latin typeface="Univers" panose="020B0503020202020204" pitchFamily="34" charset="0"/>
            </a:endParaRPr>
          </a:p>
          <a:p>
            <a:pPr marL="342900" indent="-342900" algn="just">
              <a:buFont typeface="Arial" panose="020B0604020202020204" pitchFamily="34" charset="0"/>
              <a:buChar char="•"/>
            </a:pPr>
            <a:r>
              <a:rPr lang="en-GB" sz="2400" dirty="0">
                <a:latin typeface="Univers" panose="020B0503020202020204" pitchFamily="34" charset="0"/>
              </a:rPr>
              <a:t>Charging Orders over land. </a:t>
            </a:r>
          </a:p>
          <a:p>
            <a:pPr algn="just"/>
            <a:endParaRPr lang="en-GB" sz="2400" dirty="0">
              <a:latin typeface="Univers" panose="020B0503020202020204" pitchFamily="34" charset="0"/>
            </a:endParaRPr>
          </a:p>
          <a:p>
            <a:pPr marL="342900" indent="-342900" algn="just">
              <a:buFont typeface="Arial" panose="020B0604020202020204" pitchFamily="34" charset="0"/>
              <a:buChar char="•"/>
            </a:pPr>
            <a:r>
              <a:rPr lang="en-GB" sz="2400" dirty="0">
                <a:latin typeface="Univers" panose="020B0503020202020204" pitchFamily="34" charset="0"/>
              </a:rPr>
              <a:t>Order for Sale proceedings to enforce a charge (whether ordered by the court or a local land charge) </a:t>
            </a:r>
          </a:p>
          <a:p>
            <a:pPr algn="just"/>
            <a:endParaRPr lang="en-GB" sz="2400" dirty="0"/>
          </a:p>
          <a:p>
            <a:endParaRPr lang="en-GB" dirty="0"/>
          </a:p>
          <a:p>
            <a:endParaRPr lang="en-GB" dirty="0"/>
          </a:p>
        </p:txBody>
      </p:sp>
    </p:spTree>
    <p:extLst>
      <p:ext uri="{BB962C8B-B14F-4D97-AF65-F5344CB8AC3E}">
        <p14:creationId xmlns:p14="http://schemas.microsoft.com/office/powerpoint/2010/main" val="42215744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id="{E5FC96A8-527D-4543-A000-D60B31D53E7E}"/>
              </a:ext>
            </a:extLst>
          </p:cNvPr>
          <p:cNvPicPr>
            <a:picLocks noChangeAspect="1"/>
          </p:cNvPicPr>
          <p:nvPr/>
        </p:nvPicPr>
        <p:blipFill>
          <a:blip r:embed="rId2"/>
          <a:stretch>
            <a:fillRect/>
          </a:stretch>
        </p:blipFill>
        <p:spPr>
          <a:xfrm>
            <a:off x="2977" y="0"/>
            <a:ext cx="12189023" cy="6858000"/>
          </a:xfrm>
          <a:prstGeom prst="rect">
            <a:avLst/>
          </a:prstGeom>
        </p:spPr>
      </p:pic>
      <p:sp>
        <p:nvSpPr>
          <p:cNvPr id="6" name="TextBox 5">
            <a:extLst>
              <a:ext uri="{FF2B5EF4-FFF2-40B4-BE49-F238E27FC236}">
                <a16:creationId xmlns:a16="http://schemas.microsoft.com/office/drawing/2014/main" id="{E4660005-D4DC-8947-A69F-F23E6403E2F6}"/>
              </a:ext>
            </a:extLst>
          </p:cNvPr>
          <p:cNvSpPr txBox="1"/>
          <p:nvPr/>
        </p:nvSpPr>
        <p:spPr>
          <a:xfrm>
            <a:off x="468671" y="799767"/>
            <a:ext cx="9021557" cy="1015663"/>
          </a:xfrm>
          <a:prstGeom prst="rect">
            <a:avLst/>
          </a:prstGeom>
          <a:noFill/>
        </p:spPr>
        <p:txBody>
          <a:bodyPr wrap="square" rtlCol="0">
            <a:spAutoFit/>
          </a:bodyPr>
          <a:lstStyle/>
          <a:p>
            <a:r>
              <a:rPr lang="en-GB" sz="3000" b="1" dirty="0">
                <a:solidFill>
                  <a:schemeClr val="tx1">
                    <a:lumMod val="65000"/>
                    <a:lumOff val="35000"/>
                  </a:schemeClr>
                </a:solidFill>
                <a:latin typeface="Univers" panose="020B0403020202020204" pitchFamily="34" charset="0"/>
              </a:rPr>
              <a:t>Commencing proceedings against an estate</a:t>
            </a:r>
          </a:p>
          <a:p>
            <a:r>
              <a:rPr lang="en-GB" sz="3000" b="1" dirty="0">
                <a:solidFill>
                  <a:schemeClr val="tx1">
                    <a:lumMod val="65000"/>
                    <a:lumOff val="35000"/>
                  </a:schemeClr>
                </a:solidFill>
                <a:latin typeface="Univers" panose="020B0403020202020204" pitchFamily="34" charset="0"/>
              </a:rPr>
              <a:t>Application for a Third Party Debt Order </a:t>
            </a:r>
          </a:p>
        </p:txBody>
      </p:sp>
      <p:sp>
        <p:nvSpPr>
          <p:cNvPr id="3" name="TextBox 2">
            <a:extLst>
              <a:ext uri="{FF2B5EF4-FFF2-40B4-BE49-F238E27FC236}">
                <a16:creationId xmlns:a16="http://schemas.microsoft.com/office/drawing/2014/main" id="{642FE28B-4A9E-43EE-A8AA-76D99135101E}"/>
              </a:ext>
            </a:extLst>
          </p:cNvPr>
          <p:cNvSpPr txBox="1"/>
          <p:nvPr/>
        </p:nvSpPr>
        <p:spPr>
          <a:xfrm>
            <a:off x="613064" y="2140527"/>
            <a:ext cx="10529069" cy="3970318"/>
          </a:xfrm>
          <a:prstGeom prst="rect">
            <a:avLst/>
          </a:prstGeom>
          <a:noFill/>
        </p:spPr>
        <p:txBody>
          <a:bodyPr wrap="square" rtlCol="0">
            <a:spAutoFit/>
          </a:bodyPr>
          <a:lstStyle/>
          <a:p>
            <a:pPr algn="just"/>
            <a:r>
              <a:rPr lang="en-GB" sz="2400" dirty="0">
                <a:latin typeface="Univers" panose="020B0503020202020204" pitchFamily="34" charset="0"/>
              </a:rPr>
              <a:t>An application for a third party debt order can be a useful and relatively straight forward tool for enforcement if details of a bank, building society or savings account in which the deceased debtor has  an interest are available. </a:t>
            </a:r>
          </a:p>
          <a:p>
            <a:pPr algn="just"/>
            <a:endParaRPr lang="en-GB" sz="2400" dirty="0">
              <a:latin typeface="Univers" panose="020B0503020202020204" pitchFamily="34" charset="0"/>
            </a:endParaRPr>
          </a:p>
          <a:p>
            <a:pPr algn="just"/>
            <a:r>
              <a:rPr lang="en-GB" sz="2400" dirty="0">
                <a:latin typeface="Univers" panose="020B0503020202020204" pitchFamily="34" charset="0"/>
              </a:rPr>
              <a:t>An application for a  Third Party Debt Order can also be made where funds in which the estate of the deceased has an interest have been paid into court. </a:t>
            </a:r>
          </a:p>
          <a:p>
            <a:pPr algn="just"/>
            <a:endParaRPr lang="en-GB" sz="2400" dirty="0"/>
          </a:p>
          <a:p>
            <a:endParaRPr lang="en-GB" dirty="0"/>
          </a:p>
          <a:p>
            <a:endParaRPr lang="en-GB" dirty="0"/>
          </a:p>
        </p:txBody>
      </p:sp>
    </p:spTree>
    <p:extLst>
      <p:ext uri="{BB962C8B-B14F-4D97-AF65-F5344CB8AC3E}">
        <p14:creationId xmlns:p14="http://schemas.microsoft.com/office/powerpoint/2010/main" val="30530985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id="{E5FC96A8-527D-4543-A000-D60B31D53E7E}"/>
              </a:ext>
            </a:extLst>
          </p:cNvPr>
          <p:cNvPicPr>
            <a:picLocks noChangeAspect="1"/>
          </p:cNvPicPr>
          <p:nvPr/>
        </p:nvPicPr>
        <p:blipFill>
          <a:blip r:embed="rId2"/>
          <a:stretch>
            <a:fillRect/>
          </a:stretch>
        </p:blipFill>
        <p:spPr>
          <a:xfrm>
            <a:off x="0" y="0"/>
            <a:ext cx="12189023" cy="6858000"/>
          </a:xfrm>
          <a:prstGeom prst="rect">
            <a:avLst/>
          </a:prstGeom>
        </p:spPr>
      </p:pic>
      <p:sp>
        <p:nvSpPr>
          <p:cNvPr id="6" name="TextBox 5">
            <a:extLst>
              <a:ext uri="{FF2B5EF4-FFF2-40B4-BE49-F238E27FC236}">
                <a16:creationId xmlns:a16="http://schemas.microsoft.com/office/drawing/2014/main" id="{E4660005-D4DC-8947-A69F-F23E6403E2F6}"/>
              </a:ext>
            </a:extLst>
          </p:cNvPr>
          <p:cNvSpPr txBox="1"/>
          <p:nvPr/>
        </p:nvSpPr>
        <p:spPr>
          <a:xfrm>
            <a:off x="468671" y="799767"/>
            <a:ext cx="9021557" cy="1015663"/>
          </a:xfrm>
          <a:prstGeom prst="rect">
            <a:avLst/>
          </a:prstGeom>
          <a:noFill/>
        </p:spPr>
        <p:txBody>
          <a:bodyPr wrap="square" rtlCol="0">
            <a:spAutoFit/>
          </a:bodyPr>
          <a:lstStyle/>
          <a:p>
            <a:r>
              <a:rPr lang="en-GB" sz="3000" b="1" dirty="0">
                <a:solidFill>
                  <a:schemeClr val="tx1">
                    <a:lumMod val="65000"/>
                    <a:lumOff val="35000"/>
                  </a:schemeClr>
                </a:solidFill>
                <a:latin typeface="Univers" panose="020B0403020202020204" pitchFamily="34" charset="0"/>
              </a:rPr>
              <a:t>Commencing proceedings against an estate</a:t>
            </a:r>
          </a:p>
          <a:p>
            <a:r>
              <a:rPr lang="en-GB" sz="3000" b="1" dirty="0">
                <a:solidFill>
                  <a:schemeClr val="tx1">
                    <a:lumMod val="65000"/>
                    <a:lumOff val="35000"/>
                  </a:schemeClr>
                </a:solidFill>
                <a:latin typeface="Univers" panose="020B0403020202020204" pitchFamily="34" charset="0"/>
              </a:rPr>
              <a:t>Charging Orders </a:t>
            </a:r>
          </a:p>
        </p:txBody>
      </p:sp>
      <p:sp>
        <p:nvSpPr>
          <p:cNvPr id="7" name="TextBox 6">
            <a:extLst>
              <a:ext uri="{FF2B5EF4-FFF2-40B4-BE49-F238E27FC236}">
                <a16:creationId xmlns:a16="http://schemas.microsoft.com/office/drawing/2014/main" id="{1E20B5C1-6565-4748-A679-42A5A4274D31}"/>
              </a:ext>
            </a:extLst>
          </p:cNvPr>
          <p:cNvSpPr txBox="1"/>
          <p:nvPr/>
        </p:nvSpPr>
        <p:spPr>
          <a:xfrm>
            <a:off x="609600" y="1920669"/>
            <a:ext cx="4734757" cy="4401205"/>
          </a:xfrm>
          <a:prstGeom prst="rect">
            <a:avLst/>
          </a:prstGeom>
          <a:noFill/>
        </p:spPr>
        <p:txBody>
          <a:bodyPr wrap="square" rtlCol="0">
            <a:spAutoFit/>
          </a:bodyPr>
          <a:lstStyle/>
          <a:p>
            <a:pPr algn="just"/>
            <a:r>
              <a:rPr lang="en-GB" sz="2000" dirty="0">
                <a:latin typeface="Univers" panose="020B0503020202020204" pitchFamily="34" charset="0"/>
              </a:rPr>
              <a:t>The provisions of Part 19 of the Civil Procedure Rules allow a creditor to commence proceedings against a deceased estate, including a claim for a charging order over land. </a:t>
            </a:r>
          </a:p>
          <a:p>
            <a:pPr algn="just"/>
            <a:endParaRPr lang="en-GB" sz="2000" dirty="0">
              <a:effectLst/>
              <a:latin typeface="Univers" panose="020B0503020202020204" pitchFamily="34" charset="0"/>
            </a:endParaRPr>
          </a:p>
          <a:p>
            <a:pPr algn="just"/>
            <a:r>
              <a:rPr lang="en-GB" sz="2000" dirty="0">
                <a:latin typeface="Univers" panose="020B0503020202020204" pitchFamily="34" charset="0"/>
              </a:rPr>
              <a:t>A charging order over land is protected by registration with HM Land Registry. </a:t>
            </a:r>
          </a:p>
          <a:p>
            <a:pPr algn="just"/>
            <a:endParaRPr lang="en-GB" sz="2000" dirty="0">
              <a:latin typeface="Univers" panose="020B0503020202020204" pitchFamily="34" charset="0"/>
            </a:endParaRPr>
          </a:p>
          <a:p>
            <a:pPr algn="just"/>
            <a:r>
              <a:rPr lang="en-GB" sz="2000" dirty="0">
                <a:latin typeface="Univers" panose="020B0503020202020204" pitchFamily="34" charset="0"/>
              </a:rPr>
              <a:t>We have encountered difficulty with registration of interim orders and are continuing to work on a solution to this. </a:t>
            </a:r>
          </a:p>
        </p:txBody>
      </p:sp>
      <p:pic>
        <p:nvPicPr>
          <p:cNvPr id="8" name="Picture 7">
            <a:extLst>
              <a:ext uri="{FF2B5EF4-FFF2-40B4-BE49-F238E27FC236}">
                <a16:creationId xmlns:a16="http://schemas.microsoft.com/office/drawing/2014/main" id="{44CB1451-06ED-40F8-B621-6514D02B7BE5}"/>
              </a:ext>
            </a:extLst>
          </p:cNvPr>
          <p:cNvPicPr>
            <a:picLocks noChangeAspect="1"/>
          </p:cNvPicPr>
          <p:nvPr/>
        </p:nvPicPr>
        <p:blipFill>
          <a:blip r:embed="rId3"/>
          <a:stretch>
            <a:fillRect/>
          </a:stretch>
        </p:blipFill>
        <p:spPr>
          <a:xfrm>
            <a:off x="5457524" y="1885157"/>
            <a:ext cx="5488643" cy="3342443"/>
          </a:xfrm>
          <a:prstGeom prst="rect">
            <a:avLst/>
          </a:prstGeom>
        </p:spPr>
      </p:pic>
    </p:spTree>
    <p:extLst>
      <p:ext uri="{BB962C8B-B14F-4D97-AF65-F5344CB8AC3E}">
        <p14:creationId xmlns:p14="http://schemas.microsoft.com/office/powerpoint/2010/main" val="41894080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id="{E5FC96A8-527D-4543-A000-D60B31D53E7E}"/>
              </a:ext>
            </a:extLst>
          </p:cNvPr>
          <p:cNvPicPr>
            <a:picLocks noChangeAspect="1"/>
          </p:cNvPicPr>
          <p:nvPr/>
        </p:nvPicPr>
        <p:blipFill>
          <a:blip r:embed="rId2"/>
          <a:stretch>
            <a:fillRect/>
          </a:stretch>
        </p:blipFill>
        <p:spPr>
          <a:xfrm>
            <a:off x="-39825" y="0"/>
            <a:ext cx="12189023" cy="6858000"/>
          </a:xfrm>
          <a:prstGeom prst="rect">
            <a:avLst/>
          </a:prstGeom>
        </p:spPr>
      </p:pic>
      <p:sp>
        <p:nvSpPr>
          <p:cNvPr id="6" name="TextBox 5">
            <a:extLst>
              <a:ext uri="{FF2B5EF4-FFF2-40B4-BE49-F238E27FC236}">
                <a16:creationId xmlns:a16="http://schemas.microsoft.com/office/drawing/2014/main" id="{E4660005-D4DC-8947-A69F-F23E6403E2F6}"/>
              </a:ext>
            </a:extLst>
          </p:cNvPr>
          <p:cNvSpPr txBox="1"/>
          <p:nvPr/>
        </p:nvSpPr>
        <p:spPr>
          <a:xfrm>
            <a:off x="726125" y="722340"/>
            <a:ext cx="7716539" cy="553998"/>
          </a:xfrm>
          <a:prstGeom prst="rect">
            <a:avLst/>
          </a:prstGeom>
          <a:noFill/>
        </p:spPr>
        <p:txBody>
          <a:bodyPr wrap="square" rtlCol="0">
            <a:spAutoFit/>
          </a:bodyPr>
          <a:lstStyle/>
          <a:p>
            <a:r>
              <a:rPr lang="en-GB" sz="3000" b="1" dirty="0">
                <a:solidFill>
                  <a:schemeClr val="tx1">
                    <a:lumMod val="65000"/>
                    <a:lumOff val="35000"/>
                  </a:schemeClr>
                </a:solidFill>
                <a:latin typeface="Univers" panose="020B0403020202020204" pitchFamily="34" charset="0"/>
              </a:rPr>
              <a:t>Insolvent Estates </a:t>
            </a:r>
          </a:p>
        </p:txBody>
      </p:sp>
      <p:sp>
        <p:nvSpPr>
          <p:cNvPr id="7" name="TextBox 6">
            <a:extLst>
              <a:ext uri="{FF2B5EF4-FFF2-40B4-BE49-F238E27FC236}">
                <a16:creationId xmlns:a16="http://schemas.microsoft.com/office/drawing/2014/main" id="{1E20B5C1-6565-4748-A679-42A5A4274D31}"/>
              </a:ext>
            </a:extLst>
          </p:cNvPr>
          <p:cNvSpPr txBox="1"/>
          <p:nvPr/>
        </p:nvSpPr>
        <p:spPr>
          <a:xfrm>
            <a:off x="726125" y="1276338"/>
            <a:ext cx="9737520" cy="5262979"/>
          </a:xfrm>
          <a:prstGeom prst="rect">
            <a:avLst/>
          </a:prstGeom>
          <a:noFill/>
        </p:spPr>
        <p:txBody>
          <a:bodyPr wrap="square" rtlCol="0">
            <a:spAutoFit/>
          </a:bodyPr>
          <a:lstStyle/>
          <a:p>
            <a:pPr algn="just"/>
            <a:r>
              <a:rPr lang="en-GB" sz="2400" dirty="0">
                <a:effectLst/>
                <a:latin typeface="Univers" panose="020B0503020202020204" pitchFamily="34" charset="0"/>
              </a:rPr>
              <a:t>An estate is insolvent where the estate assets are found to be, or will likely be, insufficient to satisfy all of the debts and liabilities of the estate. </a:t>
            </a:r>
          </a:p>
          <a:p>
            <a:pPr algn="just"/>
            <a:endParaRPr lang="en-GB" sz="2400" dirty="0">
              <a:latin typeface="Univers" panose="020B0503020202020204" pitchFamily="34" charset="0"/>
            </a:endParaRPr>
          </a:p>
          <a:p>
            <a:pPr algn="just"/>
            <a:r>
              <a:rPr lang="en-GB" sz="2400" dirty="0">
                <a:effectLst/>
                <a:latin typeface="Univers" panose="020B0503020202020204" pitchFamily="34" charset="0"/>
              </a:rPr>
              <a:t>An insolvent estate is administered for the benefit of the creditors of the estate and not the beneficiaries and can be undertaken under one of three regimes: </a:t>
            </a:r>
          </a:p>
          <a:p>
            <a:pPr algn="just"/>
            <a:endParaRPr lang="en-GB" sz="2400" dirty="0">
              <a:effectLst/>
              <a:latin typeface="Univers" panose="020B0503020202020204" pitchFamily="34" charset="0"/>
            </a:endParaRPr>
          </a:p>
          <a:p>
            <a:pPr marL="457200" indent="-457200" algn="just">
              <a:buFont typeface="Arial" panose="020B0604020202020204" pitchFamily="34" charset="0"/>
              <a:buChar char="•"/>
            </a:pPr>
            <a:r>
              <a:rPr lang="en-GB" sz="2400" dirty="0">
                <a:effectLst/>
                <a:latin typeface="Univers" panose="020B0503020202020204" pitchFamily="34" charset="0"/>
              </a:rPr>
              <a:t>Administration out of the court by the </a:t>
            </a:r>
            <a:r>
              <a:rPr lang="en-GB" sz="2400" dirty="0">
                <a:latin typeface="Univers" panose="020B0503020202020204" pitchFamily="34" charset="0"/>
              </a:rPr>
              <a:t>personal representative </a:t>
            </a:r>
            <a:r>
              <a:rPr lang="en-GB" sz="2400" dirty="0">
                <a:effectLst/>
                <a:latin typeface="Univers" panose="020B0503020202020204" pitchFamily="34" charset="0"/>
              </a:rPr>
              <a:t>under the court’s direction</a:t>
            </a:r>
            <a:r>
              <a:rPr lang="en-GB" sz="2400" dirty="0">
                <a:latin typeface="Univers" panose="020B0503020202020204" pitchFamily="34" charset="0"/>
              </a:rPr>
              <a:t>. </a:t>
            </a:r>
          </a:p>
          <a:p>
            <a:pPr marL="457200" indent="-457200" algn="just">
              <a:buFont typeface="Arial" panose="020B0604020202020204" pitchFamily="34" charset="0"/>
              <a:buChar char="•"/>
            </a:pPr>
            <a:endParaRPr lang="en-GB" sz="2400" dirty="0">
              <a:effectLst/>
              <a:latin typeface="Univers" panose="020B0503020202020204" pitchFamily="34" charset="0"/>
            </a:endParaRPr>
          </a:p>
          <a:p>
            <a:pPr marL="457200" indent="-457200" algn="just">
              <a:buFont typeface="Arial" panose="020B0604020202020204" pitchFamily="34" charset="0"/>
              <a:buChar char="•"/>
            </a:pPr>
            <a:r>
              <a:rPr lang="en-GB" sz="2400" dirty="0">
                <a:latin typeface="Univers" panose="020B0503020202020204" pitchFamily="34" charset="0"/>
              </a:rPr>
              <a:t>Administration under the court’s direction. </a:t>
            </a:r>
          </a:p>
          <a:p>
            <a:pPr algn="just"/>
            <a:endParaRPr lang="en-GB" sz="2400" dirty="0">
              <a:latin typeface="Univers" panose="020B0503020202020204" pitchFamily="34" charset="0"/>
            </a:endParaRPr>
          </a:p>
          <a:p>
            <a:pPr marL="457200" indent="-457200" algn="just">
              <a:buFont typeface="Arial" panose="020B0604020202020204" pitchFamily="34" charset="0"/>
              <a:buChar char="•"/>
            </a:pPr>
            <a:r>
              <a:rPr lang="en-GB" sz="2400" dirty="0">
                <a:effectLst/>
                <a:latin typeface="Univers" panose="020B0503020202020204" pitchFamily="34" charset="0"/>
              </a:rPr>
              <a:t>Administration in bankruptcy.  </a:t>
            </a:r>
          </a:p>
        </p:txBody>
      </p:sp>
    </p:spTree>
    <p:extLst>
      <p:ext uri="{BB962C8B-B14F-4D97-AF65-F5344CB8AC3E}">
        <p14:creationId xmlns:p14="http://schemas.microsoft.com/office/powerpoint/2010/main" val="38213141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id="{E5FC96A8-527D-4543-A000-D60B31D53E7E}"/>
              </a:ext>
            </a:extLst>
          </p:cNvPr>
          <p:cNvPicPr>
            <a:picLocks noChangeAspect="1"/>
          </p:cNvPicPr>
          <p:nvPr/>
        </p:nvPicPr>
        <p:blipFill>
          <a:blip r:embed="rId2"/>
          <a:stretch>
            <a:fillRect/>
          </a:stretch>
        </p:blipFill>
        <p:spPr>
          <a:xfrm>
            <a:off x="0" y="0"/>
            <a:ext cx="12189023" cy="6858000"/>
          </a:xfrm>
          <a:prstGeom prst="rect">
            <a:avLst/>
          </a:prstGeom>
        </p:spPr>
      </p:pic>
      <p:sp>
        <p:nvSpPr>
          <p:cNvPr id="6" name="TextBox 5">
            <a:extLst>
              <a:ext uri="{FF2B5EF4-FFF2-40B4-BE49-F238E27FC236}">
                <a16:creationId xmlns:a16="http://schemas.microsoft.com/office/drawing/2014/main" id="{E4660005-D4DC-8947-A69F-F23E6403E2F6}"/>
              </a:ext>
            </a:extLst>
          </p:cNvPr>
          <p:cNvSpPr txBox="1"/>
          <p:nvPr/>
        </p:nvSpPr>
        <p:spPr>
          <a:xfrm>
            <a:off x="726125" y="740264"/>
            <a:ext cx="7716539" cy="553998"/>
          </a:xfrm>
          <a:prstGeom prst="rect">
            <a:avLst/>
          </a:prstGeom>
          <a:noFill/>
        </p:spPr>
        <p:txBody>
          <a:bodyPr wrap="square" rtlCol="0">
            <a:spAutoFit/>
          </a:bodyPr>
          <a:lstStyle/>
          <a:p>
            <a:r>
              <a:rPr lang="en-GB" sz="3000" b="1" dirty="0">
                <a:solidFill>
                  <a:schemeClr val="tx1">
                    <a:lumMod val="65000"/>
                    <a:lumOff val="35000"/>
                  </a:schemeClr>
                </a:solidFill>
                <a:latin typeface="Univers" panose="020B0403020202020204" pitchFamily="34" charset="0"/>
              </a:rPr>
              <a:t>Application </a:t>
            </a:r>
          </a:p>
        </p:txBody>
      </p:sp>
      <p:sp>
        <p:nvSpPr>
          <p:cNvPr id="2" name="TextBox 1">
            <a:extLst>
              <a:ext uri="{FF2B5EF4-FFF2-40B4-BE49-F238E27FC236}">
                <a16:creationId xmlns:a16="http://schemas.microsoft.com/office/drawing/2014/main" id="{BD1F1FFC-0B1E-4258-A6EE-5CEAF410FFE5}"/>
              </a:ext>
            </a:extLst>
          </p:cNvPr>
          <p:cNvSpPr txBox="1"/>
          <p:nvPr/>
        </p:nvSpPr>
        <p:spPr>
          <a:xfrm>
            <a:off x="726125" y="1491621"/>
            <a:ext cx="10628640" cy="5478423"/>
          </a:xfrm>
          <a:prstGeom prst="rect">
            <a:avLst/>
          </a:prstGeom>
          <a:noFill/>
        </p:spPr>
        <p:txBody>
          <a:bodyPr wrap="square" rtlCol="0">
            <a:spAutoFit/>
          </a:bodyPr>
          <a:lstStyle/>
          <a:p>
            <a:pPr algn="just"/>
            <a:r>
              <a:rPr lang="en-GB" sz="2400" dirty="0">
                <a:latin typeface="Univers" panose="020B0503020202020204" pitchFamily="34" charset="0"/>
              </a:rPr>
              <a:t>An insolvent estate is an estate, if when realised, will be insufficient to pay all of the deceased’s debts and expenses (Section 421(4) of the Insolvency Act 1986)</a:t>
            </a:r>
          </a:p>
          <a:p>
            <a:pPr algn="just"/>
            <a:endParaRPr lang="en-GB" sz="2400" dirty="0">
              <a:latin typeface="Univers" panose="020B0503020202020204" pitchFamily="34" charset="0"/>
            </a:endParaRPr>
          </a:p>
          <a:p>
            <a:pPr algn="just"/>
            <a:r>
              <a:rPr lang="en-GB" sz="2400" dirty="0">
                <a:latin typeface="Univers" panose="020B0503020202020204" pitchFamily="34" charset="0"/>
              </a:rPr>
              <a:t>Whether an estate is insolvent is a question of fact. </a:t>
            </a:r>
          </a:p>
          <a:p>
            <a:pPr algn="just"/>
            <a:endParaRPr lang="en-GB" sz="2400" dirty="0">
              <a:latin typeface="Univers" panose="020B0503020202020204" pitchFamily="34" charset="0"/>
            </a:endParaRPr>
          </a:p>
          <a:p>
            <a:pPr algn="just"/>
            <a:r>
              <a:rPr lang="en-GB" sz="2400" dirty="0">
                <a:latin typeface="Univers" panose="020B0503020202020204" pitchFamily="34" charset="0"/>
              </a:rPr>
              <a:t>A creditor need not serve a statutory demand but the court would need to be satisfied that the estate concerned is truly insolvent before granting the administration order. </a:t>
            </a:r>
          </a:p>
          <a:p>
            <a:pPr algn="just"/>
            <a:endParaRPr lang="en-GB" sz="2400" dirty="0">
              <a:latin typeface="Univers" panose="020B0503020202020204" pitchFamily="34" charset="0"/>
            </a:endParaRPr>
          </a:p>
          <a:p>
            <a:pPr algn="just"/>
            <a:r>
              <a:rPr lang="en-GB" sz="2400" dirty="0">
                <a:latin typeface="Univers" panose="020B0503020202020204" pitchFamily="34" charset="0"/>
              </a:rPr>
              <a:t>An application for an insolvent estate administration order can be made by the personal representative of the insolvent deceased. A creditor of the estate may also apply for an administration order. </a:t>
            </a:r>
          </a:p>
          <a:p>
            <a:pPr algn="just"/>
            <a:r>
              <a:rPr lang="en-GB" sz="2000" dirty="0">
                <a:latin typeface="Univers" panose="020B0503020202020204" pitchFamily="34" charset="0"/>
              </a:rPr>
              <a:t> </a:t>
            </a:r>
          </a:p>
          <a:p>
            <a:endParaRPr lang="en-GB" dirty="0"/>
          </a:p>
        </p:txBody>
      </p:sp>
    </p:spTree>
    <p:extLst>
      <p:ext uri="{BB962C8B-B14F-4D97-AF65-F5344CB8AC3E}">
        <p14:creationId xmlns:p14="http://schemas.microsoft.com/office/powerpoint/2010/main" val="17561552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id="{E5FC96A8-527D-4543-A000-D60B31D53E7E}"/>
              </a:ext>
            </a:extLst>
          </p:cNvPr>
          <p:cNvPicPr>
            <a:picLocks noChangeAspect="1"/>
          </p:cNvPicPr>
          <p:nvPr/>
        </p:nvPicPr>
        <p:blipFill>
          <a:blip r:embed="rId2"/>
          <a:stretch>
            <a:fillRect/>
          </a:stretch>
        </p:blipFill>
        <p:spPr>
          <a:xfrm>
            <a:off x="0" y="0"/>
            <a:ext cx="12189023" cy="6858000"/>
          </a:xfrm>
          <a:prstGeom prst="rect">
            <a:avLst/>
          </a:prstGeom>
        </p:spPr>
      </p:pic>
      <p:sp>
        <p:nvSpPr>
          <p:cNvPr id="6" name="TextBox 5">
            <a:extLst>
              <a:ext uri="{FF2B5EF4-FFF2-40B4-BE49-F238E27FC236}">
                <a16:creationId xmlns:a16="http://schemas.microsoft.com/office/drawing/2014/main" id="{E4660005-D4DC-8947-A69F-F23E6403E2F6}"/>
              </a:ext>
            </a:extLst>
          </p:cNvPr>
          <p:cNvSpPr txBox="1"/>
          <p:nvPr/>
        </p:nvSpPr>
        <p:spPr>
          <a:xfrm>
            <a:off x="726125" y="579358"/>
            <a:ext cx="7716539" cy="553998"/>
          </a:xfrm>
          <a:prstGeom prst="rect">
            <a:avLst/>
          </a:prstGeom>
          <a:noFill/>
        </p:spPr>
        <p:txBody>
          <a:bodyPr wrap="square" rtlCol="0">
            <a:spAutoFit/>
          </a:bodyPr>
          <a:lstStyle/>
          <a:p>
            <a:r>
              <a:rPr lang="en-GB" sz="3000" b="1" dirty="0">
                <a:solidFill>
                  <a:schemeClr val="tx1">
                    <a:lumMod val="65000"/>
                    <a:lumOff val="35000"/>
                  </a:schemeClr>
                </a:solidFill>
                <a:latin typeface="Univers" panose="020B0403020202020204" pitchFamily="34" charset="0"/>
              </a:rPr>
              <a:t>Administration of Insolvent Estates</a:t>
            </a:r>
          </a:p>
        </p:txBody>
      </p:sp>
      <p:sp>
        <p:nvSpPr>
          <p:cNvPr id="2" name="TextBox 1">
            <a:extLst>
              <a:ext uri="{FF2B5EF4-FFF2-40B4-BE49-F238E27FC236}">
                <a16:creationId xmlns:a16="http://schemas.microsoft.com/office/drawing/2014/main" id="{BD1F1FFC-0B1E-4258-A6EE-5CEAF410FFE5}"/>
              </a:ext>
            </a:extLst>
          </p:cNvPr>
          <p:cNvSpPr txBox="1"/>
          <p:nvPr/>
        </p:nvSpPr>
        <p:spPr>
          <a:xfrm>
            <a:off x="726125" y="1259672"/>
            <a:ext cx="9892145" cy="4985980"/>
          </a:xfrm>
          <a:prstGeom prst="rect">
            <a:avLst/>
          </a:prstGeom>
          <a:noFill/>
        </p:spPr>
        <p:txBody>
          <a:bodyPr wrap="square" rtlCol="0">
            <a:spAutoFit/>
          </a:bodyPr>
          <a:lstStyle/>
          <a:p>
            <a:pPr algn="just"/>
            <a:r>
              <a:rPr lang="en-GB" sz="2000" dirty="0">
                <a:latin typeface="Univers" panose="020B0503020202020204" pitchFamily="34" charset="0"/>
              </a:rPr>
              <a:t>Once an insolvent estate administration order is obtained the estate is administered in the same way as the estate of a living person who is bankrupt. Some of the benefits to this include: </a:t>
            </a:r>
          </a:p>
          <a:p>
            <a:pPr algn="just"/>
            <a:endParaRPr lang="en-GB" sz="2000" dirty="0">
              <a:latin typeface="Univers" panose="020B0503020202020204" pitchFamily="34" charset="0"/>
            </a:endParaRPr>
          </a:p>
          <a:p>
            <a:pPr marL="285750" indent="-285750" algn="just">
              <a:buFont typeface="Arial" panose="020B0604020202020204" pitchFamily="34" charset="0"/>
              <a:buChar char="•"/>
            </a:pPr>
            <a:r>
              <a:rPr lang="en-GB" sz="2000" dirty="0">
                <a:latin typeface="Univers" panose="020B0503020202020204" pitchFamily="34" charset="0"/>
              </a:rPr>
              <a:t>The ability of the trustee to examine antecedent transactions, particularly if it appears that the estate is insolvent as a result of a deprivation of assets. </a:t>
            </a:r>
          </a:p>
          <a:p>
            <a:pPr marL="285750" indent="-285750" algn="just">
              <a:buFont typeface="Arial" panose="020B0604020202020204" pitchFamily="34" charset="0"/>
              <a:buChar char="•"/>
            </a:pPr>
            <a:endParaRPr lang="en-GB" sz="2000" dirty="0">
              <a:latin typeface="Univers" panose="020B0503020202020204" pitchFamily="34" charset="0"/>
            </a:endParaRPr>
          </a:p>
          <a:p>
            <a:pPr marL="285750" indent="-285750" algn="just">
              <a:buFont typeface="Arial" panose="020B0604020202020204" pitchFamily="34" charset="0"/>
              <a:buChar char="•"/>
            </a:pPr>
            <a:r>
              <a:rPr lang="en-GB" sz="2000" dirty="0">
                <a:latin typeface="Univers" panose="020B0503020202020204" pitchFamily="34" charset="0"/>
              </a:rPr>
              <a:t>A trustee administering an insolvent estate has standing to bring claims on behalf of the estate, which may assist if there has been intermeddling in the estate or against a personal representative of the estate if they have breached their statutory or fiduciary duties. </a:t>
            </a:r>
          </a:p>
          <a:p>
            <a:pPr marL="285750" indent="-285750" algn="just">
              <a:buFont typeface="Arial" panose="020B0604020202020204" pitchFamily="34" charset="0"/>
              <a:buChar char="•"/>
            </a:pPr>
            <a:endParaRPr lang="en-GB" sz="2000" dirty="0">
              <a:latin typeface="Univers" panose="020B0503020202020204" pitchFamily="34" charset="0"/>
            </a:endParaRPr>
          </a:p>
          <a:p>
            <a:pPr marL="285750" indent="-285750" algn="just">
              <a:buFont typeface="Arial" panose="020B0604020202020204" pitchFamily="34" charset="0"/>
              <a:buChar char="•"/>
            </a:pPr>
            <a:r>
              <a:rPr lang="en-GB" sz="2000" dirty="0">
                <a:latin typeface="Univers" panose="020B0503020202020204" pitchFamily="34" charset="0"/>
              </a:rPr>
              <a:t>A trustee has the power to apply to the court under Section 421A of the Insolvency Act 1986 for an order that the surviving owner pays a sum equivalent to the value of the deceased’s share into the estate. </a:t>
            </a:r>
          </a:p>
          <a:p>
            <a:pPr marL="342900" indent="-342900">
              <a:buAutoNum type="alphaLcParenR"/>
            </a:pPr>
            <a:endParaRPr lang="en-GB" dirty="0"/>
          </a:p>
        </p:txBody>
      </p:sp>
    </p:spTree>
    <p:extLst>
      <p:ext uri="{BB962C8B-B14F-4D97-AF65-F5344CB8AC3E}">
        <p14:creationId xmlns:p14="http://schemas.microsoft.com/office/powerpoint/2010/main" val="25080540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64A402CD-1D17-DF45-92D4-125754CFC0FA}"/>
              </a:ext>
            </a:extLst>
          </p:cNvPr>
          <p:cNvPicPr>
            <a:picLocks noChangeAspect="1"/>
          </p:cNvPicPr>
          <p:nvPr/>
        </p:nvPicPr>
        <p:blipFill>
          <a:blip r:embed="rId2"/>
          <a:stretch>
            <a:fillRect/>
          </a:stretch>
        </p:blipFill>
        <p:spPr>
          <a:xfrm>
            <a:off x="0" y="0"/>
            <a:ext cx="12189023" cy="6858000"/>
          </a:xfrm>
          <a:prstGeom prst="rect">
            <a:avLst/>
          </a:prstGeom>
        </p:spPr>
      </p:pic>
      <p:sp>
        <p:nvSpPr>
          <p:cNvPr id="4" name="TextBox 3">
            <a:extLst>
              <a:ext uri="{FF2B5EF4-FFF2-40B4-BE49-F238E27FC236}">
                <a16:creationId xmlns:a16="http://schemas.microsoft.com/office/drawing/2014/main" id="{AAC9B7FB-1C6B-4A9E-87B9-58B2726AA424}"/>
              </a:ext>
            </a:extLst>
          </p:cNvPr>
          <p:cNvSpPr txBox="1"/>
          <p:nvPr/>
        </p:nvSpPr>
        <p:spPr>
          <a:xfrm>
            <a:off x="4400596" y="2786351"/>
            <a:ext cx="3387830" cy="1077218"/>
          </a:xfrm>
          <a:prstGeom prst="rect">
            <a:avLst/>
          </a:prstGeom>
          <a:noFill/>
        </p:spPr>
        <p:txBody>
          <a:bodyPr wrap="square" rtlCol="0">
            <a:spAutoFit/>
          </a:bodyPr>
          <a:lstStyle/>
          <a:p>
            <a:pPr algn="ctr"/>
            <a:r>
              <a:rPr lang="en-GB" sz="3200" b="1" dirty="0">
                <a:latin typeface="Univers" panose="020B0503020202020204" pitchFamily="34" charset="0"/>
              </a:rPr>
              <a:t>PART 3: </a:t>
            </a:r>
          </a:p>
          <a:p>
            <a:pPr algn="ctr"/>
            <a:r>
              <a:rPr lang="en-GB" sz="3200" b="1" dirty="0">
                <a:latin typeface="Univers" panose="020B0503020202020204" pitchFamily="34" charset="0"/>
              </a:rPr>
              <a:t>CASE STUDIES </a:t>
            </a:r>
          </a:p>
        </p:txBody>
      </p:sp>
    </p:spTree>
    <p:extLst>
      <p:ext uri="{BB962C8B-B14F-4D97-AF65-F5344CB8AC3E}">
        <p14:creationId xmlns:p14="http://schemas.microsoft.com/office/powerpoint/2010/main" val="9959736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id="{E5FC96A8-527D-4543-A000-D60B31D53E7E}"/>
              </a:ext>
            </a:extLst>
          </p:cNvPr>
          <p:cNvPicPr>
            <a:picLocks noChangeAspect="1"/>
          </p:cNvPicPr>
          <p:nvPr/>
        </p:nvPicPr>
        <p:blipFill>
          <a:blip r:embed="rId2"/>
          <a:stretch>
            <a:fillRect/>
          </a:stretch>
        </p:blipFill>
        <p:spPr>
          <a:xfrm>
            <a:off x="2977" y="0"/>
            <a:ext cx="12189023" cy="6858000"/>
          </a:xfrm>
          <a:prstGeom prst="rect">
            <a:avLst/>
          </a:prstGeom>
        </p:spPr>
      </p:pic>
      <p:sp>
        <p:nvSpPr>
          <p:cNvPr id="6" name="TextBox 5">
            <a:extLst>
              <a:ext uri="{FF2B5EF4-FFF2-40B4-BE49-F238E27FC236}">
                <a16:creationId xmlns:a16="http://schemas.microsoft.com/office/drawing/2014/main" id="{E4660005-D4DC-8947-A69F-F23E6403E2F6}"/>
              </a:ext>
            </a:extLst>
          </p:cNvPr>
          <p:cNvSpPr txBox="1"/>
          <p:nvPr/>
        </p:nvSpPr>
        <p:spPr>
          <a:xfrm>
            <a:off x="522840" y="598955"/>
            <a:ext cx="9820648" cy="553998"/>
          </a:xfrm>
          <a:prstGeom prst="rect">
            <a:avLst/>
          </a:prstGeom>
          <a:noFill/>
        </p:spPr>
        <p:txBody>
          <a:bodyPr wrap="square" rtlCol="0">
            <a:spAutoFit/>
          </a:bodyPr>
          <a:lstStyle/>
          <a:p>
            <a:r>
              <a:rPr lang="en-GB" sz="3000" b="1" dirty="0">
                <a:solidFill>
                  <a:schemeClr val="tx1">
                    <a:lumMod val="65000"/>
                    <a:lumOff val="35000"/>
                  </a:schemeClr>
                </a:solidFill>
                <a:latin typeface="Univers" panose="020B0403020202020204" pitchFamily="34" charset="0"/>
              </a:rPr>
              <a:t>Case Study 1</a:t>
            </a:r>
          </a:p>
        </p:txBody>
      </p:sp>
      <p:sp>
        <p:nvSpPr>
          <p:cNvPr id="7" name="TextBox 6">
            <a:extLst>
              <a:ext uri="{FF2B5EF4-FFF2-40B4-BE49-F238E27FC236}">
                <a16:creationId xmlns:a16="http://schemas.microsoft.com/office/drawing/2014/main" id="{1E20B5C1-6565-4748-A679-42A5A4274D31}"/>
              </a:ext>
            </a:extLst>
          </p:cNvPr>
          <p:cNvSpPr txBox="1"/>
          <p:nvPr/>
        </p:nvSpPr>
        <p:spPr>
          <a:xfrm>
            <a:off x="611825" y="1152953"/>
            <a:ext cx="9820648" cy="5324535"/>
          </a:xfrm>
          <a:prstGeom prst="rect">
            <a:avLst/>
          </a:prstGeom>
          <a:noFill/>
        </p:spPr>
        <p:txBody>
          <a:bodyPr wrap="square" rtlCol="0">
            <a:spAutoFit/>
          </a:bodyPr>
          <a:lstStyle/>
          <a:p>
            <a:pPr algn="just"/>
            <a:r>
              <a:rPr lang="en-GB" sz="2000" dirty="0">
                <a:latin typeface="Univers" panose="020B0503020202020204" pitchFamily="34" charset="0"/>
              </a:rPr>
              <a:t>Mr Simon Jones (“the Deceased”) died in Lake View Nursing Home on 14 July 2019.  Mr Jones owned 15 Yew Tree Drive, a terraced property with an estimated market value of £126,000 as joint tenants with his wife Mary Jones. </a:t>
            </a:r>
          </a:p>
          <a:p>
            <a:pPr algn="just"/>
            <a:endParaRPr lang="en-GB" sz="2000" dirty="0">
              <a:latin typeface="Univers" panose="020B0503020202020204" pitchFamily="34" charset="0"/>
            </a:endParaRPr>
          </a:p>
          <a:p>
            <a:pPr algn="just"/>
            <a:r>
              <a:rPr lang="en-GB" sz="2000" dirty="0">
                <a:latin typeface="Univers" panose="020B0503020202020204" pitchFamily="34" charset="0"/>
              </a:rPr>
              <a:t>At the time of Mr Jones’ death he was indebted to the council for unpaid adult social care charges. The council had offered Mr Jones a deferred payment arrangement but he failed to sign the correct paperwork. </a:t>
            </a:r>
          </a:p>
          <a:p>
            <a:pPr algn="just"/>
            <a:endParaRPr lang="en-GB" sz="2000" dirty="0">
              <a:latin typeface="Univers" panose="020B0503020202020204" pitchFamily="34" charset="0"/>
            </a:endParaRPr>
          </a:p>
          <a:p>
            <a:pPr algn="just"/>
            <a:r>
              <a:rPr lang="en-GB" sz="2000" dirty="0">
                <a:latin typeface="Univers" panose="020B0503020202020204" pitchFamily="34" charset="0"/>
              </a:rPr>
              <a:t>Mary Jones pre-deceased Simon. The couple had one son who survived them both. Their son, David Jones,  is understood to live in the Lancaster area but was estranged from his family and the council have been unable to contact him to arrange payment of debt. </a:t>
            </a:r>
          </a:p>
          <a:p>
            <a:pPr algn="just"/>
            <a:endParaRPr lang="en-GB" sz="2000" dirty="0">
              <a:latin typeface="Univers" panose="020B0503020202020204" pitchFamily="34" charset="0"/>
            </a:endParaRPr>
          </a:p>
          <a:p>
            <a:pPr algn="just"/>
            <a:r>
              <a:rPr lang="en-GB" sz="2000" dirty="0">
                <a:latin typeface="Univers" panose="020B0503020202020204" pitchFamily="34" charset="0"/>
              </a:rPr>
              <a:t>A search of the “Find a will service” has confirmed that a grant of  probate has not been extracted. The council is owed a debt of £46,000  in unpaid residential care charges. </a:t>
            </a:r>
          </a:p>
          <a:p>
            <a:endParaRPr lang="en-GB" sz="2000" dirty="0">
              <a:solidFill>
                <a:schemeClr val="tx1">
                  <a:lumMod val="50000"/>
                  <a:lumOff val="50000"/>
                </a:schemeClr>
              </a:solidFill>
              <a:latin typeface="Univers" panose="020B0503020202020204" pitchFamily="34" charset="0"/>
            </a:endParaRPr>
          </a:p>
        </p:txBody>
      </p:sp>
    </p:spTree>
    <p:extLst>
      <p:ext uri="{BB962C8B-B14F-4D97-AF65-F5344CB8AC3E}">
        <p14:creationId xmlns:p14="http://schemas.microsoft.com/office/powerpoint/2010/main" val="830753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id="{E5FC96A8-527D-4543-A000-D60B31D53E7E}"/>
              </a:ext>
            </a:extLst>
          </p:cNvPr>
          <p:cNvPicPr>
            <a:picLocks noChangeAspect="1"/>
          </p:cNvPicPr>
          <p:nvPr/>
        </p:nvPicPr>
        <p:blipFill>
          <a:blip r:embed="rId2"/>
          <a:stretch>
            <a:fillRect/>
          </a:stretch>
        </p:blipFill>
        <p:spPr>
          <a:xfrm>
            <a:off x="2977" y="0"/>
            <a:ext cx="12189023" cy="6858000"/>
          </a:xfrm>
          <a:prstGeom prst="rect">
            <a:avLst/>
          </a:prstGeom>
        </p:spPr>
      </p:pic>
      <p:sp>
        <p:nvSpPr>
          <p:cNvPr id="6" name="TextBox 5">
            <a:extLst>
              <a:ext uri="{FF2B5EF4-FFF2-40B4-BE49-F238E27FC236}">
                <a16:creationId xmlns:a16="http://schemas.microsoft.com/office/drawing/2014/main" id="{E4660005-D4DC-8947-A69F-F23E6403E2F6}"/>
              </a:ext>
            </a:extLst>
          </p:cNvPr>
          <p:cNvSpPr txBox="1"/>
          <p:nvPr/>
        </p:nvSpPr>
        <p:spPr>
          <a:xfrm>
            <a:off x="480547" y="660089"/>
            <a:ext cx="4985424" cy="553998"/>
          </a:xfrm>
          <a:prstGeom prst="rect">
            <a:avLst/>
          </a:prstGeom>
          <a:noFill/>
        </p:spPr>
        <p:txBody>
          <a:bodyPr wrap="square" rtlCol="0">
            <a:spAutoFit/>
          </a:bodyPr>
          <a:lstStyle/>
          <a:p>
            <a:r>
              <a:rPr lang="en-GB" sz="3000" b="1" dirty="0">
                <a:solidFill>
                  <a:schemeClr val="tx1">
                    <a:lumMod val="65000"/>
                    <a:lumOff val="35000"/>
                  </a:schemeClr>
                </a:solidFill>
                <a:latin typeface="Univers" panose="020B0403020202020204" pitchFamily="34" charset="0"/>
              </a:rPr>
              <a:t>Discussion </a:t>
            </a:r>
          </a:p>
        </p:txBody>
      </p:sp>
      <p:sp>
        <p:nvSpPr>
          <p:cNvPr id="7" name="TextBox 6">
            <a:extLst>
              <a:ext uri="{FF2B5EF4-FFF2-40B4-BE49-F238E27FC236}">
                <a16:creationId xmlns:a16="http://schemas.microsoft.com/office/drawing/2014/main" id="{1E20B5C1-6565-4748-A679-42A5A4274D31}"/>
              </a:ext>
            </a:extLst>
          </p:cNvPr>
          <p:cNvSpPr txBox="1"/>
          <p:nvPr/>
        </p:nvSpPr>
        <p:spPr>
          <a:xfrm>
            <a:off x="187036" y="1350818"/>
            <a:ext cx="10775374" cy="5016758"/>
          </a:xfrm>
          <a:prstGeom prst="rect">
            <a:avLst/>
          </a:prstGeom>
          <a:noFill/>
        </p:spPr>
        <p:txBody>
          <a:bodyPr wrap="square" rtlCol="0">
            <a:spAutoFit/>
          </a:bodyPr>
          <a:lstStyle/>
          <a:p>
            <a:pPr marL="342900" indent="-342900" algn="just">
              <a:buFont typeface="Arial" panose="020B0604020202020204" pitchFamily="34" charset="0"/>
              <a:buChar char="•"/>
            </a:pPr>
            <a:r>
              <a:rPr lang="en-GB" sz="2000" dirty="0">
                <a:latin typeface="Univers" panose="020B0503020202020204" pitchFamily="34" charset="0"/>
              </a:rPr>
              <a:t>Assuming that the Mr Jones died intestate his son would be entitled to apply for a grant (Letters of Administration). If the council wanted to apply for a full or limited grant it would need to show how the son had been “cleared off”. </a:t>
            </a:r>
          </a:p>
          <a:p>
            <a:pPr algn="just"/>
            <a:endParaRPr lang="en-GB" sz="2000" dirty="0">
              <a:latin typeface="Univers" panose="020B0503020202020204" pitchFamily="34" charset="0"/>
            </a:endParaRPr>
          </a:p>
          <a:p>
            <a:pPr marL="342900" indent="-342900" algn="just">
              <a:buFont typeface="Arial" panose="020B0604020202020204" pitchFamily="34" charset="0"/>
              <a:buChar char="•"/>
            </a:pPr>
            <a:r>
              <a:rPr lang="en-GB" sz="2000" dirty="0">
                <a:latin typeface="Univers" panose="020B0503020202020204" pitchFamily="34" charset="0"/>
              </a:rPr>
              <a:t>The son could be traced by the instruction of a trace agent and he may be willing to administer the estate to satisfy the debt. </a:t>
            </a:r>
          </a:p>
          <a:p>
            <a:pPr algn="just"/>
            <a:endParaRPr lang="en-GB" sz="2000" dirty="0">
              <a:latin typeface="Univers" panose="020B0503020202020204" pitchFamily="34" charset="0"/>
            </a:endParaRPr>
          </a:p>
          <a:p>
            <a:pPr marL="342900" indent="-342900" algn="just">
              <a:buFont typeface="Arial" panose="020B0604020202020204" pitchFamily="34" charset="0"/>
              <a:buChar char="•"/>
            </a:pPr>
            <a:r>
              <a:rPr lang="en-GB" sz="2000" dirty="0">
                <a:latin typeface="Univers" panose="020B0503020202020204" pitchFamily="34" charset="0"/>
              </a:rPr>
              <a:t>If the deceased’s son was unwilling to administer the estate he could be asked to sign a declaration confirming such which would aid the council in an application for a grant limited to the sale of the property to satisfy the debt. </a:t>
            </a:r>
          </a:p>
          <a:p>
            <a:pPr marL="342900" indent="-342900" algn="just">
              <a:buFont typeface="Arial" panose="020B0604020202020204" pitchFamily="34" charset="0"/>
              <a:buChar char="•"/>
            </a:pPr>
            <a:endParaRPr lang="en-GB" sz="2000" dirty="0">
              <a:latin typeface="Univers" panose="020B0503020202020204" pitchFamily="34" charset="0"/>
            </a:endParaRPr>
          </a:p>
          <a:p>
            <a:pPr marL="342900" indent="-342900" algn="just">
              <a:buFont typeface="Arial" panose="020B0604020202020204" pitchFamily="34" charset="0"/>
              <a:buChar char="•"/>
            </a:pPr>
            <a:r>
              <a:rPr lang="en-GB" sz="2000" dirty="0">
                <a:latin typeface="Univers" panose="020B0503020202020204" pitchFamily="34" charset="0"/>
              </a:rPr>
              <a:t>If the deceased’s son failed to co-operate a citation application could be used to compel him to apply for a grant. His failure to apply for a grant once cited can be used by the council as evidence that he has been cleared off.</a:t>
            </a:r>
          </a:p>
          <a:p>
            <a:endParaRPr lang="en-GB" sz="2000" dirty="0">
              <a:latin typeface="Univers" panose="020B0503020202020204" pitchFamily="34" charset="0"/>
            </a:endParaRPr>
          </a:p>
          <a:p>
            <a:endParaRPr lang="en-GB" sz="2000" dirty="0">
              <a:latin typeface="Univers" panose="020B0503020202020204" pitchFamily="34" charset="0"/>
            </a:endParaRPr>
          </a:p>
        </p:txBody>
      </p:sp>
    </p:spTree>
    <p:extLst>
      <p:ext uri="{BB962C8B-B14F-4D97-AF65-F5344CB8AC3E}">
        <p14:creationId xmlns:p14="http://schemas.microsoft.com/office/powerpoint/2010/main" val="178661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id="{E5FC96A8-527D-4543-A000-D60B31D53E7E}"/>
              </a:ext>
            </a:extLst>
          </p:cNvPr>
          <p:cNvPicPr>
            <a:picLocks noChangeAspect="1"/>
          </p:cNvPicPr>
          <p:nvPr/>
        </p:nvPicPr>
        <p:blipFill>
          <a:blip r:embed="rId2"/>
          <a:stretch>
            <a:fillRect/>
          </a:stretch>
        </p:blipFill>
        <p:spPr>
          <a:xfrm>
            <a:off x="75714" y="0"/>
            <a:ext cx="12189023" cy="6858000"/>
          </a:xfrm>
          <a:prstGeom prst="rect">
            <a:avLst/>
          </a:prstGeom>
        </p:spPr>
      </p:pic>
      <p:sp>
        <p:nvSpPr>
          <p:cNvPr id="6" name="TextBox 5">
            <a:extLst>
              <a:ext uri="{FF2B5EF4-FFF2-40B4-BE49-F238E27FC236}">
                <a16:creationId xmlns:a16="http://schemas.microsoft.com/office/drawing/2014/main" id="{E4660005-D4DC-8947-A69F-F23E6403E2F6}"/>
              </a:ext>
            </a:extLst>
          </p:cNvPr>
          <p:cNvSpPr txBox="1"/>
          <p:nvPr/>
        </p:nvSpPr>
        <p:spPr>
          <a:xfrm>
            <a:off x="628470" y="512859"/>
            <a:ext cx="8950535" cy="1015663"/>
          </a:xfrm>
          <a:prstGeom prst="rect">
            <a:avLst/>
          </a:prstGeom>
          <a:noFill/>
        </p:spPr>
        <p:txBody>
          <a:bodyPr wrap="square" rtlCol="0">
            <a:spAutoFit/>
          </a:bodyPr>
          <a:lstStyle/>
          <a:p>
            <a:endParaRPr lang="en-GB" sz="3000" b="1" dirty="0">
              <a:solidFill>
                <a:schemeClr val="tx1">
                  <a:lumMod val="65000"/>
                  <a:lumOff val="35000"/>
                </a:schemeClr>
              </a:solidFill>
              <a:latin typeface="Univers" panose="020B0403020202020204" pitchFamily="34" charset="0"/>
            </a:endParaRPr>
          </a:p>
          <a:p>
            <a:r>
              <a:rPr lang="en-GB" sz="3000" b="1" dirty="0">
                <a:solidFill>
                  <a:schemeClr val="tx1">
                    <a:lumMod val="65000"/>
                    <a:lumOff val="35000"/>
                  </a:schemeClr>
                </a:solidFill>
                <a:latin typeface="Univers" panose="020B0403020202020204" pitchFamily="34" charset="0"/>
              </a:rPr>
              <a:t>The Estate of the Deceased </a:t>
            </a:r>
          </a:p>
        </p:txBody>
      </p:sp>
      <p:sp>
        <p:nvSpPr>
          <p:cNvPr id="7" name="TextBox 6">
            <a:extLst>
              <a:ext uri="{FF2B5EF4-FFF2-40B4-BE49-F238E27FC236}">
                <a16:creationId xmlns:a16="http://schemas.microsoft.com/office/drawing/2014/main" id="{1E20B5C1-6565-4748-A679-42A5A4274D31}"/>
              </a:ext>
            </a:extLst>
          </p:cNvPr>
          <p:cNvSpPr txBox="1"/>
          <p:nvPr/>
        </p:nvSpPr>
        <p:spPr>
          <a:xfrm>
            <a:off x="628470" y="1528522"/>
            <a:ext cx="10494544" cy="3785652"/>
          </a:xfrm>
          <a:prstGeom prst="rect">
            <a:avLst/>
          </a:prstGeom>
          <a:noFill/>
        </p:spPr>
        <p:txBody>
          <a:bodyPr wrap="square" rtlCol="0">
            <a:spAutoFit/>
          </a:bodyPr>
          <a:lstStyle/>
          <a:p>
            <a:endParaRPr lang="en-GB" sz="2400" dirty="0">
              <a:latin typeface="Univers" panose="020B0503020202020204" pitchFamily="34" charset="0"/>
              <a:cs typeface="Arial" panose="020B0604020202020204" pitchFamily="34" charset="0"/>
            </a:endParaRPr>
          </a:p>
          <a:p>
            <a:r>
              <a:rPr lang="en-GB" sz="2400" dirty="0">
                <a:latin typeface="Univers" panose="020B0503020202020204" pitchFamily="34" charset="0"/>
                <a:cs typeface="Arial" panose="020B0604020202020204" pitchFamily="34" charset="0"/>
              </a:rPr>
              <a:t>All of the personal property belonging to a person who has died, notwithstanding any gift by any valid will executed by them, vests in their personal representatives on death (Section 1 of the 1925 Act). </a:t>
            </a:r>
          </a:p>
          <a:p>
            <a:endParaRPr lang="en-GB" sz="2400" dirty="0">
              <a:latin typeface="Univers" panose="020B0503020202020204" pitchFamily="34" charset="0"/>
              <a:cs typeface="Arial" panose="020B0604020202020204" pitchFamily="34" charset="0"/>
            </a:endParaRPr>
          </a:p>
          <a:p>
            <a:r>
              <a:rPr lang="en-GB" sz="2400" dirty="0">
                <a:latin typeface="Univers" panose="020B0503020202020204" pitchFamily="34" charset="0"/>
                <a:cs typeface="Arial" panose="020B0604020202020204" pitchFamily="34" charset="0"/>
              </a:rPr>
              <a:t>The personal representative of the person who has died holds all of the deceased’s property on trust with a power of sale (Section 32(1) Administration of Estates Act 1925). </a:t>
            </a:r>
          </a:p>
          <a:p>
            <a:pPr algn="just"/>
            <a:endParaRPr lang="en-GB" sz="2400" dirty="0">
              <a:latin typeface="Univers" panose="020B0503020202020204" pitchFamily="34" charset="0"/>
              <a:cs typeface="Arial" panose="020B0604020202020204" pitchFamily="34" charset="0"/>
            </a:endParaRPr>
          </a:p>
          <a:p>
            <a:endParaRPr lang="en-GB" sz="2400" dirty="0">
              <a:latin typeface="Univers" panose="020B0503020202020204" pitchFamily="34" charset="0"/>
              <a:cs typeface="Arial" panose="020B0604020202020204" pitchFamily="34" charset="0"/>
            </a:endParaRPr>
          </a:p>
        </p:txBody>
      </p:sp>
    </p:spTree>
    <p:extLst>
      <p:ext uri="{BB962C8B-B14F-4D97-AF65-F5344CB8AC3E}">
        <p14:creationId xmlns:p14="http://schemas.microsoft.com/office/powerpoint/2010/main" val="4444021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id="{E5FC96A8-527D-4543-A000-D60B31D53E7E}"/>
              </a:ext>
            </a:extLst>
          </p:cNvPr>
          <p:cNvPicPr>
            <a:picLocks noChangeAspect="1"/>
          </p:cNvPicPr>
          <p:nvPr/>
        </p:nvPicPr>
        <p:blipFill>
          <a:blip r:embed="rId2"/>
          <a:stretch>
            <a:fillRect/>
          </a:stretch>
        </p:blipFill>
        <p:spPr>
          <a:xfrm>
            <a:off x="2977" y="0"/>
            <a:ext cx="12189023" cy="6858000"/>
          </a:xfrm>
          <a:prstGeom prst="rect">
            <a:avLst/>
          </a:prstGeom>
        </p:spPr>
      </p:pic>
      <p:sp>
        <p:nvSpPr>
          <p:cNvPr id="6" name="TextBox 5">
            <a:extLst>
              <a:ext uri="{FF2B5EF4-FFF2-40B4-BE49-F238E27FC236}">
                <a16:creationId xmlns:a16="http://schemas.microsoft.com/office/drawing/2014/main" id="{E4660005-D4DC-8947-A69F-F23E6403E2F6}"/>
              </a:ext>
            </a:extLst>
          </p:cNvPr>
          <p:cNvSpPr txBox="1"/>
          <p:nvPr/>
        </p:nvSpPr>
        <p:spPr>
          <a:xfrm>
            <a:off x="468936" y="660089"/>
            <a:ext cx="4985424" cy="553998"/>
          </a:xfrm>
          <a:prstGeom prst="rect">
            <a:avLst/>
          </a:prstGeom>
          <a:noFill/>
        </p:spPr>
        <p:txBody>
          <a:bodyPr wrap="square" rtlCol="0">
            <a:spAutoFit/>
          </a:bodyPr>
          <a:lstStyle/>
          <a:p>
            <a:r>
              <a:rPr lang="en-GB" sz="3000" b="1" dirty="0">
                <a:solidFill>
                  <a:schemeClr val="tx1">
                    <a:lumMod val="65000"/>
                    <a:lumOff val="35000"/>
                  </a:schemeClr>
                </a:solidFill>
                <a:latin typeface="Univers" panose="020B0403020202020204" pitchFamily="34" charset="0"/>
              </a:rPr>
              <a:t>Discussion continued  </a:t>
            </a:r>
          </a:p>
        </p:txBody>
      </p:sp>
      <p:sp>
        <p:nvSpPr>
          <p:cNvPr id="7" name="TextBox 6">
            <a:extLst>
              <a:ext uri="{FF2B5EF4-FFF2-40B4-BE49-F238E27FC236}">
                <a16:creationId xmlns:a16="http://schemas.microsoft.com/office/drawing/2014/main" id="{1E20B5C1-6565-4748-A679-42A5A4274D31}"/>
              </a:ext>
            </a:extLst>
          </p:cNvPr>
          <p:cNvSpPr txBox="1"/>
          <p:nvPr/>
        </p:nvSpPr>
        <p:spPr>
          <a:xfrm>
            <a:off x="187036" y="1350818"/>
            <a:ext cx="10775374" cy="5940088"/>
          </a:xfrm>
          <a:prstGeom prst="rect">
            <a:avLst/>
          </a:prstGeom>
          <a:noFill/>
        </p:spPr>
        <p:txBody>
          <a:bodyPr wrap="square" rtlCol="0">
            <a:spAutoFit/>
          </a:bodyPr>
          <a:lstStyle/>
          <a:p>
            <a:pPr marL="342900" indent="-342900" algn="just">
              <a:buFont typeface="Arial" panose="020B0604020202020204" pitchFamily="34" charset="0"/>
              <a:buChar char="•"/>
            </a:pPr>
            <a:r>
              <a:rPr lang="en-GB" sz="2400" dirty="0">
                <a:latin typeface="Univers" panose="020B0503020202020204" pitchFamily="34" charset="0"/>
              </a:rPr>
              <a:t>If the son does not co-operate or cannot be traced a county court judgment may be required to enforce the debt in the usual way. For example, the council could apply for enforcement by way of a charge over the property. </a:t>
            </a:r>
          </a:p>
          <a:p>
            <a:pPr algn="just"/>
            <a:endParaRPr lang="en-GB" sz="2400" dirty="0">
              <a:latin typeface="Univers" panose="020B0503020202020204" pitchFamily="34" charset="0"/>
            </a:endParaRPr>
          </a:p>
          <a:p>
            <a:pPr marL="342900" indent="-342900" algn="just">
              <a:buFont typeface="Arial" panose="020B0604020202020204" pitchFamily="34" charset="0"/>
              <a:buChar char="•"/>
            </a:pPr>
            <a:r>
              <a:rPr lang="en-GB" sz="2400" dirty="0">
                <a:latin typeface="Univers" panose="020B0503020202020204" pitchFamily="34" charset="0"/>
              </a:rPr>
              <a:t>Any claim against the estate in the county court would require a personal representative to be appointed to represent the estate. </a:t>
            </a:r>
          </a:p>
          <a:p>
            <a:pPr marL="342900" indent="-342900" algn="just">
              <a:buFont typeface="Arial" panose="020B0604020202020204" pitchFamily="34" charset="0"/>
              <a:buChar char="•"/>
            </a:pPr>
            <a:endParaRPr lang="en-GB" sz="2400" dirty="0">
              <a:latin typeface="Univers" panose="020B0503020202020204" pitchFamily="34" charset="0"/>
            </a:endParaRPr>
          </a:p>
          <a:p>
            <a:pPr marL="342900" indent="-342900" algn="just">
              <a:buFont typeface="Arial" panose="020B0604020202020204" pitchFamily="34" charset="0"/>
              <a:buChar char="•"/>
            </a:pPr>
            <a:r>
              <a:rPr lang="en-GB" sz="2400" dirty="0">
                <a:latin typeface="Univers" panose="020B0503020202020204" pitchFamily="34" charset="0"/>
              </a:rPr>
              <a:t>Difficulties with registering the charge can be expected (as above). </a:t>
            </a:r>
          </a:p>
          <a:p>
            <a:pPr marL="342900" indent="-342900" algn="just">
              <a:buFont typeface="Arial" panose="020B0604020202020204" pitchFamily="34" charset="0"/>
              <a:buChar char="•"/>
            </a:pPr>
            <a:endParaRPr lang="en-GB" sz="2400" dirty="0">
              <a:latin typeface="Univers" panose="020B0503020202020204" pitchFamily="34" charset="0"/>
            </a:endParaRPr>
          </a:p>
          <a:p>
            <a:pPr marL="342900" indent="-342900" algn="just">
              <a:buFont typeface="Arial" panose="020B0604020202020204" pitchFamily="34" charset="0"/>
              <a:buChar char="•"/>
            </a:pPr>
            <a:r>
              <a:rPr lang="en-GB" sz="2400" dirty="0">
                <a:latin typeface="Univers" panose="020B0503020202020204" pitchFamily="34" charset="0"/>
              </a:rPr>
              <a:t>We are working on a solution to this. </a:t>
            </a:r>
          </a:p>
          <a:p>
            <a:pPr algn="just"/>
            <a:endParaRPr lang="en-GB" sz="2400" dirty="0">
              <a:latin typeface="Univers" panose="020B0503020202020204" pitchFamily="34" charset="0"/>
            </a:endParaRPr>
          </a:p>
          <a:p>
            <a:pPr marL="342900" indent="-342900" algn="just">
              <a:buFont typeface="Arial" panose="020B0604020202020204" pitchFamily="34" charset="0"/>
              <a:buChar char="•"/>
            </a:pPr>
            <a:r>
              <a:rPr lang="en-GB" sz="2400" dirty="0">
                <a:latin typeface="Univers" panose="020B0503020202020204" pitchFamily="34" charset="0"/>
              </a:rPr>
              <a:t>The estate does not appear to be insolvent, there is sufficient equity and a bankruptcy petition seeking an insolvent estate administration order is unlikely to succeed. </a:t>
            </a:r>
          </a:p>
          <a:p>
            <a:pPr marL="342900" indent="-342900">
              <a:buFont typeface="Arial" panose="020B0604020202020204" pitchFamily="34" charset="0"/>
              <a:buChar char="•"/>
            </a:pPr>
            <a:endParaRPr lang="en-GB" sz="2000" dirty="0">
              <a:latin typeface="Univers" panose="020B0503020202020204" pitchFamily="34" charset="0"/>
            </a:endParaRPr>
          </a:p>
        </p:txBody>
      </p:sp>
    </p:spTree>
    <p:extLst>
      <p:ext uri="{BB962C8B-B14F-4D97-AF65-F5344CB8AC3E}">
        <p14:creationId xmlns:p14="http://schemas.microsoft.com/office/powerpoint/2010/main" val="3163050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id="{E5FC96A8-527D-4543-A000-D60B31D53E7E}"/>
              </a:ext>
            </a:extLst>
          </p:cNvPr>
          <p:cNvPicPr>
            <a:picLocks noChangeAspect="1"/>
          </p:cNvPicPr>
          <p:nvPr/>
        </p:nvPicPr>
        <p:blipFill>
          <a:blip r:embed="rId2"/>
          <a:stretch>
            <a:fillRect/>
          </a:stretch>
        </p:blipFill>
        <p:spPr>
          <a:xfrm>
            <a:off x="1488" y="0"/>
            <a:ext cx="12189023" cy="6858000"/>
          </a:xfrm>
          <a:prstGeom prst="rect">
            <a:avLst/>
          </a:prstGeom>
        </p:spPr>
      </p:pic>
      <p:sp>
        <p:nvSpPr>
          <p:cNvPr id="6" name="TextBox 5">
            <a:extLst>
              <a:ext uri="{FF2B5EF4-FFF2-40B4-BE49-F238E27FC236}">
                <a16:creationId xmlns:a16="http://schemas.microsoft.com/office/drawing/2014/main" id="{E4660005-D4DC-8947-A69F-F23E6403E2F6}"/>
              </a:ext>
            </a:extLst>
          </p:cNvPr>
          <p:cNvSpPr txBox="1"/>
          <p:nvPr/>
        </p:nvSpPr>
        <p:spPr>
          <a:xfrm>
            <a:off x="601434" y="722340"/>
            <a:ext cx="4985424" cy="553998"/>
          </a:xfrm>
          <a:prstGeom prst="rect">
            <a:avLst/>
          </a:prstGeom>
          <a:noFill/>
        </p:spPr>
        <p:txBody>
          <a:bodyPr wrap="square" rtlCol="0">
            <a:spAutoFit/>
          </a:bodyPr>
          <a:lstStyle/>
          <a:p>
            <a:r>
              <a:rPr lang="en-GB" sz="3000" b="1" dirty="0">
                <a:solidFill>
                  <a:schemeClr val="tx1">
                    <a:lumMod val="65000"/>
                    <a:lumOff val="35000"/>
                  </a:schemeClr>
                </a:solidFill>
                <a:latin typeface="Univers" panose="020B0403020202020204" pitchFamily="34" charset="0"/>
              </a:rPr>
              <a:t>Case Study 2</a:t>
            </a:r>
          </a:p>
        </p:txBody>
      </p:sp>
      <p:sp>
        <p:nvSpPr>
          <p:cNvPr id="7" name="TextBox 6">
            <a:extLst>
              <a:ext uri="{FF2B5EF4-FFF2-40B4-BE49-F238E27FC236}">
                <a16:creationId xmlns:a16="http://schemas.microsoft.com/office/drawing/2014/main" id="{1E20B5C1-6565-4748-A679-42A5A4274D31}"/>
              </a:ext>
            </a:extLst>
          </p:cNvPr>
          <p:cNvSpPr txBox="1"/>
          <p:nvPr/>
        </p:nvSpPr>
        <p:spPr>
          <a:xfrm>
            <a:off x="601434" y="1276338"/>
            <a:ext cx="9966120" cy="4893647"/>
          </a:xfrm>
          <a:prstGeom prst="rect">
            <a:avLst/>
          </a:prstGeom>
          <a:noFill/>
        </p:spPr>
        <p:txBody>
          <a:bodyPr wrap="square" rtlCol="0">
            <a:spAutoFit/>
          </a:bodyPr>
          <a:lstStyle/>
          <a:p>
            <a:pPr algn="just"/>
            <a:r>
              <a:rPr lang="en-GB" sz="2400" dirty="0">
                <a:effectLst/>
                <a:latin typeface="Univers" panose="020B0503020202020204" pitchFamily="34" charset="0"/>
                <a:ea typeface="Calibri" panose="020F0502020204030204" pitchFamily="34" charset="0"/>
              </a:rPr>
              <a:t>Mr Simon Jones </a:t>
            </a:r>
            <a:r>
              <a:rPr lang="en-GB" sz="2400" dirty="0">
                <a:latin typeface="Univers" panose="020B0503020202020204" pitchFamily="34" charset="0"/>
              </a:rPr>
              <a:t>died in Lake View Nursing Home on 14 July 2019.  Mr Jones owned 15 Yew Tree Drive, a terraced property in Stretford, which has an estimated market value of £126,000. At the date of his death the deceased owed £25,000 in unpaid adult social care charges. </a:t>
            </a:r>
          </a:p>
          <a:p>
            <a:pPr algn="just"/>
            <a:endParaRPr lang="en-GB" sz="2400" dirty="0">
              <a:latin typeface="Univers" panose="020B0503020202020204" pitchFamily="34" charset="0"/>
            </a:endParaRPr>
          </a:p>
          <a:p>
            <a:pPr algn="just"/>
            <a:r>
              <a:rPr lang="en-GB" sz="2400" dirty="0">
                <a:latin typeface="Univers" panose="020B0503020202020204" pitchFamily="34" charset="0"/>
              </a:rPr>
              <a:t>His son, David Jones, is administering his father’s estate and has extracted a grant of probate. The grant confirms the estate has an estimated net value of £120,000 after payment of debts and expenses. </a:t>
            </a:r>
          </a:p>
          <a:p>
            <a:pPr algn="just"/>
            <a:endParaRPr lang="en-GB" sz="2400" dirty="0">
              <a:latin typeface="Univers" panose="020B0503020202020204" pitchFamily="34" charset="0"/>
            </a:endParaRPr>
          </a:p>
          <a:p>
            <a:pPr algn="just"/>
            <a:r>
              <a:rPr lang="en-GB" sz="2400" dirty="0">
                <a:latin typeface="Univers" panose="020B0503020202020204" pitchFamily="34" charset="0"/>
              </a:rPr>
              <a:t>Mr David Jones disputes that his father’s estate owes anything to the council. </a:t>
            </a:r>
            <a:endParaRPr lang="en-GB"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7912736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id="{E5FC96A8-527D-4543-A000-D60B31D53E7E}"/>
              </a:ext>
            </a:extLst>
          </p:cNvPr>
          <p:cNvPicPr>
            <a:picLocks noChangeAspect="1"/>
          </p:cNvPicPr>
          <p:nvPr/>
        </p:nvPicPr>
        <p:blipFill>
          <a:blip r:embed="rId2"/>
          <a:stretch>
            <a:fillRect/>
          </a:stretch>
        </p:blipFill>
        <p:spPr>
          <a:xfrm>
            <a:off x="1488" y="0"/>
            <a:ext cx="12189023" cy="6858000"/>
          </a:xfrm>
          <a:prstGeom prst="rect">
            <a:avLst/>
          </a:prstGeom>
        </p:spPr>
      </p:pic>
      <p:sp>
        <p:nvSpPr>
          <p:cNvPr id="6" name="TextBox 5">
            <a:extLst>
              <a:ext uri="{FF2B5EF4-FFF2-40B4-BE49-F238E27FC236}">
                <a16:creationId xmlns:a16="http://schemas.microsoft.com/office/drawing/2014/main" id="{E4660005-D4DC-8947-A69F-F23E6403E2F6}"/>
              </a:ext>
            </a:extLst>
          </p:cNvPr>
          <p:cNvSpPr txBox="1"/>
          <p:nvPr/>
        </p:nvSpPr>
        <p:spPr>
          <a:xfrm>
            <a:off x="715275" y="683336"/>
            <a:ext cx="4985424" cy="553998"/>
          </a:xfrm>
          <a:prstGeom prst="rect">
            <a:avLst/>
          </a:prstGeom>
          <a:noFill/>
        </p:spPr>
        <p:txBody>
          <a:bodyPr wrap="square" rtlCol="0">
            <a:spAutoFit/>
          </a:bodyPr>
          <a:lstStyle/>
          <a:p>
            <a:r>
              <a:rPr lang="en-GB" sz="3000" b="1" dirty="0">
                <a:solidFill>
                  <a:schemeClr val="tx1">
                    <a:lumMod val="65000"/>
                    <a:lumOff val="35000"/>
                  </a:schemeClr>
                </a:solidFill>
                <a:latin typeface="Univers" panose="020B0403020202020204" pitchFamily="34" charset="0"/>
              </a:rPr>
              <a:t>Discussion </a:t>
            </a:r>
          </a:p>
        </p:txBody>
      </p:sp>
      <p:sp>
        <p:nvSpPr>
          <p:cNvPr id="7" name="TextBox 6">
            <a:extLst>
              <a:ext uri="{FF2B5EF4-FFF2-40B4-BE49-F238E27FC236}">
                <a16:creationId xmlns:a16="http://schemas.microsoft.com/office/drawing/2014/main" id="{1E20B5C1-6565-4748-A679-42A5A4274D31}"/>
              </a:ext>
            </a:extLst>
          </p:cNvPr>
          <p:cNvSpPr txBox="1"/>
          <p:nvPr/>
        </p:nvSpPr>
        <p:spPr>
          <a:xfrm>
            <a:off x="387458" y="1356224"/>
            <a:ext cx="10054764" cy="5509200"/>
          </a:xfrm>
          <a:prstGeom prst="rect">
            <a:avLst/>
          </a:prstGeom>
          <a:noFill/>
        </p:spPr>
        <p:txBody>
          <a:bodyPr wrap="square" rtlCol="0">
            <a:spAutoFit/>
          </a:bodyPr>
          <a:lstStyle/>
          <a:p>
            <a:pPr marL="342900" indent="-342900" algn="just">
              <a:buFont typeface="Arial" panose="020B0604020202020204" pitchFamily="34" charset="0"/>
              <a:buChar char="•"/>
            </a:pPr>
            <a:r>
              <a:rPr lang="en-GB" sz="2400" dirty="0">
                <a:latin typeface="Univers" panose="020B0503020202020204" pitchFamily="34" charset="0"/>
              </a:rPr>
              <a:t>The personal representative of the estate has a statutory duty to administer the estate according to law. </a:t>
            </a:r>
          </a:p>
          <a:p>
            <a:pPr algn="just"/>
            <a:endParaRPr lang="en-GB" sz="2400" dirty="0">
              <a:latin typeface="Univers" panose="020B0503020202020204" pitchFamily="34" charset="0"/>
            </a:endParaRPr>
          </a:p>
          <a:p>
            <a:pPr marL="342900" indent="-342900" algn="just">
              <a:buFont typeface="Arial" panose="020B0604020202020204" pitchFamily="34" charset="0"/>
              <a:buChar char="•"/>
            </a:pPr>
            <a:r>
              <a:rPr lang="en-GB" sz="2400" dirty="0">
                <a:latin typeface="Univers" panose="020B0503020202020204" pitchFamily="34" charset="0"/>
              </a:rPr>
              <a:t>His duty requires him to pay the deceased’s funeral costs, administration costs, and all liabilities before any distribution to beneficiaries can be made. </a:t>
            </a:r>
          </a:p>
          <a:p>
            <a:pPr algn="just"/>
            <a:endParaRPr lang="en-GB" sz="2400" dirty="0">
              <a:latin typeface="Univers" panose="020B0503020202020204" pitchFamily="34" charset="0"/>
            </a:endParaRPr>
          </a:p>
          <a:p>
            <a:pPr marL="342900" indent="-342900" algn="just">
              <a:buFont typeface="Arial" panose="020B0604020202020204" pitchFamily="34" charset="0"/>
              <a:buChar char="•"/>
            </a:pPr>
            <a:r>
              <a:rPr lang="en-GB" sz="2400" dirty="0">
                <a:latin typeface="Univers" panose="020B0503020202020204" pitchFamily="34" charset="0"/>
              </a:rPr>
              <a:t>As the personal representative disputes the debt the council may need to issue proceedings in the county court seeking a judgment order for the debt. </a:t>
            </a:r>
          </a:p>
          <a:p>
            <a:pPr marL="342900" indent="-342900" algn="just">
              <a:buFont typeface="Arial" panose="020B0604020202020204" pitchFamily="34" charset="0"/>
              <a:buChar char="•"/>
            </a:pPr>
            <a:endParaRPr lang="en-GB" sz="2400" dirty="0">
              <a:latin typeface="Univers" panose="020B0503020202020204" pitchFamily="34" charset="0"/>
            </a:endParaRPr>
          </a:p>
          <a:p>
            <a:pPr marL="342900" indent="-342900" algn="just">
              <a:buFont typeface="Arial" panose="020B0604020202020204" pitchFamily="34" charset="0"/>
              <a:buChar char="•"/>
            </a:pPr>
            <a:r>
              <a:rPr lang="en-GB" sz="2400" dirty="0">
                <a:latin typeface="Univers" panose="020B0503020202020204" pitchFamily="34" charset="0"/>
              </a:rPr>
              <a:t>Any such claim would be commenced against Mr David Jones, as Personal Representative of Mr Simon Jones (Deceased). </a:t>
            </a:r>
          </a:p>
          <a:p>
            <a:pPr algn="just"/>
            <a:endParaRPr lang="en-GB" sz="2000" dirty="0">
              <a:latin typeface="Univers" panose="020B0503020202020204" pitchFamily="34" charset="0"/>
            </a:endParaRPr>
          </a:p>
          <a:p>
            <a:pPr algn="just"/>
            <a:endParaRPr lang="en-GB" sz="2000" dirty="0">
              <a:latin typeface="Univers" panose="020B0503020202020204" pitchFamily="34" charset="0"/>
            </a:endParaRPr>
          </a:p>
        </p:txBody>
      </p:sp>
    </p:spTree>
    <p:extLst>
      <p:ext uri="{BB962C8B-B14F-4D97-AF65-F5344CB8AC3E}">
        <p14:creationId xmlns:p14="http://schemas.microsoft.com/office/powerpoint/2010/main" val="41883237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id="{E5FC96A8-527D-4543-A000-D60B31D53E7E}"/>
              </a:ext>
            </a:extLst>
          </p:cNvPr>
          <p:cNvPicPr>
            <a:picLocks noChangeAspect="1"/>
          </p:cNvPicPr>
          <p:nvPr/>
        </p:nvPicPr>
        <p:blipFill>
          <a:blip r:embed="rId2"/>
          <a:stretch>
            <a:fillRect/>
          </a:stretch>
        </p:blipFill>
        <p:spPr>
          <a:xfrm>
            <a:off x="1488" y="0"/>
            <a:ext cx="12189023" cy="6858000"/>
          </a:xfrm>
          <a:prstGeom prst="rect">
            <a:avLst/>
          </a:prstGeom>
        </p:spPr>
      </p:pic>
      <p:sp>
        <p:nvSpPr>
          <p:cNvPr id="6" name="TextBox 5">
            <a:extLst>
              <a:ext uri="{FF2B5EF4-FFF2-40B4-BE49-F238E27FC236}">
                <a16:creationId xmlns:a16="http://schemas.microsoft.com/office/drawing/2014/main" id="{E4660005-D4DC-8947-A69F-F23E6403E2F6}"/>
              </a:ext>
            </a:extLst>
          </p:cNvPr>
          <p:cNvSpPr txBox="1"/>
          <p:nvPr/>
        </p:nvSpPr>
        <p:spPr>
          <a:xfrm>
            <a:off x="590658" y="683336"/>
            <a:ext cx="4985424" cy="553998"/>
          </a:xfrm>
          <a:prstGeom prst="rect">
            <a:avLst/>
          </a:prstGeom>
          <a:noFill/>
        </p:spPr>
        <p:txBody>
          <a:bodyPr wrap="square" rtlCol="0">
            <a:spAutoFit/>
          </a:bodyPr>
          <a:lstStyle/>
          <a:p>
            <a:r>
              <a:rPr lang="en-GB" sz="3000" b="1" dirty="0">
                <a:solidFill>
                  <a:schemeClr val="tx1">
                    <a:lumMod val="65000"/>
                    <a:lumOff val="35000"/>
                  </a:schemeClr>
                </a:solidFill>
                <a:latin typeface="Univers" panose="020B0403020202020204" pitchFamily="34" charset="0"/>
              </a:rPr>
              <a:t>Discussion continued </a:t>
            </a:r>
          </a:p>
        </p:txBody>
      </p:sp>
      <p:sp>
        <p:nvSpPr>
          <p:cNvPr id="7" name="TextBox 6">
            <a:extLst>
              <a:ext uri="{FF2B5EF4-FFF2-40B4-BE49-F238E27FC236}">
                <a16:creationId xmlns:a16="http://schemas.microsoft.com/office/drawing/2014/main" id="{1E20B5C1-6565-4748-A679-42A5A4274D31}"/>
              </a:ext>
            </a:extLst>
          </p:cNvPr>
          <p:cNvSpPr txBox="1"/>
          <p:nvPr/>
        </p:nvSpPr>
        <p:spPr>
          <a:xfrm>
            <a:off x="590658" y="1351508"/>
            <a:ext cx="10054764" cy="5262979"/>
          </a:xfrm>
          <a:prstGeom prst="rect">
            <a:avLst/>
          </a:prstGeom>
          <a:noFill/>
        </p:spPr>
        <p:txBody>
          <a:bodyPr wrap="square" rtlCol="0">
            <a:spAutoFit/>
          </a:bodyPr>
          <a:lstStyle/>
          <a:p>
            <a:pPr marL="342900" indent="-342900" algn="just">
              <a:buFont typeface="Arial" panose="020B0604020202020204" pitchFamily="34" charset="0"/>
              <a:buChar char="•"/>
            </a:pPr>
            <a:r>
              <a:rPr lang="en-GB" sz="2400" dirty="0">
                <a:latin typeface="Univers" panose="020B0503020202020204" pitchFamily="34" charset="0"/>
              </a:rPr>
              <a:t>The Personal Representative would be entitled to challenge the debt in the county court. </a:t>
            </a:r>
          </a:p>
          <a:p>
            <a:pPr marL="342900" indent="-342900">
              <a:buFont typeface="Arial" panose="020B0604020202020204" pitchFamily="34" charset="0"/>
              <a:buChar char="•"/>
            </a:pPr>
            <a:endParaRPr lang="en-GB" sz="2400" dirty="0">
              <a:latin typeface="Univers" panose="020B0503020202020204" pitchFamily="34" charset="0"/>
            </a:endParaRPr>
          </a:p>
          <a:p>
            <a:pPr marL="342900" indent="-342900">
              <a:buFont typeface="Arial" panose="020B0604020202020204" pitchFamily="34" charset="0"/>
              <a:buChar char="•"/>
            </a:pPr>
            <a:r>
              <a:rPr lang="en-GB" sz="2400" dirty="0">
                <a:latin typeface="Univers" panose="020B0503020202020204" pitchFamily="34" charset="0"/>
              </a:rPr>
              <a:t>If the council succeeded in the claim it would have an enforceable judgment that can be enforced against the estate in the usual way. </a:t>
            </a:r>
          </a:p>
          <a:p>
            <a:endParaRPr lang="en-GB" sz="2400" dirty="0">
              <a:latin typeface="Univers" panose="020B0503020202020204" pitchFamily="34" charset="0"/>
            </a:endParaRPr>
          </a:p>
          <a:p>
            <a:pPr marL="342900" indent="-342900">
              <a:buFont typeface="Arial" panose="020B0604020202020204" pitchFamily="34" charset="0"/>
              <a:buChar char="•"/>
            </a:pPr>
            <a:r>
              <a:rPr lang="en-GB" sz="2400" dirty="0">
                <a:latin typeface="Univers" panose="020B0503020202020204" pitchFamily="34" charset="0"/>
              </a:rPr>
              <a:t>As a personal representative has been appointed, the registration of a charge with HMLR should be relatively straightforward. </a:t>
            </a:r>
          </a:p>
          <a:p>
            <a:pPr marL="342900" indent="-342900">
              <a:buFont typeface="Arial" panose="020B0604020202020204" pitchFamily="34" charset="0"/>
              <a:buChar char="•"/>
            </a:pPr>
            <a:endParaRPr lang="en-GB" sz="2400" dirty="0">
              <a:latin typeface="Univers" panose="020B0503020202020204" pitchFamily="34" charset="0"/>
            </a:endParaRPr>
          </a:p>
          <a:p>
            <a:pPr marL="342900" indent="-342900">
              <a:buFont typeface="Arial" panose="020B0604020202020204" pitchFamily="34" charset="0"/>
              <a:buChar char="•"/>
            </a:pPr>
            <a:r>
              <a:rPr lang="en-GB" sz="2400" dirty="0">
                <a:latin typeface="Univers" panose="020B0503020202020204" pitchFamily="34" charset="0"/>
              </a:rPr>
              <a:t>If the personal representative sells the property and distributes the funds from sale without reserving an amount to satisfy the debt the council may have a claim against the personal representative in devastavit. </a:t>
            </a:r>
          </a:p>
        </p:txBody>
      </p:sp>
    </p:spTree>
    <p:extLst>
      <p:ext uri="{BB962C8B-B14F-4D97-AF65-F5344CB8AC3E}">
        <p14:creationId xmlns:p14="http://schemas.microsoft.com/office/powerpoint/2010/main" val="11610325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id="{E5FC96A8-527D-4543-A000-D60B31D53E7E}"/>
              </a:ext>
            </a:extLst>
          </p:cNvPr>
          <p:cNvPicPr>
            <a:picLocks noChangeAspect="1"/>
          </p:cNvPicPr>
          <p:nvPr/>
        </p:nvPicPr>
        <p:blipFill>
          <a:blip r:embed="rId2"/>
          <a:stretch>
            <a:fillRect/>
          </a:stretch>
        </p:blipFill>
        <p:spPr>
          <a:xfrm>
            <a:off x="1488" y="0"/>
            <a:ext cx="12189023" cy="6858000"/>
          </a:xfrm>
          <a:prstGeom prst="rect">
            <a:avLst/>
          </a:prstGeom>
        </p:spPr>
      </p:pic>
      <p:sp>
        <p:nvSpPr>
          <p:cNvPr id="6" name="TextBox 5">
            <a:extLst>
              <a:ext uri="{FF2B5EF4-FFF2-40B4-BE49-F238E27FC236}">
                <a16:creationId xmlns:a16="http://schemas.microsoft.com/office/drawing/2014/main" id="{E4660005-D4DC-8947-A69F-F23E6403E2F6}"/>
              </a:ext>
            </a:extLst>
          </p:cNvPr>
          <p:cNvSpPr txBox="1"/>
          <p:nvPr/>
        </p:nvSpPr>
        <p:spPr>
          <a:xfrm>
            <a:off x="726125" y="722340"/>
            <a:ext cx="4985424" cy="553998"/>
          </a:xfrm>
          <a:prstGeom prst="rect">
            <a:avLst/>
          </a:prstGeom>
          <a:noFill/>
        </p:spPr>
        <p:txBody>
          <a:bodyPr wrap="square" rtlCol="0">
            <a:spAutoFit/>
          </a:bodyPr>
          <a:lstStyle/>
          <a:p>
            <a:r>
              <a:rPr lang="en-GB" sz="3000" b="1" dirty="0">
                <a:solidFill>
                  <a:schemeClr val="tx1">
                    <a:lumMod val="65000"/>
                    <a:lumOff val="35000"/>
                  </a:schemeClr>
                </a:solidFill>
                <a:latin typeface="Univers" panose="020B0403020202020204" pitchFamily="34" charset="0"/>
              </a:rPr>
              <a:t>Case Study 3 </a:t>
            </a:r>
          </a:p>
        </p:txBody>
      </p:sp>
      <p:sp>
        <p:nvSpPr>
          <p:cNvPr id="7" name="TextBox 6">
            <a:extLst>
              <a:ext uri="{FF2B5EF4-FFF2-40B4-BE49-F238E27FC236}">
                <a16:creationId xmlns:a16="http://schemas.microsoft.com/office/drawing/2014/main" id="{1E20B5C1-6565-4748-A679-42A5A4274D31}"/>
              </a:ext>
            </a:extLst>
          </p:cNvPr>
          <p:cNvSpPr txBox="1"/>
          <p:nvPr/>
        </p:nvSpPr>
        <p:spPr>
          <a:xfrm>
            <a:off x="726125" y="1536174"/>
            <a:ext cx="10423320" cy="3785652"/>
          </a:xfrm>
          <a:prstGeom prst="rect">
            <a:avLst/>
          </a:prstGeom>
          <a:noFill/>
        </p:spPr>
        <p:txBody>
          <a:bodyPr wrap="square" rtlCol="0">
            <a:spAutoFit/>
          </a:bodyPr>
          <a:lstStyle/>
          <a:p>
            <a:pPr algn="just"/>
            <a:r>
              <a:rPr lang="en-GB" sz="2400" dirty="0">
                <a:effectLst/>
                <a:latin typeface="Univers" panose="020B0503020202020204" pitchFamily="34" charset="0"/>
                <a:ea typeface="Calibri" panose="020F0502020204030204" pitchFamily="34" charset="0"/>
              </a:rPr>
              <a:t>Mr Simon Jones </a:t>
            </a:r>
            <a:r>
              <a:rPr lang="en-GB" sz="2400" dirty="0">
                <a:latin typeface="Univers" panose="020B0503020202020204" pitchFamily="34" charset="0"/>
              </a:rPr>
              <a:t>died in Lake View Nursing Home on 14 July 2019.  Mr Jones owned 15 Yew Tree Drive, a terraced property which has an estimated market value of £126,000. </a:t>
            </a:r>
          </a:p>
          <a:p>
            <a:pPr algn="just"/>
            <a:endParaRPr lang="en-GB" sz="2400" dirty="0">
              <a:latin typeface="Univers" panose="020B0503020202020204" pitchFamily="34" charset="0"/>
            </a:endParaRPr>
          </a:p>
          <a:p>
            <a:pPr algn="just"/>
            <a:r>
              <a:rPr lang="en-GB" sz="2400" dirty="0">
                <a:latin typeface="Univers" panose="020B0503020202020204" pitchFamily="34" charset="0"/>
              </a:rPr>
              <a:t>Mr David Jones, the son of the deceased, has been living in the property since his father died. He has not extracted a grant of probate and has informed the council that his father left the property to him. There has been no transfer of the property recorded with HM Land Registry. The estate of the deceased does not otherwise have funds to pay the debt that is owed to the council. </a:t>
            </a:r>
          </a:p>
        </p:txBody>
      </p:sp>
    </p:spTree>
    <p:extLst>
      <p:ext uri="{BB962C8B-B14F-4D97-AF65-F5344CB8AC3E}">
        <p14:creationId xmlns:p14="http://schemas.microsoft.com/office/powerpoint/2010/main" val="30205129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id="{E5FC96A8-527D-4543-A000-D60B31D53E7E}"/>
              </a:ext>
            </a:extLst>
          </p:cNvPr>
          <p:cNvPicPr>
            <a:picLocks noChangeAspect="1"/>
          </p:cNvPicPr>
          <p:nvPr/>
        </p:nvPicPr>
        <p:blipFill>
          <a:blip r:embed="rId2"/>
          <a:stretch>
            <a:fillRect/>
          </a:stretch>
        </p:blipFill>
        <p:spPr>
          <a:xfrm>
            <a:off x="1488" y="0"/>
            <a:ext cx="12189023" cy="6858000"/>
          </a:xfrm>
          <a:prstGeom prst="rect">
            <a:avLst/>
          </a:prstGeom>
        </p:spPr>
      </p:pic>
      <p:sp>
        <p:nvSpPr>
          <p:cNvPr id="6" name="TextBox 5">
            <a:extLst>
              <a:ext uri="{FF2B5EF4-FFF2-40B4-BE49-F238E27FC236}">
                <a16:creationId xmlns:a16="http://schemas.microsoft.com/office/drawing/2014/main" id="{E4660005-D4DC-8947-A69F-F23E6403E2F6}"/>
              </a:ext>
            </a:extLst>
          </p:cNvPr>
          <p:cNvSpPr txBox="1"/>
          <p:nvPr/>
        </p:nvSpPr>
        <p:spPr>
          <a:xfrm>
            <a:off x="518307" y="679447"/>
            <a:ext cx="4985424" cy="553998"/>
          </a:xfrm>
          <a:prstGeom prst="rect">
            <a:avLst/>
          </a:prstGeom>
          <a:noFill/>
        </p:spPr>
        <p:txBody>
          <a:bodyPr wrap="square" rtlCol="0">
            <a:spAutoFit/>
          </a:bodyPr>
          <a:lstStyle/>
          <a:p>
            <a:r>
              <a:rPr lang="en-GB" sz="3000" b="1" dirty="0">
                <a:solidFill>
                  <a:schemeClr val="tx1">
                    <a:lumMod val="65000"/>
                    <a:lumOff val="35000"/>
                  </a:schemeClr>
                </a:solidFill>
                <a:latin typeface="Univers" panose="020B0403020202020204" pitchFamily="34" charset="0"/>
              </a:rPr>
              <a:t>Discussion </a:t>
            </a:r>
          </a:p>
        </p:txBody>
      </p:sp>
      <p:sp>
        <p:nvSpPr>
          <p:cNvPr id="2" name="TextBox 1">
            <a:extLst>
              <a:ext uri="{FF2B5EF4-FFF2-40B4-BE49-F238E27FC236}">
                <a16:creationId xmlns:a16="http://schemas.microsoft.com/office/drawing/2014/main" id="{00B80D30-FAC1-4913-BDF6-D6AF0370F60E}"/>
              </a:ext>
            </a:extLst>
          </p:cNvPr>
          <p:cNvSpPr txBox="1"/>
          <p:nvPr/>
        </p:nvSpPr>
        <p:spPr>
          <a:xfrm>
            <a:off x="632178" y="1233446"/>
            <a:ext cx="10758311" cy="6370975"/>
          </a:xfrm>
          <a:prstGeom prst="rect">
            <a:avLst/>
          </a:prstGeom>
          <a:noFill/>
        </p:spPr>
        <p:txBody>
          <a:bodyPr wrap="square" rtlCol="0">
            <a:spAutoFit/>
          </a:bodyPr>
          <a:lstStyle/>
          <a:p>
            <a:pPr marL="285750" indent="-285750" algn="just">
              <a:buFont typeface="Arial" panose="020B0604020202020204" pitchFamily="34" charset="0"/>
              <a:buChar char="•"/>
            </a:pPr>
            <a:r>
              <a:rPr lang="en-GB" sz="2400" dirty="0">
                <a:latin typeface="Univers" panose="020B0503020202020204" pitchFamily="34" charset="0"/>
              </a:rPr>
              <a:t>Assuming that Mr Simon Jones died intestate his estate is held on a statutory trust pending administration. </a:t>
            </a:r>
          </a:p>
          <a:p>
            <a:pPr marL="285750" indent="-285750" algn="just">
              <a:buFont typeface="Arial" panose="020B0604020202020204" pitchFamily="34" charset="0"/>
              <a:buChar char="•"/>
            </a:pPr>
            <a:endParaRPr lang="en-GB" sz="2400" dirty="0">
              <a:latin typeface="Univers" panose="020B0503020202020204" pitchFamily="34" charset="0"/>
            </a:endParaRPr>
          </a:p>
          <a:p>
            <a:pPr marL="342900" indent="-342900" algn="just">
              <a:buFont typeface="Arial" panose="020B0604020202020204" pitchFamily="34" charset="0"/>
              <a:buChar char="•"/>
            </a:pPr>
            <a:r>
              <a:rPr lang="en-GB" sz="2400" dirty="0">
                <a:latin typeface="Univers" panose="020B0503020202020204" pitchFamily="34" charset="0"/>
              </a:rPr>
              <a:t>Unless Mr Jones and his son were joint owners of the property a transfer of the legal title to the property from the estate of Mr Jones to his son would require a legal instrument to transfer the legal title to the property to his son. </a:t>
            </a:r>
          </a:p>
          <a:p>
            <a:pPr marL="285750" indent="-285750" algn="just">
              <a:buFont typeface="Arial" panose="020B0604020202020204" pitchFamily="34" charset="0"/>
              <a:buChar char="•"/>
            </a:pPr>
            <a:endParaRPr lang="en-GB" sz="2400" dirty="0">
              <a:latin typeface="Univers" panose="020B0503020202020204" pitchFamily="34" charset="0"/>
            </a:endParaRPr>
          </a:p>
          <a:p>
            <a:pPr marL="285750" indent="-285750" algn="just">
              <a:buFont typeface="Arial" panose="020B0604020202020204" pitchFamily="34" charset="0"/>
              <a:buChar char="•"/>
            </a:pPr>
            <a:r>
              <a:rPr lang="en-GB" sz="2400" dirty="0">
                <a:latin typeface="Univers" panose="020B0503020202020204" pitchFamily="34" charset="0"/>
              </a:rPr>
              <a:t>If Mr Jones created a will bequeathing the property to his son absolutely the gift would fail if there are insufficient funds elsewhere in the estate to satisfy the debt that is owed to the council. </a:t>
            </a:r>
          </a:p>
          <a:p>
            <a:pPr marL="285750" indent="-285750" algn="just">
              <a:buFont typeface="Arial" panose="020B0604020202020204" pitchFamily="34" charset="0"/>
              <a:buChar char="•"/>
            </a:pPr>
            <a:endParaRPr lang="en-GB" sz="2400" dirty="0">
              <a:latin typeface="Univers" panose="020B0503020202020204" pitchFamily="34" charset="0"/>
            </a:endParaRPr>
          </a:p>
          <a:p>
            <a:pPr marL="285750" indent="-285750" algn="just">
              <a:buFont typeface="Arial" panose="020B0604020202020204" pitchFamily="34" charset="0"/>
              <a:buChar char="•"/>
            </a:pPr>
            <a:r>
              <a:rPr lang="en-GB" sz="2400" dirty="0">
                <a:latin typeface="Univers" panose="020B0503020202020204" pitchFamily="34" charset="0"/>
              </a:rPr>
              <a:t>Because there are insufficient funds elsewhere in the estate to satisfy the debt any transfer between the estate of Mr Jones and his beneficiaries would be void against creditors in any event. </a:t>
            </a:r>
          </a:p>
          <a:p>
            <a:pPr marL="285750" indent="-285750" algn="just">
              <a:buFont typeface="Arial" panose="020B0604020202020204" pitchFamily="34" charset="0"/>
              <a:buChar char="•"/>
            </a:pPr>
            <a:endParaRPr lang="en-GB" sz="2400" dirty="0">
              <a:latin typeface="Univers" panose="020B0503020202020204" pitchFamily="34" charset="0"/>
            </a:endParaRPr>
          </a:p>
          <a:p>
            <a:pPr algn="just"/>
            <a:endParaRPr lang="en-GB" sz="2400" dirty="0">
              <a:latin typeface="Univers" panose="020B0503020202020204" pitchFamily="34" charset="0"/>
            </a:endParaRPr>
          </a:p>
        </p:txBody>
      </p:sp>
    </p:spTree>
    <p:extLst>
      <p:ext uri="{BB962C8B-B14F-4D97-AF65-F5344CB8AC3E}">
        <p14:creationId xmlns:p14="http://schemas.microsoft.com/office/powerpoint/2010/main" val="3560348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id="{E5FC96A8-527D-4543-A000-D60B31D53E7E}"/>
              </a:ext>
            </a:extLst>
          </p:cNvPr>
          <p:cNvPicPr>
            <a:picLocks noChangeAspect="1"/>
          </p:cNvPicPr>
          <p:nvPr/>
        </p:nvPicPr>
        <p:blipFill>
          <a:blip r:embed="rId2"/>
          <a:stretch>
            <a:fillRect/>
          </a:stretch>
        </p:blipFill>
        <p:spPr>
          <a:xfrm>
            <a:off x="1488" y="0"/>
            <a:ext cx="12189023" cy="6858000"/>
          </a:xfrm>
          <a:prstGeom prst="rect">
            <a:avLst/>
          </a:prstGeom>
        </p:spPr>
      </p:pic>
      <p:sp>
        <p:nvSpPr>
          <p:cNvPr id="6" name="TextBox 5">
            <a:extLst>
              <a:ext uri="{FF2B5EF4-FFF2-40B4-BE49-F238E27FC236}">
                <a16:creationId xmlns:a16="http://schemas.microsoft.com/office/drawing/2014/main" id="{E4660005-D4DC-8947-A69F-F23E6403E2F6}"/>
              </a:ext>
            </a:extLst>
          </p:cNvPr>
          <p:cNvSpPr txBox="1"/>
          <p:nvPr/>
        </p:nvSpPr>
        <p:spPr>
          <a:xfrm>
            <a:off x="518307" y="679447"/>
            <a:ext cx="4985424" cy="553998"/>
          </a:xfrm>
          <a:prstGeom prst="rect">
            <a:avLst/>
          </a:prstGeom>
          <a:noFill/>
        </p:spPr>
        <p:txBody>
          <a:bodyPr wrap="square" rtlCol="0">
            <a:spAutoFit/>
          </a:bodyPr>
          <a:lstStyle/>
          <a:p>
            <a:r>
              <a:rPr lang="en-GB" sz="3000" b="1" dirty="0">
                <a:solidFill>
                  <a:schemeClr val="tx1">
                    <a:lumMod val="65000"/>
                    <a:lumOff val="35000"/>
                  </a:schemeClr>
                </a:solidFill>
                <a:latin typeface="Univers" panose="020B0403020202020204" pitchFamily="34" charset="0"/>
              </a:rPr>
              <a:t>Discussion continued </a:t>
            </a:r>
          </a:p>
        </p:txBody>
      </p:sp>
      <p:sp>
        <p:nvSpPr>
          <p:cNvPr id="2" name="TextBox 1">
            <a:extLst>
              <a:ext uri="{FF2B5EF4-FFF2-40B4-BE49-F238E27FC236}">
                <a16:creationId xmlns:a16="http://schemas.microsoft.com/office/drawing/2014/main" id="{00B80D30-FAC1-4913-BDF6-D6AF0370F60E}"/>
              </a:ext>
            </a:extLst>
          </p:cNvPr>
          <p:cNvSpPr txBox="1"/>
          <p:nvPr/>
        </p:nvSpPr>
        <p:spPr>
          <a:xfrm>
            <a:off x="632178" y="1233446"/>
            <a:ext cx="10747022" cy="5570756"/>
          </a:xfrm>
          <a:prstGeom prst="rect">
            <a:avLst/>
          </a:prstGeom>
          <a:noFill/>
        </p:spPr>
        <p:txBody>
          <a:bodyPr wrap="square" rtlCol="0">
            <a:spAutoFit/>
          </a:bodyPr>
          <a:lstStyle/>
          <a:p>
            <a:pPr algn="just"/>
            <a:endParaRPr lang="en-GB" sz="2000" dirty="0">
              <a:latin typeface="Univers" panose="020B0503020202020204" pitchFamily="34" charset="0"/>
            </a:endParaRPr>
          </a:p>
          <a:p>
            <a:pPr marL="285750" indent="-285750" algn="just">
              <a:buFont typeface="Arial" panose="020B0604020202020204" pitchFamily="34" charset="0"/>
              <a:buChar char="•"/>
            </a:pPr>
            <a:r>
              <a:rPr lang="en-GB" sz="2000" dirty="0">
                <a:latin typeface="Univers" panose="020B0503020202020204" pitchFamily="34" charset="0"/>
              </a:rPr>
              <a:t>The administration of the estate will require the sale of the property to satisfy the debts of the estate. </a:t>
            </a:r>
          </a:p>
          <a:p>
            <a:pPr marL="342900" indent="-342900" algn="just">
              <a:buFont typeface="Arial" panose="020B0604020202020204" pitchFamily="34" charset="0"/>
              <a:buChar char="•"/>
            </a:pPr>
            <a:endParaRPr lang="en-GB" sz="2000" dirty="0">
              <a:latin typeface="Univers" panose="020B0503020202020204" pitchFamily="34" charset="0"/>
            </a:endParaRPr>
          </a:p>
          <a:p>
            <a:pPr marL="342900" indent="-342900" algn="just">
              <a:buFont typeface="Arial" panose="020B0604020202020204" pitchFamily="34" charset="0"/>
              <a:buChar char="•"/>
            </a:pPr>
            <a:r>
              <a:rPr lang="en-GB" sz="2000" dirty="0">
                <a:latin typeface="Univers" panose="020B0503020202020204" pitchFamily="34" charset="0"/>
              </a:rPr>
              <a:t>Mr David Jones could be compelled to apply for a grant to administer the estate by way of an application for a citation. If he failed to appear on the citation the council could use this as evidence he has been cleared off in an application for a full or limited grant permitting the sale of the property. </a:t>
            </a:r>
          </a:p>
          <a:p>
            <a:pPr algn="just"/>
            <a:endParaRPr lang="en-GB" sz="2000" dirty="0">
              <a:latin typeface="Univers" panose="020B0503020202020204" pitchFamily="34" charset="0"/>
            </a:endParaRPr>
          </a:p>
          <a:p>
            <a:pPr marL="285750" indent="-285750" algn="just">
              <a:buFont typeface="Arial" panose="020B0604020202020204" pitchFamily="34" charset="0"/>
              <a:buChar char="•"/>
            </a:pPr>
            <a:r>
              <a:rPr lang="en-GB" sz="2000" dirty="0">
                <a:latin typeface="Univers" panose="020B0503020202020204" pitchFamily="34" charset="0"/>
              </a:rPr>
              <a:t>The value of the property exceeds the debt owed to the council and an application for an insolvent estate administration order may not succeed in such circumstances. </a:t>
            </a:r>
          </a:p>
          <a:p>
            <a:pPr marL="285750" indent="-285750" algn="just">
              <a:buFont typeface="Arial" panose="020B0604020202020204" pitchFamily="34" charset="0"/>
              <a:buChar char="•"/>
            </a:pPr>
            <a:endParaRPr lang="en-GB" sz="2000" dirty="0">
              <a:latin typeface="Univers" panose="020B0503020202020204" pitchFamily="34" charset="0"/>
            </a:endParaRPr>
          </a:p>
          <a:p>
            <a:pPr marL="285750" indent="-285750" algn="just">
              <a:buFont typeface="Arial" panose="020B0604020202020204" pitchFamily="34" charset="0"/>
              <a:buChar char="•"/>
            </a:pPr>
            <a:r>
              <a:rPr lang="en-GB" sz="2000" dirty="0">
                <a:latin typeface="Univers" panose="020B0503020202020204" pitchFamily="34" charset="0"/>
              </a:rPr>
              <a:t>The council could otherwise seek a judgment order for the debt by way of a county court claim and enforce the judgment by way of an application for a charge over the property followed by order for sale proceedings. </a:t>
            </a:r>
          </a:p>
          <a:p>
            <a:pPr algn="just"/>
            <a:endParaRPr lang="en-GB" sz="2000" dirty="0">
              <a:latin typeface="Univers" panose="020B0503020202020204" pitchFamily="34" charset="0"/>
            </a:endParaRPr>
          </a:p>
          <a:p>
            <a:endParaRPr lang="en-GB" dirty="0"/>
          </a:p>
          <a:p>
            <a:endParaRPr lang="en-GB" dirty="0"/>
          </a:p>
        </p:txBody>
      </p:sp>
    </p:spTree>
    <p:extLst>
      <p:ext uri="{BB962C8B-B14F-4D97-AF65-F5344CB8AC3E}">
        <p14:creationId xmlns:p14="http://schemas.microsoft.com/office/powerpoint/2010/main" val="20937988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id="{E5FC96A8-527D-4543-A000-D60B31D53E7E}"/>
              </a:ext>
            </a:extLst>
          </p:cNvPr>
          <p:cNvPicPr>
            <a:picLocks noChangeAspect="1"/>
          </p:cNvPicPr>
          <p:nvPr/>
        </p:nvPicPr>
        <p:blipFill>
          <a:blip r:embed="rId2"/>
          <a:stretch>
            <a:fillRect/>
          </a:stretch>
        </p:blipFill>
        <p:spPr>
          <a:xfrm>
            <a:off x="1488" y="0"/>
            <a:ext cx="12189023" cy="6858000"/>
          </a:xfrm>
          <a:prstGeom prst="rect">
            <a:avLst/>
          </a:prstGeom>
        </p:spPr>
      </p:pic>
      <p:sp>
        <p:nvSpPr>
          <p:cNvPr id="6" name="TextBox 5">
            <a:extLst>
              <a:ext uri="{FF2B5EF4-FFF2-40B4-BE49-F238E27FC236}">
                <a16:creationId xmlns:a16="http://schemas.microsoft.com/office/drawing/2014/main" id="{E4660005-D4DC-8947-A69F-F23E6403E2F6}"/>
              </a:ext>
            </a:extLst>
          </p:cNvPr>
          <p:cNvSpPr txBox="1"/>
          <p:nvPr/>
        </p:nvSpPr>
        <p:spPr>
          <a:xfrm>
            <a:off x="673317" y="722340"/>
            <a:ext cx="4985424" cy="553998"/>
          </a:xfrm>
          <a:prstGeom prst="rect">
            <a:avLst/>
          </a:prstGeom>
          <a:noFill/>
        </p:spPr>
        <p:txBody>
          <a:bodyPr wrap="square" rtlCol="0">
            <a:spAutoFit/>
          </a:bodyPr>
          <a:lstStyle/>
          <a:p>
            <a:r>
              <a:rPr lang="en-GB" sz="3000" b="1" dirty="0">
                <a:solidFill>
                  <a:schemeClr val="tx1">
                    <a:lumMod val="65000"/>
                    <a:lumOff val="35000"/>
                  </a:schemeClr>
                </a:solidFill>
                <a:latin typeface="Univers" panose="020B0403020202020204" pitchFamily="34" charset="0"/>
              </a:rPr>
              <a:t>Case Study 4</a:t>
            </a:r>
          </a:p>
        </p:txBody>
      </p:sp>
      <p:sp>
        <p:nvSpPr>
          <p:cNvPr id="7" name="TextBox 6">
            <a:extLst>
              <a:ext uri="{FF2B5EF4-FFF2-40B4-BE49-F238E27FC236}">
                <a16:creationId xmlns:a16="http://schemas.microsoft.com/office/drawing/2014/main" id="{1E20B5C1-6565-4748-A679-42A5A4274D31}"/>
              </a:ext>
            </a:extLst>
          </p:cNvPr>
          <p:cNvSpPr txBox="1"/>
          <p:nvPr/>
        </p:nvSpPr>
        <p:spPr>
          <a:xfrm>
            <a:off x="673317" y="1469113"/>
            <a:ext cx="10773616" cy="4154984"/>
          </a:xfrm>
          <a:prstGeom prst="rect">
            <a:avLst/>
          </a:prstGeom>
          <a:noFill/>
        </p:spPr>
        <p:txBody>
          <a:bodyPr wrap="square" rtlCol="0">
            <a:spAutoFit/>
          </a:bodyPr>
          <a:lstStyle/>
          <a:p>
            <a:pPr algn="just"/>
            <a:r>
              <a:rPr lang="en-GB" sz="2400" dirty="0">
                <a:effectLst/>
                <a:latin typeface="Univers" panose="020B0503020202020204" pitchFamily="34" charset="0"/>
                <a:ea typeface="Calibri" panose="020F0502020204030204" pitchFamily="34" charset="0"/>
              </a:rPr>
              <a:t>Mr Simon Jones </a:t>
            </a:r>
            <a:r>
              <a:rPr lang="en-GB" sz="2400" dirty="0">
                <a:latin typeface="Univers" panose="020B0503020202020204" pitchFamily="34" charset="0"/>
              </a:rPr>
              <a:t>died in Lake View Nursing Home on 14 July 2019.  Mr Jones owned 15 Yew Tree Drive, a terraced property which has an estimated market value of £126,000. No transfer of the property has been recorded with HM Land Registry. </a:t>
            </a:r>
          </a:p>
          <a:p>
            <a:pPr algn="just"/>
            <a:endParaRPr lang="en-GB" sz="2400" dirty="0">
              <a:latin typeface="Univers" panose="020B0503020202020204" pitchFamily="34" charset="0"/>
            </a:endParaRPr>
          </a:p>
          <a:p>
            <a:pPr algn="just"/>
            <a:r>
              <a:rPr lang="en-GB" sz="2400" dirty="0">
                <a:latin typeface="Univers" panose="020B0503020202020204" pitchFamily="34" charset="0"/>
              </a:rPr>
              <a:t>His son, David Jones, is living in the property. No debt is owed to the council by the estate but Simon has not paid any council tax and owes the council a substantial amount in overpaid benefits that he has received. He is indebted to the council for the total sum of £11,000. </a:t>
            </a:r>
          </a:p>
          <a:p>
            <a:pPr algn="just"/>
            <a:endParaRPr lang="en-GB" sz="2400" dirty="0">
              <a:latin typeface="Univers" panose="020B0503020202020204" pitchFamily="34" charset="0"/>
            </a:endParaRPr>
          </a:p>
          <a:p>
            <a:pPr algn="just"/>
            <a:r>
              <a:rPr lang="en-GB" sz="2400" dirty="0">
                <a:latin typeface="Univers" panose="020B0503020202020204" pitchFamily="34" charset="0"/>
              </a:rPr>
              <a:t>Simon is unemployed and is known not to have any other assets. </a:t>
            </a:r>
          </a:p>
        </p:txBody>
      </p:sp>
    </p:spTree>
    <p:extLst>
      <p:ext uri="{BB962C8B-B14F-4D97-AF65-F5344CB8AC3E}">
        <p14:creationId xmlns:p14="http://schemas.microsoft.com/office/powerpoint/2010/main" val="37843342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id="{E5FC96A8-527D-4543-A000-D60B31D53E7E}"/>
              </a:ext>
            </a:extLst>
          </p:cNvPr>
          <p:cNvPicPr>
            <a:picLocks noChangeAspect="1"/>
          </p:cNvPicPr>
          <p:nvPr/>
        </p:nvPicPr>
        <p:blipFill>
          <a:blip r:embed="rId2"/>
          <a:stretch>
            <a:fillRect/>
          </a:stretch>
        </p:blipFill>
        <p:spPr>
          <a:xfrm>
            <a:off x="1488" y="0"/>
            <a:ext cx="12189023" cy="6858000"/>
          </a:xfrm>
          <a:prstGeom prst="rect">
            <a:avLst/>
          </a:prstGeom>
        </p:spPr>
      </p:pic>
      <p:sp>
        <p:nvSpPr>
          <p:cNvPr id="6" name="TextBox 5">
            <a:extLst>
              <a:ext uri="{FF2B5EF4-FFF2-40B4-BE49-F238E27FC236}">
                <a16:creationId xmlns:a16="http://schemas.microsoft.com/office/drawing/2014/main" id="{E4660005-D4DC-8947-A69F-F23E6403E2F6}"/>
              </a:ext>
            </a:extLst>
          </p:cNvPr>
          <p:cNvSpPr txBox="1"/>
          <p:nvPr/>
        </p:nvSpPr>
        <p:spPr>
          <a:xfrm>
            <a:off x="484770" y="683336"/>
            <a:ext cx="4985424" cy="553998"/>
          </a:xfrm>
          <a:prstGeom prst="rect">
            <a:avLst/>
          </a:prstGeom>
          <a:noFill/>
        </p:spPr>
        <p:txBody>
          <a:bodyPr wrap="square" rtlCol="0">
            <a:spAutoFit/>
          </a:bodyPr>
          <a:lstStyle/>
          <a:p>
            <a:r>
              <a:rPr lang="en-GB" sz="3000" b="1" dirty="0">
                <a:solidFill>
                  <a:schemeClr val="tx1">
                    <a:lumMod val="65000"/>
                    <a:lumOff val="35000"/>
                  </a:schemeClr>
                </a:solidFill>
                <a:latin typeface="Univers" panose="020B0403020202020204" pitchFamily="34" charset="0"/>
              </a:rPr>
              <a:t>Discussion</a:t>
            </a:r>
          </a:p>
        </p:txBody>
      </p:sp>
      <p:sp>
        <p:nvSpPr>
          <p:cNvPr id="7" name="TextBox 6">
            <a:extLst>
              <a:ext uri="{FF2B5EF4-FFF2-40B4-BE49-F238E27FC236}">
                <a16:creationId xmlns:a16="http://schemas.microsoft.com/office/drawing/2014/main" id="{1E20B5C1-6565-4748-A679-42A5A4274D31}"/>
              </a:ext>
            </a:extLst>
          </p:cNvPr>
          <p:cNvSpPr txBox="1"/>
          <p:nvPr/>
        </p:nvSpPr>
        <p:spPr>
          <a:xfrm>
            <a:off x="484770" y="1378802"/>
            <a:ext cx="11007319" cy="5816977"/>
          </a:xfrm>
          <a:prstGeom prst="rect">
            <a:avLst/>
          </a:prstGeom>
          <a:noFill/>
        </p:spPr>
        <p:txBody>
          <a:bodyPr wrap="square" rtlCol="0">
            <a:spAutoFit/>
          </a:bodyPr>
          <a:lstStyle/>
          <a:p>
            <a:pPr marL="342900" indent="-342900" algn="just">
              <a:buFont typeface="Arial" panose="020B0604020202020204" pitchFamily="34" charset="0"/>
              <a:buChar char="•"/>
            </a:pPr>
            <a:r>
              <a:rPr lang="en-GB" sz="2400" dirty="0">
                <a:latin typeface="Univers" panose="020B0503020202020204" pitchFamily="34" charset="0"/>
              </a:rPr>
              <a:t>A debt is not owed to the council by the deceased. The council would not have any standing to intervene in the administration of the estate.</a:t>
            </a:r>
          </a:p>
          <a:p>
            <a:pPr marL="342900" indent="-342900" algn="just">
              <a:buFont typeface="Arial" panose="020B0604020202020204" pitchFamily="34" charset="0"/>
              <a:buChar char="•"/>
            </a:pPr>
            <a:endParaRPr lang="en-GB" sz="2400" dirty="0">
              <a:latin typeface="Univers" panose="020B0503020202020204" pitchFamily="34" charset="0"/>
            </a:endParaRPr>
          </a:p>
          <a:p>
            <a:pPr marL="342900" indent="-342900" algn="just">
              <a:buFont typeface="Arial" panose="020B0604020202020204" pitchFamily="34" charset="0"/>
              <a:buChar char="•"/>
            </a:pPr>
            <a:r>
              <a:rPr lang="en-GB" sz="2400" dirty="0">
                <a:latin typeface="Univers" panose="020B0503020202020204" pitchFamily="34" charset="0"/>
              </a:rPr>
              <a:t>The debt owed by David Jones exceeds the personal insolvency threshold. </a:t>
            </a:r>
          </a:p>
          <a:p>
            <a:pPr marL="342900" indent="-342900" algn="just">
              <a:buFont typeface="Arial" panose="020B0604020202020204" pitchFamily="34" charset="0"/>
              <a:buChar char="•"/>
            </a:pPr>
            <a:endParaRPr lang="en-GB" sz="2400" dirty="0">
              <a:latin typeface="Univers" panose="020B0503020202020204" pitchFamily="34" charset="0"/>
            </a:endParaRPr>
          </a:p>
          <a:p>
            <a:pPr marL="342900" indent="-342900" algn="just">
              <a:buFont typeface="Arial" panose="020B0604020202020204" pitchFamily="34" charset="0"/>
              <a:buChar char="•"/>
            </a:pPr>
            <a:r>
              <a:rPr lang="en-GB" sz="2400" dirty="0">
                <a:latin typeface="Univers" panose="020B0503020202020204" pitchFamily="34" charset="0"/>
              </a:rPr>
              <a:t>The estate of a bankrupt individual vests in their trustee in bankruptcy. The interest that the bankrupt has in the estate (which exists as a right to have the estate administered) vests with their trustee in bankruptcy. </a:t>
            </a:r>
          </a:p>
          <a:p>
            <a:pPr marL="342900" indent="-342900" algn="just">
              <a:buFont typeface="Arial" panose="020B0604020202020204" pitchFamily="34" charset="0"/>
              <a:buChar char="•"/>
            </a:pPr>
            <a:endParaRPr lang="en-GB" sz="2400" dirty="0">
              <a:latin typeface="Univers" panose="020B0503020202020204" pitchFamily="34" charset="0"/>
            </a:endParaRPr>
          </a:p>
          <a:p>
            <a:pPr marL="342900" indent="-342900" algn="just">
              <a:buFont typeface="Arial" panose="020B0604020202020204" pitchFamily="34" charset="0"/>
              <a:buChar char="•"/>
            </a:pPr>
            <a:r>
              <a:rPr lang="en-GB" sz="2400" dirty="0">
                <a:latin typeface="Univers" panose="020B0503020202020204" pitchFamily="34" charset="0"/>
              </a:rPr>
              <a:t>The bankrupts trustee could therefore apply to the court to administer the estate of the deceased in order to realise David Jones’ share for the benefit of his creditors. </a:t>
            </a:r>
          </a:p>
          <a:p>
            <a:endParaRPr lang="en-GB" sz="2000" dirty="0">
              <a:solidFill>
                <a:schemeClr val="tx1">
                  <a:lumMod val="50000"/>
                  <a:lumOff val="50000"/>
                </a:schemeClr>
              </a:solidFill>
              <a:latin typeface="Univers" panose="020B0503020202020204" pitchFamily="34" charset="0"/>
            </a:endParaRPr>
          </a:p>
          <a:p>
            <a:endParaRPr lang="en-GB" sz="2000" dirty="0">
              <a:solidFill>
                <a:schemeClr val="tx1">
                  <a:lumMod val="50000"/>
                  <a:lumOff val="50000"/>
                </a:schemeClr>
              </a:solidFill>
              <a:latin typeface="Univers" panose="020B0503020202020204" pitchFamily="34" charset="0"/>
            </a:endParaRPr>
          </a:p>
          <a:p>
            <a:r>
              <a:rPr lang="en-GB" sz="2000" dirty="0">
                <a:solidFill>
                  <a:schemeClr val="tx1">
                    <a:lumMod val="50000"/>
                    <a:lumOff val="50000"/>
                  </a:schemeClr>
                </a:solidFill>
                <a:effectLst/>
                <a:latin typeface="Univers" panose="020B0503020202020204" pitchFamily="34" charset="0"/>
              </a:rPr>
              <a:t>.</a:t>
            </a:r>
          </a:p>
        </p:txBody>
      </p:sp>
    </p:spTree>
    <p:extLst>
      <p:ext uri="{BB962C8B-B14F-4D97-AF65-F5344CB8AC3E}">
        <p14:creationId xmlns:p14="http://schemas.microsoft.com/office/powerpoint/2010/main" val="8268079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id="{E5FC96A8-527D-4543-A000-D60B31D53E7E}"/>
              </a:ext>
            </a:extLst>
          </p:cNvPr>
          <p:cNvPicPr>
            <a:picLocks noChangeAspect="1"/>
          </p:cNvPicPr>
          <p:nvPr/>
        </p:nvPicPr>
        <p:blipFill>
          <a:blip r:embed="rId2"/>
          <a:stretch>
            <a:fillRect/>
          </a:stretch>
        </p:blipFill>
        <p:spPr>
          <a:xfrm>
            <a:off x="1488" y="0"/>
            <a:ext cx="12189023" cy="6858000"/>
          </a:xfrm>
          <a:prstGeom prst="rect">
            <a:avLst/>
          </a:prstGeom>
        </p:spPr>
      </p:pic>
      <p:sp>
        <p:nvSpPr>
          <p:cNvPr id="6" name="TextBox 5">
            <a:extLst>
              <a:ext uri="{FF2B5EF4-FFF2-40B4-BE49-F238E27FC236}">
                <a16:creationId xmlns:a16="http://schemas.microsoft.com/office/drawing/2014/main" id="{E4660005-D4DC-8947-A69F-F23E6403E2F6}"/>
              </a:ext>
            </a:extLst>
          </p:cNvPr>
          <p:cNvSpPr txBox="1"/>
          <p:nvPr/>
        </p:nvSpPr>
        <p:spPr>
          <a:xfrm>
            <a:off x="643480" y="683336"/>
            <a:ext cx="4985424" cy="553998"/>
          </a:xfrm>
          <a:prstGeom prst="rect">
            <a:avLst/>
          </a:prstGeom>
          <a:noFill/>
        </p:spPr>
        <p:txBody>
          <a:bodyPr wrap="square" rtlCol="0">
            <a:spAutoFit/>
          </a:bodyPr>
          <a:lstStyle/>
          <a:p>
            <a:r>
              <a:rPr lang="en-GB" sz="3000" b="1" dirty="0">
                <a:solidFill>
                  <a:schemeClr val="tx1">
                    <a:lumMod val="65000"/>
                    <a:lumOff val="35000"/>
                  </a:schemeClr>
                </a:solidFill>
                <a:latin typeface="Univers" panose="020B0403020202020204" pitchFamily="34" charset="0"/>
              </a:rPr>
              <a:t>Discussion continued </a:t>
            </a:r>
          </a:p>
        </p:txBody>
      </p:sp>
      <p:sp>
        <p:nvSpPr>
          <p:cNvPr id="7" name="TextBox 6">
            <a:extLst>
              <a:ext uri="{FF2B5EF4-FFF2-40B4-BE49-F238E27FC236}">
                <a16:creationId xmlns:a16="http://schemas.microsoft.com/office/drawing/2014/main" id="{1E20B5C1-6565-4748-A679-42A5A4274D31}"/>
              </a:ext>
            </a:extLst>
          </p:cNvPr>
          <p:cNvSpPr txBox="1"/>
          <p:nvPr/>
        </p:nvSpPr>
        <p:spPr>
          <a:xfrm>
            <a:off x="643480" y="1382286"/>
            <a:ext cx="10509942" cy="5078313"/>
          </a:xfrm>
          <a:prstGeom prst="rect">
            <a:avLst/>
          </a:prstGeom>
          <a:noFill/>
        </p:spPr>
        <p:txBody>
          <a:bodyPr wrap="square" rtlCol="0">
            <a:spAutoFit/>
          </a:bodyPr>
          <a:lstStyle/>
          <a:p>
            <a:pPr marL="342900" indent="-342900" algn="just">
              <a:buFont typeface="Arial" panose="020B0604020202020204" pitchFamily="34" charset="0"/>
              <a:buChar char="•"/>
            </a:pPr>
            <a:r>
              <a:rPr lang="en-GB" sz="2400" dirty="0">
                <a:latin typeface="Univers" panose="020B0503020202020204" pitchFamily="34" charset="0"/>
              </a:rPr>
              <a:t>The legal title to the property will not have vested in David Jones. </a:t>
            </a:r>
          </a:p>
          <a:p>
            <a:pPr algn="just"/>
            <a:endParaRPr lang="en-GB" sz="2400" dirty="0">
              <a:latin typeface="Univers" panose="020B0503020202020204" pitchFamily="34" charset="0"/>
            </a:endParaRPr>
          </a:p>
          <a:p>
            <a:pPr marL="342900" indent="-342900" algn="just">
              <a:buFont typeface="Arial" panose="020B0604020202020204" pitchFamily="34" charset="0"/>
              <a:buChar char="•"/>
            </a:pPr>
            <a:r>
              <a:rPr lang="en-GB" sz="2400" dirty="0">
                <a:latin typeface="Univers" panose="020B0503020202020204" pitchFamily="34" charset="0"/>
              </a:rPr>
              <a:t>If David Jones had extracted a grant of representation as the sole beneficiary of the estate it might be possible to construct a case of David Jones having vested a beneficial interest in the property in himself by way of his conduct (such as living in the property and treating it as his own). </a:t>
            </a:r>
          </a:p>
          <a:p>
            <a:pPr algn="just"/>
            <a:endParaRPr lang="en-GB" sz="2400" dirty="0">
              <a:latin typeface="Univers" panose="020B0503020202020204" pitchFamily="34" charset="0"/>
            </a:endParaRPr>
          </a:p>
          <a:p>
            <a:pPr marL="342900" indent="-342900" algn="just">
              <a:buFont typeface="Arial" panose="020B0604020202020204" pitchFamily="34" charset="0"/>
              <a:buChar char="•"/>
            </a:pPr>
            <a:r>
              <a:rPr lang="en-GB" sz="2400" dirty="0">
                <a:latin typeface="Univers" panose="020B0503020202020204" pitchFamily="34" charset="0"/>
              </a:rPr>
              <a:t>A debtor’s beneficial interest in a property can be charged and in such circumstances an application for a charging order over the debtors’ interest in the property could be made in the usual way. </a:t>
            </a:r>
          </a:p>
          <a:p>
            <a:endParaRPr lang="en-GB" sz="2000" dirty="0">
              <a:solidFill>
                <a:schemeClr val="tx1">
                  <a:lumMod val="50000"/>
                  <a:lumOff val="50000"/>
                </a:schemeClr>
              </a:solidFill>
              <a:latin typeface="Univers" panose="020B0503020202020204" pitchFamily="34" charset="0"/>
            </a:endParaRPr>
          </a:p>
          <a:p>
            <a:endParaRPr lang="en-GB" sz="2000" dirty="0">
              <a:solidFill>
                <a:schemeClr val="tx1">
                  <a:lumMod val="50000"/>
                  <a:lumOff val="50000"/>
                </a:schemeClr>
              </a:solidFill>
              <a:latin typeface="Univers" panose="020B0503020202020204" pitchFamily="34" charset="0"/>
            </a:endParaRPr>
          </a:p>
          <a:p>
            <a:endParaRPr lang="en-GB" sz="2000" dirty="0">
              <a:solidFill>
                <a:schemeClr val="tx1">
                  <a:lumMod val="50000"/>
                  <a:lumOff val="50000"/>
                </a:schemeClr>
              </a:solidFill>
              <a:effectLst/>
              <a:latin typeface="Univers" panose="020B0503020202020204" pitchFamily="34" charset="0"/>
            </a:endParaRPr>
          </a:p>
        </p:txBody>
      </p:sp>
    </p:spTree>
    <p:extLst>
      <p:ext uri="{BB962C8B-B14F-4D97-AF65-F5344CB8AC3E}">
        <p14:creationId xmlns:p14="http://schemas.microsoft.com/office/powerpoint/2010/main" val="3659302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id="{E5FC96A8-527D-4543-A000-D60B31D53E7E}"/>
              </a:ext>
            </a:extLst>
          </p:cNvPr>
          <p:cNvPicPr>
            <a:picLocks noChangeAspect="1"/>
          </p:cNvPicPr>
          <p:nvPr/>
        </p:nvPicPr>
        <p:blipFill>
          <a:blip r:embed="rId2"/>
          <a:stretch>
            <a:fillRect/>
          </a:stretch>
        </p:blipFill>
        <p:spPr>
          <a:xfrm>
            <a:off x="0" y="0"/>
            <a:ext cx="12189023" cy="6858000"/>
          </a:xfrm>
          <a:prstGeom prst="rect">
            <a:avLst/>
          </a:prstGeom>
        </p:spPr>
      </p:pic>
      <p:sp>
        <p:nvSpPr>
          <p:cNvPr id="6" name="TextBox 5">
            <a:extLst>
              <a:ext uri="{FF2B5EF4-FFF2-40B4-BE49-F238E27FC236}">
                <a16:creationId xmlns:a16="http://schemas.microsoft.com/office/drawing/2014/main" id="{E4660005-D4DC-8947-A69F-F23E6403E2F6}"/>
              </a:ext>
            </a:extLst>
          </p:cNvPr>
          <p:cNvSpPr txBox="1"/>
          <p:nvPr/>
        </p:nvSpPr>
        <p:spPr>
          <a:xfrm>
            <a:off x="529938" y="675466"/>
            <a:ext cx="9592048" cy="1015663"/>
          </a:xfrm>
          <a:prstGeom prst="rect">
            <a:avLst/>
          </a:prstGeom>
          <a:noFill/>
        </p:spPr>
        <p:txBody>
          <a:bodyPr wrap="square" rtlCol="0">
            <a:spAutoFit/>
          </a:bodyPr>
          <a:lstStyle/>
          <a:p>
            <a:endParaRPr lang="en-GB" sz="3000" b="1" dirty="0">
              <a:solidFill>
                <a:schemeClr val="tx1">
                  <a:lumMod val="65000"/>
                  <a:lumOff val="35000"/>
                </a:schemeClr>
              </a:solidFill>
              <a:latin typeface="Univers" panose="020B0503020202020204" pitchFamily="34" charset="0"/>
            </a:endParaRPr>
          </a:p>
          <a:p>
            <a:r>
              <a:rPr lang="en-GB" sz="3000" b="1" dirty="0">
                <a:solidFill>
                  <a:schemeClr val="tx1">
                    <a:lumMod val="65000"/>
                    <a:lumOff val="35000"/>
                  </a:schemeClr>
                </a:solidFill>
                <a:latin typeface="Univers" panose="020B0503020202020204" pitchFamily="34" charset="0"/>
              </a:rPr>
              <a:t>Payment of Debts and Expenses  </a:t>
            </a:r>
          </a:p>
        </p:txBody>
      </p:sp>
      <p:sp>
        <p:nvSpPr>
          <p:cNvPr id="7" name="TextBox 6">
            <a:extLst>
              <a:ext uri="{FF2B5EF4-FFF2-40B4-BE49-F238E27FC236}">
                <a16:creationId xmlns:a16="http://schemas.microsoft.com/office/drawing/2014/main" id="{1E20B5C1-6565-4748-A679-42A5A4274D31}"/>
              </a:ext>
            </a:extLst>
          </p:cNvPr>
          <p:cNvSpPr txBox="1"/>
          <p:nvPr/>
        </p:nvSpPr>
        <p:spPr>
          <a:xfrm>
            <a:off x="598311" y="1260629"/>
            <a:ext cx="10935599" cy="5632311"/>
          </a:xfrm>
          <a:prstGeom prst="rect">
            <a:avLst/>
          </a:prstGeom>
          <a:noFill/>
        </p:spPr>
        <p:txBody>
          <a:bodyPr wrap="square" rtlCol="0">
            <a:spAutoFit/>
          </a:bodyPr>
          <a:lstStyle/>
          <a:p>
            <a:endParaRPr lang="en-GB" sz="2400" dirty="0">
              <a:latin typeface="Univers" panose="020B0503020202020204" pitchFamily="34" charset="0"/>
              <a:cs typeface="Arial" panose="020B0604020202020204" pitchFamily="34" charset="0"/>
            </a:endParaRPr>
          </a:p>
          <a:p>
            <a:endParaRPr lang="en-GB" sz="2400" dirty="0">
              <a:latin typeface="Univers" panose="020B0503020202020204" pitchFamily="34" charset="0"/>
              <a:cs typeface="Arial" panose="020B0604020202020204" pitchFamily="34" charset="0"/>
            </a:endParaRPr>
          </a:p>
          <a:p>
            <a:pPr algn="just"/>
            <a:r>
              <a:rPr lang="en-GB" sz="2400" dirty="0">
                <a:latin typeface="Univers" panose="020B0503020202020204" pitchFamily="34" charset="0"/>
                <a:cs typeface="Arial" panose="020B0604020202020204" pitchFamily="34" charset="0"/>
              </a:rPr>
              <a:t>The personal representatives of the person who has died must pay all funeral, testamentary, administration expenses, debts, and other liabilities from the assets of the deceased as are properly payable. </a:t>
            </a:r>
          </a:p>
          <a:p>
            <a:pPr algn="just"/>
            <a:r>
              <a:rPr lang="en-GB" sz="2400" dirty="0">
                <a:latin typeface="Univers" panose="020B0503020202020204" pitchFamily="34" charset="0"/>
                <a:cs typeface="Arial" panose="020B0604020202020204" pitchFamily="34" charset="0"/>
              </a:rPr>
              <a:t>(Section 33(2) of the Administration of Estates Act 1925).</a:t>
            </a:r>
          </a:p>
          <a:p>
            <a:pPr algn="just"/>
            <a:endParaRPr lang="en-GB" sz="2400" dirty="0">
              <a:latin typeface="Univers" panose="020B0503020202020204" pitchFamily="34" charset="0"/>
              <a:cs typeface="Arial" panose="020B0604020202020204" pitchFamily="34" charset="0"/>
            </a:endParaRPr>
          </a:p>
          <a:p>
            <a:pPr algn="just"/>
            <a:r>
              <a:rPr lang="en-GB" sz="2400" dirty="0">
                <a:latin typeface="Univers" panose="020B0503020202020204" pitchFamily="34" charset="0"/>
                <a:cs typeface="Arial" panose="020B0604020202020204" pitchFamily="34" charset="0"/>
              </a:rPr>
              <a:t>Any gifts bequeathed by a valid will of the deceased are subject to the debts and liabilities of the estate being paid first. </a:t>
            </a:r>
          </a:p>
          <a:p>
            <a:pPr algn="just"/>
            <a:endParaRPr lang="en-GB" sz="2400" dirty="0">
              <a:latin typeface="Univers" panose="020B0503020202020204" pitchFamily="34" charset="0"/>
              <a:cs typeface="Arial" panose="020B0604020202020204" pitchFamily="34" charset="0"/>
            </a:endParaRPr>
          </a:p>
          <a:p>
            <a:pPr algn="just"/>
            <a:r>
              <a:rPr lang="en-GB" sz="2400" dirty="0">
                <a:latin typeface="Univers" panose="020B0503020202020204" pitchFamily="34" charset="0"/>
                <a:ea typeface="Calibri" panose="020F0502020204030204" pitchFamily="34" charset="0"/>
              </a:rPr>
              <a:t>Any disposition of any property belonging to the deceased by a valid will which is inconsistent with Section 33(2) is void against creditors of the estate. </a:t>
            </a:r>
          </a:p>
          <a:p>
            <a:pPr algn="just"/>
            <a:endParaRPr lang="en-GB" sz="2400" dirty="0">
              <a:latin typeface="Univers" panose="020B0503020202020204" pitchFamily="34" charset="0"/>
              <a:ea typeface="Calibri" panose="020F0502020204030204" pitchFamily="34" charset="0"/>
            </a:endParaRPr>
          </a:p>
          <a:p>
            <a:pPr marL="0" indent="0">
              <a:buNone/>
            </a:pPr>
            <a:endParaRPr lang="en-GB" sz="2400" dirty="0">
              <a:effectLst/>
              <a:latin typeface="Univers" panose="020B0503020202020204" pitchFamily="34" charset="0"/>
              <a:ea typeface="Calibri" panose="020F0502020204030204" pitchFamily="34" charset="0"/>
            </a:endParaRPr>
          </a:p>
        </p:txBody>
      </p:sp>
    </p:spTree>
    <p:extLst>
      <p:ext uri="{BB962C8B-B14F-4D97-AF65-F5344CB8AC3E}">
        <p14:creationId xmlns:p14="http://schemas.microsoft.com/office/powerpoint/2010/main" val="37593825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E725F22E-1380-B045-8528-08FB5452F3EB}"/>
              </a:ext>
            </a:extLst>
          </p:cNvPr>
          <p:cNvPicPr>
            <a:picLocks noChangeAspect="1"/>
          </p:cNvPicPr>
          <p:nvPr/>
        </p:nvPicPr>
        <p:blipFill>
          <a:blip r:embed="rId3"/>
          <a:stretch>
            <a:fillRect/>
          </a:stretch>
        </p:blipFill>
        <p:spPr>
          <a:xfrm>
            <a:off x="-2831" y="0"/>
            <a:ext cx="12189023" cy="6858000"/>
          </a:xfrm>
          <a:prstGeom prst="rect">
            <a:avLst/>
          </a:prstGeom>
        </p:spPr>
      </p:pic>
      <p:sp>
        <p:nvSpPr>
          <p:cNvPr id="6" name="TextBox 5">
            <a:extLst>
              <a:ext uri="{FF2B5EF4-FFF2-40B4-BE49-F238E27FC236}">
                <a16:creationId xmlns:a16="http://schemas.microsoft.com/office/drawing/2014/main" id="{0FA614C7-5C83-B242-ABD4-EEC91A1AA70F}"/>
              </a:ext>
            </a:extLst>
          </p:cNvPr>
          <p:cNvSpPr txBox="1"/>
          <p:nvPr/>
        </p:nvSpPr>
        <p:spPr>
          <a:xfrm>
            <a:off x="3697544" y="2916493"/>
            <a:ext cx="4788272" cy="553998"/>
          </a:xfrm>
          <a:prstGeom prst="rect">
            <a:avLst/>
          </a:prstGeom>
          <a:noFill/>
        </p:spPr>
        <p:txBody>
          <a:bodyPr wrap="square" rtlCol="0">
            <a:spAutoFit/>
          </a:bodyPr>
          <a:lstStyle/>
          <a:p>
            <a:pPr algn="ctr"/>
            <a:r>
              <a:rPr lang="en-GB" sz="3000" b="1" dirty="0">
                <a:solidFill>
                  <a:schemeClr val="bg1"/>
                </a:solidFill>
                <a:latin typeface="Univers" panose="020B0403020202020204" pitchFamily="34" charset="0"/>
              </a:rPr>
              <a:t>QUESTIONS ?  </a:t>
            </a:r>
          </a:p>
        </p:txBody>
      </p:sp>
    </p:spTree>
    <p:extLst>
      <p:ext uri="{BB962C8B-B14F-4D97-AF65-F5344CB8AC3E}">
        <p14:creationId xmlns:p14="http://schemas.microsoft.com/office/powerpoint/2010/main" val="361620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id="{E5FC96A8-527D-4543-A000-D60B31D53E7E}"/>
              </a:ext>
            </a:extLst>
          </p:cNvPr>
          <p:cNvPicPr>
            <a:picLocks noChangeAspect="1"/>
          </p:cNvPicPr>
          <p:nvPr/>
        </p:nvPicPr>
        <p:blipFill>
          <a:blip r:embed="rId2"/>
          <a:stretch>
            <a:fillRect/>
          </a:stretch>
        </p:blipFill>
        <p:spPr>
          <a:xfrm>
            <a:off x="-18430" y="0"/>
            <a:ext cx="12189023" cy="6858000"/>
          </a:xfrm>
          <a:prstGeom prst="rect">
            <a:avLst/>
          </a:prstGeom>
        </p:spPr>
      </p:pic>
      <p:sp>
        <p:nvSpPr>
          <p:cNvPr id="6" name="TextBox 5">
            <a:extLst>
              <a:ext uri="{FF2B5EF4-FFF2-40B4-BE49-F238E27FC236}">
                <a16:creationId xmlns:a16="http://schemas.microsoft.com/office/drawing/2014/main" id="{E4660005-D4DC-8947-A69F-F23E6403E2F6}"/>
              </a:ext>
            </a:extLst>
          </p:cNvPr>
          <p:cNvSpPr txBox="1"/>
          <p:nvPr/>
        </p:nvSpPr>
        <p:spPr>
          <a:xfrm>
            <a:off x="529938" y="675466"/>
            <a:ext cx="9592048" cy="1477328"/>
          </a:xfrm>
          <a:prstGeom prst="rect">
            <a:avLst/>
          </a:prstGeom>
          <a:noFill/>
        </p:spPr>
        <p:txBody>
          <a:bodyPr wrap="square" rtlCol="0">
            <a:spAutoFit/>
          </a:bodyPr>
          <a:lstStyle/>
          <a:p>
            <a:r>
              <a:rPr lang="en-GB" sz="3000" b="1" dirty="0">
                <a:solidFill>
                  <a:schemeClr val="tx1">
                    <a:lumMod val="65000"/>
                    <a:lumOff val="35000"/>
                  </a:schemeClr>
                </a:solidFill>
                <a:latin typeface="Univers" panose="020B0503020202020204" pitchFamily="34" charset="0"/>
              </a:rPr>
              <a:t>Intestacy </a:t>
            </a:r>
          </a:p>
          <a:p>
            <a:endParaRPr lang="en-GB" sz="3000" b="1" dirty="0">
              <a:solidFill>
                <a:schemeClr val="tx1">
                  <a:lumMod val="65000"/>
                  <a:lumOff val="35000"/>
                </a:schemeClr>
              </a:solidFill>
              <a:latin typeface="Univers" panose="020B0503020202020204" pitchFamily="34" charset="0"/>
            </a:endParaRPr>
          </a:p>
          <a:p>
            <a:endParaRPr lang="en-GB" sz="3000" b="1" dirty="0">
              <a:solidFill>
                <a:schemeClr val="tx1">
                  <a:lumMod val="65000"/>
                  <a:lumOff val="35000"/>
                </a:schemeClr>
              </a:solidFill>
              <a:latin typeface="Univers" panose="020B0503020202020204" pitchFamily="34" charset="0"/>
            </a:endParaRPr>
          </a:p>
        </p:txBody>
      </p:sp>
      <p:sp>
        <p:nvSpPr>
          <p:cNvPr id="7" name="TextBox 6">
            <a:extLst>
              <a:ext uri="{FF2B5EF4-FFF2-40B4-BE49-F238E27FC236}">
                <a16:creationId xmlns:a16="http://schemas.microsoft.com/office/drawing/2014/main" id="{1E20B5C1-6565-4748-A679-42A5A4274D31}"/>
              </a:ext>
            </a:extLst>
          </p:cNvPr>
          <p:cNvSpPr txBox="1"/>
          <p:nvPr/>
        </p:nvSpPr>
        <p:spPr>
          <a:xfrm>
            <a:off x="630315" y="1287833"/>
            <a:ext cx="10903595" cy="5632311"/>
          </a:xfrm>
          <a:prstGeom prst="rect">
            <a:avLst/>
          </a:prstGeom>
          <a:noFill/>
        </p:spPr>
        <p:txBody>
          <a:bodyPr wrap="square" rtlCol="0">
            <a:spAutoFit/>
          </a:bodyPr>
          <a:lstStyle/>
          <a:p>
            <a:endParaRPr lang="en-GB" sz="2400" dirty="0">
              <a:latin typeface="Univers" panose="020B0503020202020204" pitchFamily="34" charset="0"/>
              <a:cs typeface="Arial" panose="020B0604020202020204" pitchFamily="34" charset="0"/>
            </a:endParaRPr>
          </a:p>
          <a:p>
            <a:pPr algn="just"/>
            <a:r>
              <a:rPr lang="en-GB" sz="2400" dirty="0">
                <a:latin typeface="Univers" panose="020B0503020202020204" pitchFamily="34" charset="0"/>
                <a:cs typeface="Arial" panose="020B0604020202020204" pitchFamily="34" charset="0"/>
              </a:rPr>
              <a:t>If the person did not execute a valid will prior to their death all of their property vests in the Public Trustee who holds the estate on trust until a grant of administration has been extracted by the deceased’s personal representative. (Section 9(1) Administration of Estates Act 1925). </a:t>
            </a:r>
          </a:p>
          <a:p>
            <a:pPr algn="just"/>
            <a:endParaRPr lang="en-GB" sz="2400" dirty="0">
              <a:latin typeface="Univers" panose="020B0503020202020204" pitchFamily="34" charset="0"/>
              <a:cs typeface="Arial" panose="020B0604020202020204" pitchFamily="34" charset="0"/>
            </a:endParaRPr>
          </a:p>
          <a:p>
            <a:pPr algn="just"/>
            <a:r>
              <a:rPr lang="en-GB" sz="2400" dirty="0">
                <a:latin typeface="Univers" panose="020B0503020202020204" pitchFamily="34" charset="0"/>
                <a:cs typeface="Arial" panose="020B0604020202020204" pitchFamily="34" charset="0"/>
              </a:rPr>
              <a:t>Once a personal representative has extracted a grant they will be responsible for administering the estate and distributing any remaining funds to the beneficiaries of the intestate estate. The Public Trustee will not administer an intestate estate herself. </a:t>
            </a:r>
          </a:p>
          <a:p>
            <a:pPr algn="just"/>
            <a:endParaRPr lang="en-GB" sz="2400" dirty="0">
              <a:latin typeface="Univers" panose="020B0503020202020204" pitchFamily="34" charset="0"/>
              <a:cs typeface="Arial" panose="020B0604020202020204" pitchFamily="34" charset="0"/>
            </a:endParaRPr>
          </a:p>
          <a:p>
            <a:pPr algn="just"/>
            <a:r>
              <a:rPr lang="en-GB" sz="2400" dirty="0">
                <a:latin typeface="Univers" panose="020B0503020202020204" pitchFamily="34" charset="0"/>
                <a:cs typeface="Arial" panose="020B0604020202020204" pitchFamily="34" charset="0"/>
              </a:rPr>
              <a:t>Payments of the deceased’s funeral costs, debts and expenses must be paid before any distribution can be made to the beneficiaries of the intestate estate. </a:t>
            </a:r>
          </a:p>
          <a:p>
            <a:pPr marL="0" indent="0">
              <a:buNone/>
            </a:pPr>
            <a:endParaRPr lang="en-GB" sz="2400" dirty="0">
              <a:effectLst/>
              <a:latin typeface="Univers" panose="020B0503020202020204" pitchFamily="34" charset="0"/>
              <a:ea typeface="Calibri" panose="020F0502020204030204" pitchFamily="34" charset="0"/>
            </a:endParaRPr>
          </a:p>
        </p:txBody>
      </p:sp>
    </p:spTree>
    <p:extLst>
      <p:ext uri="{BB962C8B-B14F-4D97-AF65-F5344CB8AC3E}">
        <p14:creationId xmlns:p14="http://schemas.microsoft.com/office/powerpoint/2010/main" val="2274738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id="{E5FC96A8-527D-4543-A000-D60B31D53E7E}"/>
              </a:ext>
            </a:extLst>
          </p:cNvPr>
          <p:cNvPicPr>
            <a:picLocks noChangeAspect="1"/>
          </p:cNvPicPr>
          <p:nvPr/>
        </p:nvPicPr>
        <p:blipFill>
          <a:blip r:embed="rId2"/>
          <a:stretch>
            <a:fillRect/>
          </a:stretch>
        </p:blipFill>
        <p:spPr>
          <a:xfrm>
            <a:off x="0" y="0"/>
            <a:ext cx="12189023" cy="6858000"/>
          </a:xfrm>
          <a:prstGeom prst="rect">
            <a:avLst/>
          </a:prstGeom>
        </p:spPr>
      </p:pic>
      <p:sp>
        <p:nvSpPr>
          <p:cNvPr id="6" name="TextBox 5">
            <a:extLst>
              <a:ext uri="{FF2B5EF4-FFF2-40B4-BE49-F238E27FC236}">
                <a16:creationId xmlns:a16="http://schemas.microsoft.com/office/drawing/2014/main" id="{E4660005-D4DC-8947-A69F-F23E6403E2F6}"/>
              </a:ext>
            </a:extLst>
          </p:cNvPr>
          <p:cNvSpPr txBox="1"/>
          <p:nvPr/>
        </p:nvSpPr>
        <p:spPr>
          <a:xfrm>
            <a:off x="394472" y="528711"/>
            <a:ext cx="9592048" cy="1477328"/>
          </a:xfrm>
          <a:prstGeom prst="rect">
            <a:avLst/>
          </a:prstGeom>
          <a:noFill/>
        </p:spPr>
        <p:txBody>
          <a:bodyPr wrap="square" rtlCol="0">
            <a:spAutoFit/>
          </a:bodyPr>
          <a:lstStyle/>
          <a:p>
            <a:endParaRPr lang="en-GB" sz="3000" b="1" dirty="0">
              <a:solidFill>
                <a:schemeClr val="tx1">
                  <a:lumMod val="65000"/>
                  <a:lumOff val="35000"/>
                </a:schemeClr>
              </a:solidFill>
              <a:latin typeface="Univers" panose="020B0503020202020204" pitchFamily="34" charset="0"/>
            </a:endParaRPr>
          </a:p>
          <a:p>
            <a:r>
              <a:rPr lang="en-GB" sz="3000" b="1" dirty="0">
                <a:solidFill>
                  <a:schemeClr val="tx1">
                    <a:lumMod val="65000"/>
                    <a:lumOff val="35000"/>
                  </a:schemeClr>
                </a:solidFill>
                <a:latin typeface="Univers" panose="020B0503020202020204" pitchFamily="34" charset="0"/>
              </a:rPr>
              <a:t>Beneficiaries of an Intestate Estate </a:t>
            </a:r>
          </a:p>
          <a:p>
            <a:endParaRPr lang="en-GB" sz="3000" b="1" dirty="0">
              <a:solidFill>
                <a:schemeClr val="tx1">
                  <a:lumMod val="65000"/>
                  <a:lumOff val="35000"/>
                </a:schemeClr>
              </a:solidFill>
              <a:latin typeface="Univers" panose="020B0503020202020204" pitchFamily="34" charset="0"/>
            </a:endParaRPr>
          </a:p>
        </p:txBody>
      </p:sp>
      <p:sp>
        <p:nvSpPr>
          <p:cNvPr id="7" name="TextBox 6">
            <a:extLst>
              <a:ext uri="{FF2B5EF4-FFF2-40B4-BE49-F238E27FC236}">
                <a16:creationId xmlns:a16="http://schemas.microsoft.com/office/drawing/2014/main" id="{1E20B5C1-6565-4748-A679-42A5A4274D31}"/>
              </a:ext>
            </a:extLst>
          </p:cNvPr>
          <p:cNvSpPr txBox="1"/>
          <p:nvPr/>
        </p:nvSpPr>
        <p:spPr>
          <a:xfrm>
            <a:off x="485422" y="1287833"/>
            <a:ext cx="11062375" cy="6740307"/>
          </a:xfrm>
          <a:prstGeom prst="rect">
            <a:avLst/>
          </a:prstGeom>
          <a:noFill/>
        </p:spPr>
        <p:txBody>
          <a:bodyPr wrap="square" rtlCol="0">
            <a:spAutoFit/>
          </a:bodyPr>
          <a:lstStyle/>
          <a:p>
            <a:endParaRPr lang="en-GB" sz="2400" dirty="0">
              <a:latin typeface="Univers" panose="020B0503020202020204" pitchFamily="34" charset="0"/>
              <a:cs typeface="Arial" panose="020B0604020202020204" pitchFamily="34" charset="0"/>
            </a:endParaRPr>
          </a:p>
          <a:p>
            <a:pPr algn="just"/>
            <a:r>
              <a:rPr lang="en-GB" sz="2400" dirty="0">
                <a:latin typeface="Univers" panose="020B0503020202020204" pitchFamily="34" charset="0"/>
                <a:cs typeface="Arial" panose="020B0604020202020204" pitchFamily="34" charset="0"/>
              </a:rPr>
              <a:t>The estate of a person who has died intestate is distributed in accordance with the intestacy rules after payment of any inheritance tax, administration costs and debts. </a:t>
            </a:r>
          </a:p>
          <a:p>
            <a:pPr algn="just"/>
            <a:endParaRPr lang="en-GB" sz="2400" dirty="0">
              <a:latin typeface="Univers" panose="020B0503020202020204" pitchFamily="34" charset="0"/>
              <a:cs typeface="Arial" panose="020B0604020202020204" pitchFamily="34" charset="0"/>
            </a:endParaRPr>
          </a:p>
          <a:p>
            <a:pPr algn="just"/>
            <a:r>
              <a:rPr lang="en-GB" sz="2400" dirty="0">
                <a:latin typeface="Univers" panose="020B0503020202020204" pitchFamily="34" charset="0"/>
                <a:cs typeface="Arial" panose="020B0604020202020204" pitchFamily="34" charset="0"/>
              </a:rPr>
              <a:t>In England and Wales there was a change in the law on 1 October 2014. The distribution of the estate will depend on whether the deceased died before or after this date. Currently, the surviving spouse of the person who has died inherits all personal property and belongings of the deceased, the first £275,000 of the estate and 50% of the estate’s remaining value. The rules differ for Scotland. </a:t>
            </a:r>
          </a:p>
          <a:p>
            <a:pPr algn="just"/>
            <a:endParaRPr lang="en-GB" sz="2400" dirty="0">
              <a:latin typeface="Univers" panose="020B0503020202020204" pitchFamily="34" charset="0"/>
            </a:endParaRPr>
          </a:p>
          <a:p>
            <a:pPr algn="just"/>
            <a:r>
              <a:rPr lang="en-GB" sz="2400" dirty="0">
                <a:latin typeface="Univers" panose="020B0503020202020204" pitchFamily="34" charset="0"/>
              </a:rPr>
              <a:t>If a person entitled to a share of an intestate estate survives the deceased but dies before the administration is completed the share they had in the intestate estate forms part of their own estate. </a:t>
            </a:r>
          </a:p>
          <a:p>
            <a:pPr algn="just"/>
            <a:endParaRPr lang="en-GB" sz="2400" dirty="0">
              <a:latin typeface="Univers" panose="020B0503020202020204" pitchFamily="34" charset="0"/>
            </a:endParaRPr>
          </a:p>
          <a:p>
            <a:endParaRPr lang="en-GB" sz="2400" dirty="0">
              <a:latin typeface="Univers" panose="020B0503020202020204" pitchFamily="34" charset="0"/>
              <a:cs typeface="Arial" panose="020B0604020202020204" pitchFamily="34" charset="0"/>
            </a:endParaRPr>
          </a:p>
          <a:p>
            <a:pPr marL="0" indent="0">
              <a:buNone/>
            </a:pPr>
            <a:endParaRPr lang="en-GB" sz="2400" dirty="0">
              <a:effectLst/>
              <a:latin typeface="Univers" panose="020B0503020202020204" pitchFamily="34" charset="0"/>
              <a:ea typeface="Calibri" panose="020F0502020204030204" pitchFamily="34" charset="0"/>
            </a:endParaRPr>
          </a:p>
        </p:txBody>
      </p:sp>
    </p:spTree>
    <p:extLst>
      <p:ext uri="{BB962C8B-B14F-4D97-AF65-F5344CB8AC3E}">
        <p14:creationId xmlns:p14="http://schemas.microsoft.com/office/powerpoint/2010/main" val="1721642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id="{E5FC96A8-527D-4543-A000-D60B31D53E7E}"/>
              </a:ext>
            </a:extLst>
          </p:cNvPr>
          <p:cNvPicPr>
            <a:picLocks noChangeAspect="1"/>
          </p:cNvPicPr>
          <p:nvPr/>
        </p:nvPicPr>
        <p:blipFill>
          <a:blip r:embed="rId3"/>
          <a:stretch>
            <a:fillRect/>
          </a:stretch>
        </p:blipFill>
        <p:spPr>
          <a:xfrm>
            <a:off x="-45514" y="0"/>
            <a:ext cx="12189023" cy="6858000"/>
          </a:xfrm>
          <a:prstGeom prst="rect">
            <a:avLst/>
          </a:prstGeom>
        </p:spPr>
      </p:pic>
      <p:sp>
        <p:nvSpPr>
          <p:cNvPr id="6" name="TextBox 5">
            <a:extLst>
              <a:ext uri="{FF2B5EF4-FFF2-40B4-BE49-F238E27FC236}">
                <a16:creationId xmlns:a16="http://schemas.microsoft.com/office/drawing/2014/main" id="{E4660005-D4DC-8947-A69F-F23E6403E2F6}"/>
              </a:ext>
            </a:extLst>
          </p:cNvPr>
          <p:cNvSpPr txBox="1"/>
          <p:nvPr/>
        </p:nvSpPr>
        <p:spPr>
          <a:xfrm>
            <a:off x="528697" y="576868"/>
            <a:ext cx="9675175" cy="1015663"/>
          </a:xfrm>
          <a:prstGeom prst="rect">
            <a:avLst/>
          </a:prstGeom>
          <a:noFill/>
        </p:spPr>
        <p:txBody>
          <a:bodyPr wrap="square" rtlCol="0">
            <a:spAutoFit/>
          </a:bodyPr>
          <a:lstStyle/>
          <a:p>
            <a:r>
              <a:rPr lang="en-GB" sz="3000" b="1" dirty="0">
                <a:solidFill>
                  <a:schemeClr val="tx1">
                    <a:lumMod val="65000"/>
                    <a:lumOff val="35000"/>
                  </a:schemeClr>
                </a:solidFill>
                <a:latin typeface="Univers" panose="020B0503020202020204" pitchFamily="34" charset="0"/>
              </a:rPr>
              <a:t>Interests in land on death </a:t>
            </a:r>
          </a:p>
          <a:p>
            <a:r>
              <a:rPr lang="en-GB" sz="3000" b="1" dirty="0">
                <a:solidFill>
                  <a:schemeClr val="tx1">
                    <a:lumMod val="65000"/>
                    <a:lumOff val="35000"/>
                  </a:schemeClr>
                </a:solidFill>
                <a:latin typeface="Univers" panose="020B0503020202020204" pitchFamily="34" charset="0"/>
              </a:rPr>
              <a:t>  </a:t>
            </a:r>
          </a:p>
        </p:txBody>
      </p:sp>
      <p:sp>
        <p:nvSpPr>
          <p:cNvPr id="7" name="TextBox 6">
            <a:extLst>
              <a:ext uri="{FF2B5EF4-FFF2-40B4-BE49-F238E27FC236}">
                <a16:creationId xmlns:a16="http://schemas.microsoft.com/office/drawing/2014/main" id="{1E20B5C1-6565-4748-A679-42A5A4274D31}"/>
              </a:ext>
            </a:extLst>
          </p:cNvPr>
          <p:cNvSpPr txBox="1"/>
          <p:nvPr/>
        </p:nvSpPr>
        <p:spPr>
          <a:xfrm>
            <a:off x="601434" y="1205345"/>
            <a:ext cx="10777766" cy="5940088"/>
          </a:xfrm>
          <a:prstGeom prst="rect">
            <a:avLst/>
          </a:prstGeom>
          <a:noFill/>
        </p:spPr>
        <p:txBody>
          <a:bodyPr wrap="square" rtlCol="0">
            <a:spAutoFit/>
          </a:bodyPr>
          <a:lstStyle/>
          <a:p>
            <a:pPr algn="l"/>
            <a:endParaRPr lang="en-GB" sz="2000" dirty="0">
              <a:latin typeface="Univers" panose="020B0503020202020204" pitchFamily="34" charset="0"/>
            </a:endParaRPr>
          </a:p>
          <a:p>
            <a:pPr algn="just"/>
            <a:r>
              <a:rPr lang="en-GB" sz="2000" dirty="0">
                <a:latin typeface="Univers" panose="020B0503020202020204" pitchFamily="34" charset="0"/>
              </a:rPr>
              <a:t>If a person who has died had an interest in property that survived their death that interest vests in their estate. </a:t>
            </a:r>
          </a:p>
          <a:p>
            <a:pPr algn="just"/>
            <a:endParaRPr lang="en-GB" sz="2000" dirty="0">
              <a:latin typeface="Univers" panose="020B0503020202020204" pitchFamily="34" charset="0"/>
            </a:endParaRPr>
          </a:p>
          <a:p>
            <a:pPr algn="just"/>
            <a:r>
              <a:rPr lang="en-GB" sz="2000" dirty="0">
                <a:latin typeface="Univers" panose="020B0503020202020204" pitchFamily="34" charset="0"/>
              </a:rPr>
              <a:t>If the property is left to a named beneficiary under a valid will the gift will be void against the creditors of the estate if there are insufficient funds elsewhere in the estate to satisfy the deceased’s funeral costs, administration expenses and any debts. </a:t>
            </a:r>
          </a:p>
          <a:p>
            <a:pPr algn="just"/>
            <a:endParaRPr lang="en-GB" sz="2000" dirty="0">
              <a:latin typeface="Univers" panose="020B0503020202020204" pitchFamily="34" charset="0"/>
            </a:endParaRPr>
          </a:p>
          <a:p>
            <a:pPr algn="just"/>
            <a:r>
              <a:rPr lang="en-GB" sz="2000" dirty="0">
                <a:latin typeface="Univers" panose="020B0503020202020204" pitchFamily="34" charset="0"/>
              </a:rPr>
              <a:t>The transfer of an interest in property under the intestacy rules is similarly dependant on there being sufficient funds elsewhere in the estate to settle these liabilities. </a:t>
            </a:r>
          </a:p>
          <a:p>
            <a:pPr algn="just"/>
            <a:endParaRPr lang="en-GB" sz="2000" dirty="0">
              <a:latin typeface="Univers" panose="020B0503020202020204" pitchFamily="34" charset="0"/>
            </a:endParaRPr>
          </a:p>
          <a:p>
            <a:pPr algn="just"/>
            <a:r>
              <a:rPr lang="en-GB" sz="2000" dirty="0">
                <a:latin typeface="Univers" panose="020B0503020202020204" pitchFamily="34" charset="0"/>
              </a:rPr>
              <a:t>If there are inadequate funds in the estate to settle all of the deceased’s debts and expenses the property must be sold by the personal representatives to satisfy these. </a:t>
            </a:r>
          </a:p>
          <a:p>
            <a:pPr algn="just"/>
            <a:endParaRPr lang="en-GB" sz="2000" dirty="0">
              <a:latin typeface="Univers" panose="020B0503020202020204" pitchFamily="34" charset="0"/>
            </a:endParaRPr>
          </a:p>
          <a:p>
            <a:pPr algn="just"/>
            <a:r>
              <a:rPr lang="en-GB" sz="2000" dirty="0">
                <a:latin typeface="Univers" panose="020B0503020202020204" pitchFamily="34" charset="0"/>
              </a:rPr>
              <a:t>If estate has cash funds that are sufficient to satisfy the debts of the deceased without the need to realise the value of property, the property would still remain vested in the deceased’s personal representatives until transferred to the beneficiaries of the estate. </a:t>
            </a:r>
          </a:p>
          <a:p>
            <a:pPr algn="l"/>
            <a:endParaRPr lang="en-GB" sz="2000" dirty="0">
              <a:latin typeface="Univers" panose="020B0503020202020204" pitchFamily="34" charset="0"/>
            </a:endParaRPr>
          </a:p>
          <a:p>
            <a:pPr algn="l"/>
            <a:endParaRPr lang="en-GB" sz="2000" dirty="0">
              <a:latin typeface="Univers" panose="020B0503020202020204" pitchFamily="34" charset="0"/>
            </a:endParaRPr>
          </a:p>
        </p:txBody>
      </p:sp>
    </p:spTree>
    <p:extLst>
      <p:ext uri="{BB962C8B-B14F-4D97-AF65-F5344CB8AC3E}">
        <p14:creationId xmlns:p14="http://schemas.microsoft.com/office/powerpoint/2010/main" val="3371677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id="{E5FC96A8-527D-4543-A000-D60B31D53E7E}"/>
              </a:ext>
            </a:extLst>
          </p:cNvPr>
          <p:cNvPicPr>
            <a:picLocks noChangeAspect="1"/>
          </p:cNvPicPr>
          <p:nvPr/>
        </p:nvPicPr>
        <p:blipFill>
          <a:blip r:embed="rId2"/>
          <a:stretch>
            <a:fillRect/>
          </a:stretch>
        </p:blipFill>
        <p:spPr>
          <a:xfrm>
            <a:off x="-45514" y="0"/>
            <a:ext cx="12189023" cy="6858000"/>
          </a:xfrm>
          <a:prstGeom prst="rect">
            <a:avLst/>
          </a:prstGeom>
        </p:spPr>
      </p:pic>
      <p:sp>
        <p:nvSpPr>
          <p:cNvPr id="6" name="TextBox 5">
            <a:extLst>
              <a:ext uri="{FF2B5EF4-FFF2-40B4-BE49-F238E27FC236}">
                <a16:creationId xmlns:a16="http://schemas.microsoft.com/office/drawing/2014/main" id="{E4660005-D4DC-8947-A69F-F23E6403E2F6}"/>
              </a:ext>
            </a:extLst>
          </p:cNvPr>
          <p:cNvSpPr txBox="1"/>
          <p:nvPr/>
        </p:nvSpPr>
        <p:spPr>
          <a:xfrm>
            <a:off x="528697" y="576868"/>
            <a:ext cx="9675175" cy="1015663"/>
          </a:xfrm>
          <a:prstGeom prst="rect">
            <a:avLst/>
          </a:prstGeom>
          <a:noFill/>
        </p:spPr>
        <p:txBody>
          <a:bodyPr wrap="square" rtlCol="0">
            <a:spAutoFit/>
          </a:bodyPr>
          <a:lstStyle/>
          <a:p>
            <a:r>
              <a:rPr lang="en-GB" sz="3000" b="1" dirty="0">
                <a:solidFill>
                  <a:schemeClr val="tx1">
                    <a:lumMod val="65000"/>
                    <a:lumOff val="35000"/>
                  </a:schemeClr>
                </a:solidFill>
                <a:latin typeface="Univers" panose="020B0503020202020204" pitchFamily="34" charset="0"/>
              </a:rPr>
              <a:t>Transfer of property on death</a:t>
            </a:r>
          </a:p>
          <a:p>
            <a:r>
              <a:rPr lang="en-GB" sz="3000" b="1" dirty="0">
                <a:solidFill>
                  <a:schemeClr val="tx1">
                    <a:lumMod val="65000"/>
                    <a:lumOff val="35000"/>
                  </a:schemeClr>
                </a:solidFill>
                <a:latin typeface="Univers" panose="020B0503020202020204" pitchFamily="34" charset="0"/>
              </a:rPr>
              <a:t>  </a:t>
            </a:r>
          </a:p>
        </p:txBody>
      </p:sp>
      <p:sp>
        <p:nvSpPr>
          <p:cNvPr id="7" name="TextBox 6">
            <a:extLst>
              <a:ext uri="{FF2B5EF4-FFF2-40B4-BE49-F238E27FC236}">
                <a16:creationId xmlns:a16="http://schemas.microsoft.com/office/drawing/2014/main" id="{1E20B5C1-6565-4748-A679-42A5A4274D31}"/>
              </a:ext>
            </a:extLst>
          </p:cNvPr>
          <p:cNvSpPr txBox="1"/>
          <p:nvPr/>
        </p:nvSpPr>
        <p:spPr>
          <a:xfrm>
            <a:off x="601434" y="1205345"/>
            <a:ext cx="10070030" cy="5940088"/>
          </a:xfrm>
          <a:prstGeom prst="rect">
            <a:avLst/>
          </a:prstGeom>
          <a:noFill/>
        </p:spPr>
        <p:txBody>
          <a:bodyPr wrap="square" rtlCol="0">
            <a:spAutoFit/>
          </a:bodyPr>
          <a:lstStyle/>
          <a:p>
            <a:pPr algn="l"/>
            <a:endParaRPr lang="en-GB" sz="2000" dirty="0">
              <a:latin typeface="Univers" panose="020B0503020202020204" pitchFamily="34" charset="0"/>
            </a:endParaRPr>
          </a:p>
          <a:p>
            <a:pPr algn="just"/>
            <a:r>
              <a:rPr lang="en-GB" sz="2000" dirty="0">
                <a:latin typeface="Univers" panose="020B0503020202020204" pitchFamily="34" charset="0"/>
              </a:rPr>
              <a:t>If a sale of the property of the person who has died is not needed it does not automatically vest in the beneficiaries of the estate. </a:t>
            </a:r>
          </a:p>
          <a:p>
            <a:pPr algn="just"/>
            <a:endParaRPr lang="en-GB" sz="2000" dirty="0">
              <a:latin typeface="Univers" panose="020B0503020202020204" pitchFamily="34" charset="0"/>
            </a:endParaRPr>
          </a:p>
          <a:p>
            <a:pPr algn="just"/>
            <a:r>
              <a:rPr lang="en-GB" sz="2000" dirty="0">
                <a:latin typeface="Univers" panose="020B0503020202020204" pitchFamily="34" charset="0"/>
              </a:rPr>
              <a:t>The personal representatives of the deceased must vest the legal title to the property in the person to whom it is being transferred. A legal instrument is used to do so. For unregistered land this transfer will trigger first registration with HM Land Registry. </a:t>
            </a:r>
          </a:p>
          <a:p>
            <a:pPr algn="just"/>
            <a:endParaRPr lang="en-GB" sz="2000" dirty="0">
              <a:latin typeface="Univers" panose="020B0503020202020204" pitchFamily="34" charset="0"/>
            </a:endParaRPr>
          </a:p>
          <a:p>
            <a:pPr algn="just"/>
            <a:r>
              <a:rPr lang="en-GB" sz="2000" dirty="0">
                <a:latin typeface="Univers" panose="020B0503020202020204" pitchFamily="34" charset="0"/>
              </a:rPr>
              <a:t>For example if a husband purchases a property for himself and his wife to live in and is the sole legal owner of the marital home, his legal interest does not automatically vest in his wife on his death, an assent is needed.  </a:t>
            </a:r>
          </a:p>
          <a:p>
            <a:pPr algn="just"/>
            <a:endParaRPr lang="en-GB" sz="2000" dirty="0">
              <a:latin typeface="Univers" panose="020B0503020202020204" pitchFamily="34" charset="0"/>
            </a:endParaRPr>
          </a:p>
          <a:p>
            <a:pPr algn="just"/>
            <a:r>
              <a:rPr lang="en-GB" sz="2000" dirty="0">
                <a:latin typeface="Univers" panose="020B0503020202020204" pitchFamily="34" charset="0"/>
              </a:rPr>
              <a:t>A beneficiary who is also the personal representative of the Deceased’s estate may vest a beneficial interest in the property in themselves by virtue of their conduct, for example by treating the property as their own by either continuing to live in it or moving into it after the death of the owner. </a:t>
            </a:r>
          </a:p>
          <a:p>
            <a:pPr algn="l"/>
            <a:endParaRPr lang="en-GB" sz="2000" dirty="0">
              <a:latin typeface="Univers" panose="020B0503020202020204" pitchFamily="34" charset="0"/>
            </a:endParaRPr>
          </a:p>
          <a:p>
            <a:pPr algn="l"/>
            <a:endParaRPr lang="en-GB" sz="2000" dirty="0">
              <a:latin typeface="Univers" panose="020B0503020202020204" pitchFamily="34" charset="0"/>
            </a:endParaRPr>
          </a:p>
        </p:txBody>
      </p:sp>
    </p:spTree>
    <p:extLst>
      <p:ext uri="{BB962C8B-B14F-4D97-AF65-F5344CB8AC3E}">
        <p14:creationId xmlns:p14="http://schemas.microsoft.com/office/powerpoint/2010/main" val="42109005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2502EF578D1904C8D05DC37F78DE12A" ma:contentTypeVersion="4" ma:contentTypeDescription="Create a new document." ma:contentTypeScope="" ma:versionID="6bdbca5cd0071a3de4403ef1da3f1d11">
  <xsd:schema xmlns:xsd="http://www.w3.org/2001/XMLSchema" xmlns:xs="http://www.w3.org/2001/XMLSchema" xmlns:p="http://schemas.microsoft.com/office/2006/metadata/properties" xmlns:ns3="cf157ebe-3ef0-4737-9f99-b5259e6c5083" targetNamespace="http://schemas.microsoft.com/office/2006/metadata/properties" ma:root="true" ma:fieldsID="ee5b67f308bbdeef5598ca30d37ccc72" ns3:_="">
    <xsd:import namespace="cf157ebe-3ef0-4737-9f99-b5259e6c508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157ebe-3ef0-4737-9f99-b5259e6c50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25057C5-4A1A-4C21-9F8D-1402EF9634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157ebe-3ef0-4737-9f99-b5259e6c50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BC89419-19DB-4C72-AF9C-57410A9BC670}">
  <ds:schemaRefs>
    <ds:schemaRef ds:uri="http://schemas.microsoft.com/sharepoint/v3/contenttype/forms"/>
  </ds:schemaRefs>
</ds:datastoreItem>
</file>

<file path=customXml/itemProps3.xml><?xml version="1.0" encoding="utf-8"?>
<ds:datastoreItem xmlns:ds="http://schemas.openxmlformats.org/officeDocument/2006/customXml" ds:itemID="{BBAEC094-46A3-4AA1-AC29-2678A876DB8C}">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dcmitype/"/>
    <ds:schemaRef ds:uri="http://purl.org/dc/elements/1.1/"/>
    <ds:schemaRef ds:uri="http://schemas.microsoft.com/office/2006/metadata/properties"/>
    <ds:schemaRef ds:uri="cf157ebe-3ef0-4737-9f99-b5259e6c508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1024</TotalTime>
  <Words>4943</Words>
  <Application>Microsoft Office PowerPoint</Application>
  <PresentationFormat>Widescreen</PresentationFormat>
  <Paragraphs>383</Paragraphs>
  <Slides>50</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Arial</vt:lpstr>
      <vt:lpstr>Calibri</vt:lpstr>
      <vt:lpstr>Calibri Light</vt:lpstr>
      <vt:lpstr>Univers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Walton</dc:creator>
  <cp:lastModifiedBy>Richard Kerr</cp:lastModifiedBy>
  <cp:revision>34</cp:revision>
  <dcterms:created xsi:type="dcterms:W3CDTF">2021-06-23T10:24:04Z</dcterms:created>
  <dcterms:modified xsi:type="dcterms:W3CDTF">2022-03-02T09:46:06Z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0x010100D2502EF578D1904C8D05DC37F78DE12A</vt:lpwstr>
  </property>
</Properties>
</file>