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319" r:id="rId2"/>
    <p:sldId id="340" r:id="rId3"/>
    <p:sldId id="346" r:id="rId4"/>
    <p:sldId id="321" r:id="rId5"/>
    <p:sldId id="342" r:id="rId6"/>
    <p:sldId id="320" r:id="rId7"/>
    <p:sldId id="350" r:id="rId8"/>
    <p:sldId id="343" r:id="rId9"/>
    <p:sldId id="344" r:id="rId10"/>
    <p:sldId id="315" r:id="rId11"/>
    <p:sldId id="313" r:id="rId12"/>
    <p:sldId id="317" r:id="rId13"/>
    <p:sldId id="318" r:id="rId14"/>
    <p:sldId id="345" r:id="rId15"/>
    <p:sldId id="351" r:id="rId16"/>
    <p:sldId id="300" r:id="rId17"/>
    <p:sldId id="353" r:id="rId18"/>
    <p:sldId id="354" r:id="rId19"/>
    <p:sldId id="352" r:id="rId20"/>
    <p:sldId id="285" r:id="rId21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229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28"/>
    </p:cViewPr>
  </p:sorterViewPr>
  <p:notesViewPr>
    <p:cSldViewPr>
      <p:cViewPr varScale="1">
        <p:scale>
          <a:sx n="52" d="100"/>
          <a:sy n="52" d="100"/>
        </p:scale>
        <p:origin x="-2934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404691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z="1000" i="1" dirty="0" smtClean="0">
                <a:latin typeface="Arial" pitchFamily="34" charset="0"/>
                <a:cs typeface="Arial" pitchFamily="34" charset="0"/>
              </a:rPr>
              <a:t>IRRV East Midlands: The Early Lessons in Localism, August 2013</a:t>
            </a:r>
            <a:endParaRPr lang="en-GB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-1" y="9378950"/>
            <a:ext cx="3398837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z="1000" i="1" dirty="0" smtClean="0">
                <a:latin typeface="Arial" pitchFamily="34" charset="0"/>
                <a:cs typeface="Arial" pitchFamily="34" charset="0"/>
              </a:rPr>
              <a:t>© Simon Horsington and Associates Limited 2013</a:t>
            </a:r>
            <a:endParaRPr lang="en-GB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9277B-8479-4864-AAAA-EC8CC1AE7C3E}" type="slidenum">
              <a:rPr lang="en-GB" sz="1000" i="1" smtClean="0">
                <a:latin typeface="Arial" pitchFamily="34" charset="0"/>
                <a:cs typeface="Arial" pitchFamily="34" charset="0"/>
              </a:rPr>
              <a:t>‹#›</a:t>
            </a:fld>
            <a:endParaRPr lang="en-GB" sz="10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975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F09D9-74FC-49AE-B866-7B6D20B8A503}" type="datetimeFigureOut">
              <a:rPr lang="en-GB" smtClean="0"/>
              <a:t>15/08/2013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19059-3636-4FFF-960B-82DE265520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374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8C920-DE41-4020-9C5D-BC10B8B88762}" type="datetimeFigureOut">
              <a:rPr lang="en-GB" smtClean="0"/>
              <a:t>15/08/2013</a:t>
            </a:fld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ADB5C-6676-4EF6-BDCB-ADCE1751D77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8C920-DE41-4020-9C5D-BC10B8B88762}" type="datetimeFigureOut">
              <a:rPr lang="en-GB" smtClean="0"/>
              <a:t>15/08/2013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ADB5C-6676-4EF6-BDCB-ADCE1751D77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8C920-DE41-4020-9C5D-BC10B8B88762}" type="datetimeFigureOut">
              <a:rPr lang="en-GB" smtClean="0"/>
              <a:t>15/08/2013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ADB5C-6676-4EF6-BDCB-ADCE1751D77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8C920-DE41-4020-9C5D-BC10B8B88762}" type="datetimeFigureOut">
              <a:rPr lang="en-GB" smtClean="0"/>
              <a:t>15/08/2013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ADB5C-6676-4EF6-BDCB-ADCE1751D77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8C920-DE41-4020-9C5D-BC10B8B88762}" type="datetimeFigureOut">
              <a:rPr lang="en-GB" smtClean="0"/>
              <a:t>15/08/2013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ADB5C-6676-4EF6-BDCB-ADCE1751D77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8C920-DE41-4020-9C5D-BC10B8B88762}" type="datetimeFigureOut">
              <a:rPr lang="en-GB" smtClean="0"/>
              <a:t>15/08/2013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ADB5C-6676-4EF6-BDCB-ADCE1751D77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8C920-DE41-4020-9C5D-BC10B8B88762}" type="datetimeFigureOut">
              <a:rPr lang="en-GB" smtClean="0"/>
              <a:t>15/08/2013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ADB5C-6676-4EF6-BDCB-ADCE1751D77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8C920-DE41-4020-9C5D-BC10B8B88762}" type="datetimeFigureOut">
              <a:rPr lang="en-GB" smtClean="0"/>
              <a:t>15/08/2013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ADB5C-6676-4EF6-BDCB-ADCE1751D77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8C920-DE41-4020-9C5D-BC10B8B88762}" type="datetimeFigureOut">
              <a:rPr lang="en-GB" smtClean="0"/>
              <a:t>15/08/2013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ADB5C-6676-4EF6-BDCB-ADCE1751D77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8C920-DE41-4020-9C5D-BC10B8B88762}" type="datetimeFigureOut">
              <a:rPr lang="en-GB" smtClean="0"/>
              <a:t>15/08/2013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ADB5C-6676-4EF6-BDCB-ADCE1751D77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48C920-DE41-4020-9C5D-BC10B8B88762}" type="datetimeFigureOut">
              <a:rPr lang="en-GB" smtClean="0"/>
              <a:t>15/08/2013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ADB5C-6676-4EF6-BDCB-ADCE1751D77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48C920-DE41-4020-9C5D-BC10B8B88762}" type="datetimeFigureOut">
              <a:rPr lang="en-GB" smtClean="0"/>
              <a:t>15/08/2013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67ADB5C-6676-4EF6-BDCB-ADCE1751D77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simon.horsington@btinternet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03648" y="1268760"/>
            <a:ext cx="7406640" cy="1472184"/>
          </a:xfrm>
        </p:spPr>
        <p:txBody>
          <a:bodyPr>
            <a:normAutofit/>
          </a:bodyPr>
          <a:lstStyle/>
          <a:p>
            <a:r>
              <a:rPr lang="en-GB" dirty="0" smtClean="0"/>
              <a:t>Localism and Local Tax: </a:t>
            </a:r>
            <a:br>
              <a:rPr lang="en-GB" dirty="0" smtClean="0"/>
            </a:br>
            <a:r>
              <a:rPr lang="en-GB" dirty="0" smtClean="0"/>
              <a:t>The Early Lessons </a:t>
            </a:r>
            <a:r>
              <a:rPr lang="en-GB" smtClean="0"/>
              <a:t>in Revenues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7406640" cy="1752600"/>
          </a:xfrm>
        </p:spPr>
        <p:txBody>
          <a:bodyPr/>
          <a:lstStyle/>
          <a:p>
            <a:r>
              <a:rPr lang="en-GB" dirty="0" smtClean="0"/>
              <a:t>Simon Horsington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30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Relationships with Preceptors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Relationship is changing</a:t>
            </a:r>
          </a:p>
          <a:p>
            <a:r>
              <a:rPr lang="en-GB" dirty="0" smtClean="0"/>
              <a:t>Not sure all of the preceptors get it yet</a:t>
            </a:r>
          </a:p>
          <a:p>
            <a:r>
              <a:rPr lang="en-GB" dirty="0" smtClean="0"/>
              <a:t>But see:</a:t>
            </a:r>
          </a:p>
          <a:p>
            <a:pPr lvl="1"/>
            <a:r>
              <a:rPr lang="en-GB" dirty="0" smtClean="0"/>
              <a:t>Kent in year 1 CTR; and</a:t>
            </a:r>
          </a:p>
          <a:p>
            <a:pPr lvl="1"/>
            <a:r>
              <a:rPr lang="en-GB" dirty="0" smtClean="0"/>
              <a:t>“Pooled” Rates Authorities.</a:t>
            </a:r>
          </a:p>
        </p:txBody>
      </p:sp>
    </p:spTree>
    <p:extLst>
      <p:ext uri="{BB962C8B-B14F-4D97-AF65-F5344CB8AC3E}">
        <p14:creationId xmlns:p14="http://schemas.microsoft.com/office/powerpoint/2010/main" val="4197354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Business Rate Retention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729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Increase Yield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List:</a:t>
            </a:r>
          </a:p>
          <a:p>
            <a:r>
              <a:rPr lang="en-GB" dirty="0" smtClean="0"/>
              <a:t>What’s in the List</a:t>
            </a:r>
          </a:p>
          <a:p>
            <a:r>
              <a:rPr lang="en-GB" dirty="0" smtClean="0"/>
              <a:t>What’s not</a:t>
            </a:r>
          </a:p>
          <a:p>
            <a:pPr marL="0" indent="0">
              <a:buNone/>
            </a:pPr>
            <a:r>
              <a:rPr lang="en-GB" dirty="0" smtClean="0"/>
              <a:t>Liability:</a:t>
            </a:r>
          </a:p>
          <a:p>
            <a:r>
              <a:rPr lang="en-GB" dirty="0" smtClean="0"/>
              <a:t>Occupation</a:t>
            </a:r>
          </a:p>
          <a:p>
            <a:r>
              <a:rPr lang="en-GB" dirty="0" smtClean="0"/>
              <a:t>Empty Rates, Completion notices etc.</a:t>
            </a:r>
          </a:p>
          <a:p>
            <a:r>
              <a:rPr lang="en-GB" dirty="0" smtClean="0"/>
              <a:t>Exemptions</a:t>
            </a:r>
          </a:p>
          <a:p>
            <a:pPr marL="0" indent="0">
              <a:buNone/>
            </a:pPr>
            <a:r>
              <a:rPr lang="en-GB" dirty="0" smtClean="0"/>
              <a:t>Collection:</a:t>
            </a:r>
          </a:p>
          <a:p>
            <a:r>
              <a:rPr lang="en-GB" dirty="0" smtClean="0"/>
              <a:t>Better performance</a:t>
            </a:r>
          </a:p>
          <a:p>
            <a:r>
              <a:rPr lang="en-GB" dirty="0" smtClean="0"/>
              <a:t>Reduce Write-offs</a:t>
            </a:r>
          </a:p>
          <a:p>
            <a:r>
              <a:rPr lang="en-GB" dirty="0" smtClean="0"/>
              <a:t>Insolvencies</a:t>
            </a:r>
          </a:p>
        </p:txBody>
      </p:sp>
    </p:spTree>
    <p:extLst>
      <p:ext uri="{BB962C8B-B14F-4D97-AF65-F5344CB8AC3E}">
        <p14:creationId xmlns:p14="http://schemas.microsoft.com/office/powerpoint/2010/main" val="859409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Law: Occupation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Rateable occupation is based upon caselaw</a:t>
            </a:r>
          </a:p>
          <a:p>
            <a:r>
              <a:rPr lang="en-GB" dirty="0" smtClean="0"/>
              <a:t>Four principles:</a:t>
            </a:r>
          </a:p>
          <a:p>
            <a:pPr lvl="1"/>
            <a:r>
              <a:rPr lang="en-GB" dirty="0" smtClean="0"/>
              <a:t>Actual,</a:t>
            </a:r>
          </a:p>
          <a:p>
            <a:pPr lvl="1"/>
            <a:r>
              <a:rPr lang="en-GB" dirty="0" smtClean="0"/>
              <a:t>Beneficial </a:t>
            </a:r>
          </a:p>
          <a:p>
            <a:pPr lvl="1"/>
            <a:r>
              <a:rPr lang="en-GB" dirty="0" smtClean="0"/>
              <a:t>Non too transient</a:t>
            </a:r>
          </a:p>
          <a:p>
            <a:pPr lvl="1"/>
            <a:r>
              <a:rPr lang="en-GB" dirty="0" smtClean="0"/>
              <a:t>Exclusive</a:t>
            </a:r>
          </a:p>
          <a:p>
            <a:r>
              <a:rPr lang="en-GB" dirty="0" smtClean="0"/>
              <a:t>The old case law; and</a:t>
            </a:r>
          </a:p>
          <a:p>
            <a:r>
              <a:rPr lang="en-GB" dirty="0" smtClean="0"/>
              <a:t>Some new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89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Completion Notices</a:t>
            </a:r>
          </a:p>
          <a:p>
            <a:r>
              <a:rPr lang="en-GB" dirty="0" smtClean="0"/>
              <a:t>Exemptions</a:t>
            </a:r>
          </a:p>
          <a:p>
            <a:r>
              <a:rPr lang="en-GB" dirty="0" smtClean="0"/>
              <a:t>Properties at “higher risk” of omission from List</a:t>
            </a:r>
          </a:p>
          <a:p>
            <a:r>
              <a:rPr lang="en-GB" dirty="0" smtClean="0"/>
              <a:t>Administrations, Insolvencies, “Pre-packs”</a:t>
            </a:r>
          </a:p>
          <a:p>
            <a:r>
              <a:rPr lang="en-GB" dirty="0" smtClean="0"/>
              <a:t>Charities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121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List: “Higher Risk” Premises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Overall omissions</a:t>
            </a:r>
          </a:p>
          <a:p>
            <a:r>
              <a:rPr lang="en-GB" dirty="0" smtClean="0"/>
              <a:t>Exemptions</a:t>
            </a:r>
          </a:p>
          <a:p>
            <a:r>
              <a:rPr lang="en-GB" dirty="0" smtClean="0"/>
              <a:t>Extended planning permissions</a:t>
            </a:r>
          </a:p>
          <a:p>
            <a:r>
              <a:rPr lang="en-GB" dirty="0" smtClean="0"/>
              <a:t>Advertising Rights</a:t>
            </a:r>
          </a:p>
          <a:p>
            <a:r>
              <a:rPr lang="en-GB" dirty="0" smtClean="0"/>
              <a:t>ATM’s</a:t>
            </a:r>
          </a:p>
          <a:p>
            <a:r>
              <a:rPr lang="en-GB" dirty="0" smtClean="0"/>
              <a:t>Enhancements- e.g. Petrol Station supermarkets</a:t>
            </a:r>
          </a:p>
          <a:p>
            <a:r>
              <a:rPr lang="en-GB" dirty="0" smtClean="0"/>
              <a:t>Case law challenge- e.g. Farmers Markets etc.</a:t>
            </a:r>
          </a:p>
          <a:p>
            <a:r>
              <a:rPr lang="en-GB" dirty="0" smtClean="0"/>
              <a:t>Air Conditioning</a:t>
            </a:r>
          </a:p>
          <a:p>
            <a:r>
              <a:rPr lang="en-GB" dirty="0" smtClean="0"/>
              <a:t>“Tone” of List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60398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Law which may re-emerge…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Council Tax: </a:t>
            </a:r>
          </a:p>
          <a:p>
            <a:pPr lvl="1"/>
            <a:r>
              <a:rPr lang="en-GB" dirty="0" smtClean="0"/>
              <a:t>Sole or Main</a:t>
            </a:r>
          </a:p>
          <a:p>
            <a:pPr lvl="1"/>
            <a:r>
              <a:rPr lang="en-GB" dirty="0" smtClean="0"/>
              <a:t>Enforcement</a:t>
            </a:r>
          </a:p>
          <a:p>
            <a:pPr lvl="1"/>
            <a:r>
              <a:rPr lang="en-GB" dirty="0" smtClean="0"/>
              <a:t>Liability Order</a:t>
            </a:r>
          </a:p>
          <a:p>
            <a:pPr lvl="1"/>
            <a:r>
              <a:rPr lang="en-GB" dirty="0" smtClean="0"/>
              <a:t>Bailiff action</a:t>
            </a:r>
          </a:p>
          <a:p>
            <a:pPr lvl="1"/>
            <a:r>
              <a:rPr lang="en-GB" dirty="0" smtClean="0"/>
              <a:t>Committal</a:t>
            </a:r>
          </a:p>
          <a:p>
            <a:r>
              <a:rPr lang="en-GB" dirty="0" smtClean="0"/>
              <a:t>Rates:</a:t>
            </a:r>
          </a:p>
          <a:p>
            <a:pPr lvl="1"/>
            <a:r>
              <a:rPr lang="en-GB" dirty="0" smtClean="0"/>
              <a:t>Rateable, i.e. should be in List</a:t>
            </a:r>
          </a:p>
          <a:p>
            <a:pPr lvl="1"/>
            <a:r>
              <a:rPr lang="en-GB" dirty="0" smtClean="0"/>
              <a:t>Occupation</a:t>
            </a:r>
          </a:p>
          <a:p>
            <a:pPr lvl="1"/>
            <a:r>
              <a:rPr lang="en-GB" dirty="0" smtClean="0"/>
              <a:t>Empty Rate, completion notices etc.</a:t>
            </a:r>
          </a:p>
          <a:p>
            <a:pPr lvl="1"/>
            <a:r>
              <a:rPr lang="en-GB" dirty="0" smtClean="0"/>
              <a:t>Exemptions</a:t>
            </a:r>
          </a:p>
          <a:p>
            <a:r>
              <a:rPr lang="en-GB" dirty="0" smtClean="0"/>
              <a:t>And the new Law!</a:t>
            </a:r>
          </a:p>
        </p:txBody>
      </p:sp>
    </p:spTree>
    <p:extLst>
      <p:ext uri="{BB962C8B-B14F-4D97-AF65-F5344CB8AC3E}">
        <p14:creationId xmlns:p14="http://schemas.microsoft.com/office/powerpoint/2010/main" val="2662609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Skills and Experience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Case law and knowledge which returns</a:t>
            </a:r>
          </a:p>
          <a:p>
            <a:r>
              <a:rPr lang="en-GB" dirty="0" smtClean="0"/>
              <a:t>Last used 1990/1993</a:t>
            </a:r>
          </a:p>
          <a:p>
            <a:r>
              <a:rPr lang="en-GB" dirty="0" smtClean="0"/>
              <a:t>Business Rates:</a:t>
            </a:r>
          </a:p>
          <a:p>
            <a:pPr lvl="1"/>
            <a:r>
              <a:rPr lang="en-GB" dirty="0" smtClean="0"/>
              <a:t>An incentive to collect additional sums;</a:t>
            </a:r>
          </a:p>
          <a:p>
            <a:pPr lvl="1"/>
            <a:r>
              <a:rPr lang="en-GB" dirty="0" smtClean="0"/>
              <a:t>In one of the toughest business environments in recent memory?</a:t>
            </a:r>
          </a:p>
          <a:p>
            <a:r>
              <a:rPr lang="en-GB" dirty="0" smtClean="0"/>
              <a:t>Council Tax:</a:t>
            </a:r>
          </a:p>
          <a:p>
            <a:pPr lvl="1"/>
            <a:r>
              <a:rPr lang="en-GB" dirty="0" smtClean="0"/>
              <a:t>The need to collect small sums of tax, </a:t>
            </a:r>
          </a:p>
          <a:p>
            <a:pPr lvl="1"/>
            <a:r>
              <a:rPr lang="en-GB" dirty="0" smtClean="0"/>
              <a:t>From people not used to, or able to pay</a:t>
            </a:r>
            <a:r>
              <a:rPr lang="en-GB" dirty="0"/>
              <a:t>.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261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Financial planning and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New system: A more iterative and regular process?</a:t>
            </a:r>
          </a:p>
          <a:p>
            <a:r>
              <a:rPr lang="en-GB" dirty="0" smtClean="0"/>
              <a:t>“Risk” factors to be managed:</a:t>
            </a:r>
          </a:p>
          <a:p>
            <a:pPr lvl="1"/>
            <a:r>
              <a:rPr lang="en-GB" dirty="0" smtClean="0"/>
              <a:t>CTR: Increases in claims, Pensioners, costs of bad debt;</a:t>
            </a:r>
          </a:p>
          <a:p>
            <a:pPr lvl="1"/>
            <a:r>
              <a:rPr lang="en-GB" dirty="0" smtClean="0"/>
              <a:t>Rates: The impact of appeals, financial impact of performance;</a:t>
            </a:r>
          </a:p>
          <a:p>
            <a:r>
              <a:rPr lang="en-GB" dirty="0" smtClean="0"/>
              <a:t>Rates and CTR now Incentivised!</a:t>
            </a:r>
          </a:p>
        </p:txBody>
      </p:sp>
    </p:spTree>
    <p:extLst>
      <p:ext uri="{BB962C8B-B14F-4D97-AF65-F5344CB8AC3E}">
        <p14:creationId xmlns:p14="http://schemas.microsoft.com/office/powerpoint/2010/main" val="1666618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Financial Planning Cycle this year different</a:t>
            </a:r>
          </a:p>
          <a:p>
            <a:r>
              <a:rPr lang="en-GB" dirty="0" smtClean="0"/>
              <a:t>Impacts of Rates, CTR</a:t>
            </a:r>
          </a:p>
          <a:p>
            <a:r>
              <a:rPr lang="en-GB" dirty="0" smtClean="0"/>
              <a:t>Impacts upon smaller districts, and Councils outside London?</a:t>
            </a:r>
          </a:p>
          <a:p>
            <a:r>
              <a:rPr lang="en-GB" dirty="0" smtClean="0"/>
              <a:t>Financial arrangements will drive greater collaborations, outsourcing,  and rationalisation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481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Overall  Funding Position, CTR and Rates</a:t>
            </a:r>
          </a:p>
          <a:p>
            <a:r>
              <a:rPr lang="en-GB" dirty="0" smtClean="0"/>
              <a:t>CTR, Schemes &amp; performance</a:t>
            </a:r>
          </a:p>
          <a:p>
            <a:r>
              <a:rPr lang="en-GB" dirty="0" smtClean="0"/>
              <a:t>Approaches to Rates incentivisation</a:t>
            </a:r>
          </a:p>
          <a:p>
            <a:r>
              <a:rPr lang="en-GB" dirty="0" smtClean="0"/>
              <a:t>Likely impacts from Autumn</a:t>
            </a:r>
          </a:p>
          <a:p>
            <a:r>
              <a:rPr lang="en-GB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880512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1640" y="188640"/>
            <a:ext cx="7406640" cy="17526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03648" y="1844824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Thank You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hlinkClick r:id="rId2"/>
              </a:rPr>
              <a:t>simon.horsington@btinternet.com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07990 552929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16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Overall Position….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60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to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national savings agenda </a:t>
            </a:r>
          </a:p>
          <a:p>
            <a:r>
              <a:rPr lang="en-GB" dirty="0" smtClean="0"/>
              <a:t>The biggest changes for Revenues and Benefits in 30 years? </a:t>
            </a:r>
          </a:p>
          <a:p>
            <a:r>
              <a:rPr lang="en-GB" dirty="0" smtClean="0"/>
              <a:t>Welfare </a:t>
            </a:r>
            <a:r>
              <a:rPr lang="en-GB" dirty="0"/>
              <a:t>reform:  a </a:t>
            </a:r>
            <a:r>
              <a:rPr lang="en-GB" dirty="0" smtClean="0"/>
              <a:t>system grown </a:t>
            </a:r>
            <a:r>
              <a:rPr lang="en-GB" dirty="0"/>
              <a:t>over 60 years is reformed in 18 </a:t>
            </a:r>
            <a:r>
              <a:rPr lang="en-GB" dirty="0" smtClean="0"/>
              <a:t>months</a:t>
            </a:r>
          </a:p>
          <a:p>
            <a:r>
              <a:rPr lang="en-GB" dirty="0" smtClean="0"/>
              <a:t>And in Rates, 23 years, and overnight!</a:t>
            </a:r>
            <a:endParaRPr lang="en-GB" dirty="0"/>
          </a:p>
          <a:p>
            <a:r>
              <a:rPr lang="en-GB" dirty="0"/>
              <a:t>Increased performance in a very tough business </a:t>
            </a:r>
            <a:r>
              <a:rPr lang="en-GB" dirty="0" smtClean="0"/>
              <a:t>environment</a:t>
            </a:r>
          </a:p>
          <a:p>
            <a:r>
              <a:rPr lang="en-GB" dirty="0" smtClean="0"/>
              <a:t>DCLG Manage CTR and BRR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6116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Overall Funding Position: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England &amp; Wales CTB, 2011/12:   £4,537m</a:t>
            </a:r>
          </a:p>
          <a:p>
            <a:pPr lvl="1"/>
            <a:r>
              <a:rPr lang="en-GB" dirty="0" smtClean="0"/>
              <a:t>10% cut applied;</a:t>
            </a:r>
          </a:p>
          <a:p>
            <a:pPr lvl="1"/>
            <a:r>
              <a:rPr lang="en-GB" dirty="0" smtClean="0"/>
              <a:t>Grant is fixed, not demand led</a:t>
            </a:r>
          </a:p>
          <a:p>
            <a:r>
              <a:rPr lang="en-GB" dirty="0" smtClean="0"/>
              <a:t>England Rates RV,</a:t>
            </a:r>
            <a:r>
              <a:rPr lang="en-GB" baseline="0" dirty="0" smtClean="0"/>
              <a:t> 2013/14: </a:t>
            </a:r>
            <a:r>
              <a:rPr lang="en-GB" dirty="0" smtClean="0"/>
              <a:t>       £</a:t>
            </a:r>
            <a:r>
              <a:rPr lang="en-GB" baseline="0" dirty="0" smtClean="0"/>
              <a:t>57,060m</a:t>
            </a:r>
          </a:p>
          <a:p>
            <a:pPr lvl="1"/>
            <a:r>
              <a:rPr lang="en-GB" dirty="0" smtClean="0"/>
              <a:t>30% RV is in London (i.e. £16,297)</a:t>
            </a:r>
          </a:p>
          <a:p>
            <a:pPr lvl="1"/>
            <a:r>
              <a:rPr lang="en-GB" dirty="0" smtClean="0"/>
              <a:t>“Big Four” in London are half of this!</a:t>
            </a:r>
          </a:p>
          <a:p>
            <a:pPr lvl="1"/>
            <a:r>
              <a:rPr lang="en-GB" dirty="0" smtClean="0"/>
              <a:t>Westminster alone £4,201m</a:t>
            </a:r>
          </a:p>
          <a:p>
            <a:pPr lvl="1"/>
            <a:endParaRPr lang="en-GB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385798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Localism Means…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change to Council Tax Benefit; </a:t>
            </a:r>
          </a:p>
          <a:p>
            <a:r>
              <a:rPr lang="en-GB" dirty="0" smtClean="0"/>
              <a:t>The changes to Rates; and</a:t>
            </a:r>
          </a:p>
          <a:p>
            <a:r>
              <a:rPr lang="en-GB" dirty="0" smtClean="0"/>
              <a:t>The changes to Council Tax reliefs.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173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Council Tax Reduction…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254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Schemes: Overall Percentage Cut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en-GB" sz="2400" dirty="0"/>
              <a:t>North Herts is the highest cut at 33.1%;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en-GB" sz="2400" dirty="0" smtClean="0"/>
              <a:t>7 </a:t>
            </a:r>
            <a:r>
              <a:rPr lang="en-GB" sz="2400" dirty="0"/>
              <a:t>Councils at 30%- </a:t>
            </a:r>
            <a:r>
              <a:rPr lang="en-GB" sz="2400" dirty="0" smtClean="0"/>
              <a:t>incl. Stoke </a:t>
            </a:r>
            <a:r>
              <a:rPr lang="en-GB" sz="2400" dirty="0"/>
              <a:t>&amp;</a:t>
            </a:r>
            <a:r>
              <a:rPr lang="en-GB" sz="2400" dirty="0" smtClean="0"/>
              <a:t> Peterborough;</a:t>
            </a:r>
            <a:endParaRPr lang="en-GB" sz="2400" dirty="0"/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en-GB" sz="2400" dirty="0" smtClean="0"/>
              <a:t>30 </a:t>
            </a:r>
            <a:r>
              <a:rPr lang="en-GB" sz="2400" dirty="0"/>
              <a:t>Councils are between 21 and 29%;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en-GB" sz="2400" dirty="0"/>
              <a:t>55 Councils at 20%;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en-GB" sz="2400" dirty="0"/>
              <a:t>22 Councils between 10 and 19%;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en-GB" sz="2400" dirty="0"/>
              <a:t>101 at </a:t>
            </a:r>
            <a:r>
              <a:rPr lang="en-GB" sz="2400" dirty="0" smtClean="0"/>
              <a:t>8.5%;</a:t>
            </a:r>
            <a:endParaRPr lang="en-GB" sz="2400" dirty="0"/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en-GB" sz="2400" dirty="0"/>
              <a:t>13 at 1-8%; and</a:t>
            </a:r>
          </a:p>
          <a:p>
            <a:pPr>
              <a:lnSpc>
                <a:spcPct val="120000"/>
              </a:lnSpc>
            </a:pPr>
            <a:r>
              <a:rPr lang="en-GB" sz="2400" dirty="0"/>
              <a:t>93 Councils fully absorbing the cut, i.e. maximum eligible amount remains 100%</a:t>
            </a:r>
          </a:p>
        </p:txBody>
      </p:sp>
    </p:spTree>
    <p:extLst>
      <p:ext uri="{BB962C8B-B14F-4D97-AF65-F5344CB8AC3E}">
        <p14:creationId xmlns:p14="http://schemas.microsoft.com/office/powerpoint/2010/main" val="3812938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Other Welfare </a:t>
            </a:r>
            <a:r>
              <a:rPr lang="en-GB" dirty="0" smtClean="0"/>
              <a:t>Reform, &amp; Impact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Groups receiving “multiple hits”?</a:t>
            </a:r>
          </a:p>
          <a:p>
            <a:r>
              <a:rPr lang="en-GB" dirty="0" smtClean="0"/>
              <a:t>Early Church of England claim- Single Parents</a:t>
            </a:r>
          </a:p>
          <a:p>
            <a:r>
              <a:rPr lang="en-GB" dirty="0" smtClean="0"/>
              <a:t>Our research- people with disabilities?</a:t>
            </a:r>
          </a:p>
          <a:p>
            <a:r>
              <a:rPr lang="en-GB" dirty="0" smtClean="0"/>
              <a:t>The collection challenge begins</a:t>
            </a:r>
          </a:p>
          <a:p>
            <a:r>
              <a:rPr lang="en-GB" dirty="0" smtClean="0"/>
              <a:t>Overlay collection stats with schemes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486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6397</TotalTime>
  <Words>616</Words>
  <Application>Microsoft Office PowerPoint</Application>
  <PresentationFormat>On-screen Show (4:3)</PresentationFormat>
  <Paragraphs>122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Localism and Local Tax:  The Early Lessons in Revenues </vt:lpstr>
      <vt:lpstr>Overview</vt:lpstr>
      <vt:lpstr>Overall Position….</vt:lpstr>
      <vt:lpstr>Background to change</vt:lpstr>
      <vt:lpstr>Overall Funding Position: </vt:lpstr>
      <vt:lpstr>Localism Means…</vt:lpstr>
      <vt:lpstr>Council Tax Reduction…</vt:lpstr>
      <vt:lpstr>Schemes: Overall Percentage Cut</vt:lpstr>
      <vt:lpstr>Other Welfare Reform, &amp; Impact</vt:lpstr>
      <vt:lpstr>Relationships with Preceptors</vt:lpstr>
      <vt:lpstr>Business Rate Retention</vt:lpstr>
      <vt:lpstr>Increase Yield</vt:lpstr>
      <vt:lpstr>Case Law: Occupation</vt:lpstr>
      <vt:lpstr>And…</vt:lpstr>
      <vt:lpstr>The List: “Higher Risk” Premises</vt:lpstr>
      <vt:lpstr>Some Law which may re-emerge…</vt:lpstr>
      <vt:lpstr>Skills and Experience</vt:lpstr>
      <vt:lpstr>Financial planning and management</vt:lpstr>
      <vt:lpstr>Conclusions…</vt:lpstr>
      <vt:lpstr>Thank You  simon.horsington@btinternet.com 07990 552929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Localisation of  Revenues and Benefits</dc:title>
  <dc:creator>Simon Horsington</dc:creator>
  <cp:lastModifiedBy>Simon Horsington</cp:lastModifiedBy>
  <cp:revision>78</cp:revision>
  <cp:lastPrinted>2013-08-15T08:25:38Z</cp:lastPrinted>
  <dcterms:created xsi:type="dcterms:W3CDTF">2012-08-10T09:55:22Z</dcterms:created>
  <dcterms:modified xsi:type="dcterms:W3CDTF">2013-08-15T10:00:20Z</dcterms:modified>
</cp:coreProperties>
</file>