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8" r:id="rId5"/>
    <p:sldId id="304" r:id="rId6"/>
    <p:sldId id="303" r:id="rId7"/>
    <p:sldId id="291" r:id="rId8"/>
    <p:sldId id="288" r:id="rId9"/>
    <p:sldId id="289" r:id="rId10"/>
    <p:sldId id="292" r:id="rId11"/>
    <p:sldId id="290" r:id="rId12"/>
    <p:sldId id="298" r:id="rId13"/>
    <p:sldId id="299" r:id="rId14"/>
    <p:sldId id="300" r:id="rId15"/>
    <p:sldId id="296" r:id="rId16"/>
    <p:sldId id="295" r:id="rId17"/>
    <p:sldId id="302" r:id="rId18"/>
    <p:sldId id="301" r:id="rId19"/>
    <p:sldId id="293" r:id="rId20"/>
    <p:sldId id="260" r:id="rId21"/>
    <p:sldId id="279" r:id="rId22"/>
    <p:sldId id="294" r:id="rId23"/>
    <p:sldId id="2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883CD-C9F4-4180-8115-34EEF3FA81FD}" v="10" dt="2024-01-21T17:05:39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EEB23-971C-483A-8069-04DC67C2C56C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E626F-A6DE-42FA-A8F1-929ACB95B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53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67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yal Boroug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PR\Ryan\Adhoc Requests\2016-17\Council Crest\Portrait Purple (2243 x 2467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02" y="188640"/>
            <a:ext cx="130942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0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17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e | Sim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093" y="669297"/>
            <a:ext cx="11615171" cy="8640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294091" y="1533320"/>
            <a:ext cx="11615172" cy="47515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57717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20ECE321-27AC-4468-9383-BD0C75650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4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3480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EE856-88FC-4031-A5B2-B7E3F081319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FBFD3-3247-4F8B-B487-F8155A7B53FB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335360" y="6309320"/>
            <a:ext cx="11521280" cy="224408"/>
            <a:chOff x="0" y="6309320"/>
            <a:chExt cx="9144000" cy="224408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309320"/>
              <a:ext cx="9144000" cy="72008"/>
            </a:xfrm>
            <a:prstGeom prst="rect">
              <a:avLst/>
            </a:prstGeom>
            <a:solidFill>
              <a:srgbClr val="B698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7030A0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6461720"/>
              <a:ext cx="9144000" cy="72008"/>
            </a:xfrm>
            <a:prstGeom prst="rect">
              <a:avLst/>
            </a:prstGeom>
            <a:solidFill>
              <a:srgbClr val="833F8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74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7030A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7030A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7030A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7030A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7030A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34" y="149630"/>
            <a:ext cx="10363200" cy="5976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b="1" dirty="0"/>
          </a:p>
          <a:p>
            <a:pPr marL="0" indent="0" algn="ctr">
              <a:buNone/>
            </a:pPr>
            <a:endParaRPr lang="en-GB" sz="4800" b="1" dirty="0"/>
          </a:p>
          <a:p>
            <a:pPr marL="0" indent="0" algn="ctr">
              <a:buNone/>
            </a:pPr>
            <a:r>
              <a:rPr lang="en-GB" sz="4800" b="1" dirty="0">
                <a:solidFill>
                  <a:schemeClr val="tx1"/>
                </a:solidFill>
              </a:rPr>
              <a:t>2024: A time of Change?</a:t>
            </a:r>
          </a:p>
          <a:p>
            <a:pPr marL="0" indent="0" algn="ctr">
              <a:buNone/>
            </a:pPr>
            <a:r>
              <a:rPr lang="en-GB" sz="4800" i="1" dirty="0">
                <a:solidFill>
                  <a:schemeClr val="tx1"/>
                </a:solidFill>
              </a:rPr>
              <a:t>The Future of Housing Benefit 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/>
              <a:t>Louise Freeth – Assistant Director Revenues, Benefits, Library and Resident Services</a:t>
            </a:r>
          </a:p>
          <a:p>
            <a:pPr marL="0" indent="0" algn="ctr">
              <a:buNone/>
            </a:pPr>
            <a:r>
              <a:rPr lang="en-GB" sz="2800" dirty="0"/>
              <a:t>Royal Borough of Windsor &amp; Maidenhead </a:t>
            </a:r>
          </a:p>
          <a:p>
            <a:pPr marL="0" indent="0" algn="ctr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9159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1067-9CDB-6E4D-E80B-633274D7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7908"/>
            <a:ext cx="10363200" cy="990600"/>
          </a:xfrm>
        </p:spPr>
        <p:txBody>
          <a:bodyPr>
            <a:normAutofit/>
          </a:bodyPr>
          <a:lstStyle/>
          <a:p>
            <a:r>
              <a:rPr lang="en-GB" dirty="0"/>
              <a:t>Change of </a:t>
            </a:r>
            <a:r>
              <a:rPr lang="en-GB" dirty="0" err="1"/>
              <a:t>Circs</a:t>
            </a:r>
            <a:r>
              <a:rPr lang="en-GB" dirty="0"/>
              <a:t> stats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991F05-83A4-B661-857A-16BAE92A69CE}"/>
              </a:ext>
            </a:extLst>
          </p:cNvPr>
          <p:cNvSpPr txBox="1"/>
          <p:nvPr/>
        </p:nvSpPr>
        <p:spPr>
          <a:xfrm>
            <a:off x="719015" y="1750646"/>
            <a:ext cx="94800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Q1 2023-24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1.3m changes of </a:t>
            </a:r>
            <a:r>
              <a:rPr lang="en-GB" dirty="0" err="1">
                <a:solidFill>
                  <a:srgbClr val="7030A0"/>
                </a:solidFill>
              </a:rPr>
              <a:t>circs</a:t>
            </a:r>
            <a:r>
              <a:rPr lang="en-GB" dirty="0">
                <a:solidFill>
                  <a:srgbClr val="7030A0"/>
                </a:solidFill>
              </a:rPr>
              <a:t> processed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1.4m same time last year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Historically an increasing trend until Q2 2015/16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Gradually decreasing since 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Rolling average year end figures show decreasing trend from Q1 2021/13 until Q3 2019/20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Low point Q4 2021/22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Increasing trend since then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76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A22B-F632-308E-1BD4-AFD1FF24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6700"/>
            <a:ext cx="10363200" cy="990600"/>
          </a:xfrm>
        </p:spPr>
        <p:txBody>
          <a:bodyPr/>
          <a:lstStyle/>
          <a:p>
            <a:r>
              <a:rPr lang="en-GB" dirty="0"/>
              <a:t>Issues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38766-0331-2E0B-E928-C67EB9BD3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630" y="1257300"/>
            <a:ext cx="10363200" cy="41148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Processing times increasing</a:t>
            </a:r>
          </a:p>
          <a:p>
            <a:pPr lvl="1"/>
            <a:r>
              <a:rPr lang="en-GB" dirty="0"/>
              <a:t>22 days national average new claims </a:t>
            </a:r>
          </a:p>
          <a:p>
            <a:pPr lvl="1"/>
            <a:r>
              <a:rPr lang="en-GB" dirty="0"/>
              <a:t>Claims more complex</a:t>
            </a:r>
          </a:p>
          <a:p>
            <a:pPr lvl="2"/>
            <a:r>
              <a:rPr lang="en-GB" dirty="0"/>
              <a:t>Specified Accommodation</a:t>
            </a:r>
          </a:p>
          <a:p>
            <a:pPr lvl="2"/>
            <a:r>
              <a:rPr lang="en-GB" dirty="0"/>
              <a:t>Temporary Accommodation </a:t>
            </a:r>
          </a:p>
          <a:p>
            <a:pPr lvl="1"/>
            <a:r>
              <a:rPr lang="en-GB" dirty="0"/>
              <a:t>Change in </a:t>
            </a:r>
            <a:r>
              <a:rPr lang="en-GB" dirty="0" err="1"/>
              <a:t>circs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8 days national average (10 days in June)</a:t>
            </a:r>
          </a:p>
          <a:p>
            <a:pPr lvl="1"/>
            <a:r>
              <a:rPr lang="en-GB" dirty="0"/>
              <a:t>Fewer changes, more stable pensioner caseload </a:t>
            </a:r>
          </a:p>
          <a:p>
            <a:pPr lvl="1"/>
            <a:r>
              <a:rPr lang="en-GB" dirty="0"/>
              <a:t>Increasing trend overall 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536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BDC9C-C72C-8277-9BB4-3FA7F332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on Minimising Fraud and Error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FA759-B028-5706-E0ED-94C01C61B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Verify Earnings &amp; Pensions (VEPS)</a:t>
            </a:r>
          </a:p>
          <a:p>
            <a:pPr lvl="1"/>
            <a:r>
              <a:rPr lang="en-GB" dirty="0"/>
              <a:t>Nationally in 2022/23, 89% of VEP tasks completed </a:t>
            </a:r>
          </a:p>
          <a:p>
            <a:pPr lvl="1"/>
            <a:endParaRPr lang="en-GB" dirty="0"/>
          </a:p>
          <a:p>
            <a:r>
              <a:rPr lang="en-GB" dirty="0"/>
              <a:t>Housing Benefit Accuracy Award  (HBAA)</a:t>
            </a:r>
          </a:p>
          <a:p>
            <a:pPr lvl="1"/>
            <a:r>
              <a:rPr lang="en-GB" dirty="0"/>
              <a:t>Nationally 2022/23, 95% of the value of funded activity </a:t>
            </a:r>
          </a:p>
        </p:txBody>
      </p:sp>
    </p:spTree>
    <p:extLst>
      <p:ext uri="{BB962C8B-B14F-4D97-AF65-F5344CB8AC3E}">
        <p14:creationId xmlns:p14="http://schemas.microsoft.com/office/powerpoint/2010/main" val="1180809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0103-631D-F72E-DEB0-9B4378B8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77" y="179754"/>
            <a:ext cx="10363200" cy="990600"/>
          </a:xfrm>
        </p:spPr>
        <p:txBody>
          <a:bodyPr/>
          <a:lstStyle/>
          <a:p>
            <a:r>
              <a:rPr lang="en-GB" dirty="0"/>
              <a:t>HB Overpayment – Debt Recovery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C11D8-4D6A-EC96-741F-EB1926F8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01970"/>
            <a:ext cx="10363200" cy="5228492"/>
          </a:xfrm>
        </p:spPr>
        <p:txBody>
          <a:bodyPr>
            <a:normAutofit fontScale="55000" lnSpcReduction="20000"/>
          </a:bodyPr>
          <a:lstStyle/>
          <a:p>
            <a:r>
              <a:rPr lang="en-GB" alt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HBDR stats</a:t>
            </a:r>
          </a:p>
          <a:p>
            <a:pPr lvl="1"/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Identified £431m HB OPs </a:t>
            </a:r>
          </a:p>
          <a:p>
            <a:pPr lvl="2"/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£20m more than FYE 2022</a:t>
            </a:r>
          </a:p>
          <a:p>
            <a:pPr lvl="1"/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Recovered £407m </a:t>
            </a:r>
          </a:p>
          <a:p>
            <a:pPr lvl="2"/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£16m less than FYE 2022</a:t>
            </a:r>
          </a:p>
          <a:p>
            <a:pPr lvl="1"/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Wrote off £72m </a:t>
            </a:r>
          </a:p>
          <a:p>
            <a:pPr lvl="2"/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£8.8m more than FYE 2022</a:t>
            </a:r>
          </a:p>
          <a:p>
            <a:pPr lvl="1"/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Overall debt has decreased to £1.7 billion </a:t>
            </a:r>
          </a:p>
          <a:p>
            <a:pPr lvl="2"/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£76m (4%) less than FYE 2022</a:t>
            </a:r>
          </a:p>
          <a:p>
            <a:pPr lvl="2"/>
            <a:endParaRPr lang="en-GB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alt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Temporary suspension of DWP assistance </a:t>
            </a:r>
          </a:p>
          <a:p>
            <a:endParaRPr lang="en-GB" alt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Decreasing caseload means reduced options available </a:t>
            </a:r>
          </a:p>
          <a:p>
            <a:endParaRPr lang="en-GB" alt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Breathing Space </a:t>
            </a:r>
          </a:p>
          <a:p>
            <a:endParaRPr lang="en-GB" alt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Cost of Living crisis </a:t>
            </a:r>
          </a:p>
          <a:p>
            <a:endParaRPr lang="en-GB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Impact on finances </a:t>
            </a:r>
          </a:p>
          <a:p>
            <a:endParaRPr lang="en-GB" alt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945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146BD-5737-1AAB-6EE6-3E5CF6B95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3838"/>
            <a:ext cx="10363200" cy="990600"/>
          </a:xfrm>
        </p:spPr>
        <p:txBody>
          <a:bodyPr/>
          <a:lstStyle/>
          <a:p>
            <a:r>
              <a:rPr lang="en-GB" dirty="0"/>
              <a:t>HB Subsidy Audits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BE73C-D761-E9C7-52DB-5F1409B73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30923"/>
            <a:ext cx="10363200" cy="477129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New corporate external Auditors 2021/22</a:t>
            </a:r>
          </a:p>
          <a:p>
            <a:r>
              <a:rPr lang="en-GB" dirty="0"/>
              <a:t>1 year only </a:t>
            </a:r>
          </a:p>
          <a:p>
            <a:pPr lvl="1"/>
            <a:r>
              <a:rPr lang="en-GB" dirty="0"/>
              <a:t>Not enough profit in it ! </a:t>
            </a:r>
          </a:p>
          <a:p>
            <a:r>
              <a:rPr lang="en-GB" dirty="0"/>
              <a:t>Reverted to previous audit firm </a:t>
            </a:r>
          </a:p>
          <a:p>
            <a:endParaRPr lang="en-GB" dirty="0"/>
          </a:p>
          <a:p>
            <a:r>
              <a:rPr lang="en-GB" dirty="0"/>
              <a:t>Long delays </a:t>
            </a:r>
          </a:p>
          <a:p>
            <a:pPr lvl="1"/>
            <a:r>
              <a:rPr lang="en-GB" dirty="0"/>
              <a:t>2020/22 testing finished but awaiting report </a:t>
            </a:r>
          </a:p>
          <a:p>
            <a:pPr lvl="1"/>
            <a:r>
              <a:rPr lang="en-GB" dirty="0"/>
              <a:t>About to start on 2021/22</a:t>
            </a:r>
          </a:p>
          <a:p>
            <a:endParaRPr lang="en-GB" dirty="0"/>
          </a:p>
          <a:p>
            <a:r>
              <a:rPr lang="en-GB" dirty="0"/>
              <a:t>Reluctance to be on site </a:t>
            </a:r>
          </a:p>
          <a:p>
            <a:endParaRPr lang="en-GB" dirty="0"/>
          </a:p>
          <a:p>
            <a:r>
              <a:rPr lang="en-GB" dirty="0"/>
              <a:t>Difficult to forecast financial impact and lessons learned </a:t>
            </a:r>
          </a:p>
        </p:txBody>
      </p:sp>
    </p:spTree>
    <p:extLst>
      <p:ext uri="{BB962C8B-B14F-4D97-AF65-F5344CB8AC3E}">
        <p14:creationId xmlns:p14="http://schemas.microsoft.com/office/powerpoint/2010/main" val="57985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35249-81F3-284A-865D-59F3FE36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990600"/>
          </a:xfrm>
        </p:spPr>
        <p:txBody>
          <a:bodyPr/>
          <a:lstStyle/>
          <a:p>
            <a:r>
              <a:rPr lang="en-GB" dirty="0"/>
              <a:t>Move to UC Update 28.03.23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77E2E-DB44-AEA5-3B77-18927FF0F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678353"/>
            <a:ext cx="11136923" cy="4134338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2400" dirty="0"/>
              <a:t>2023/24 focus on those claiming tax credits only </a:t>
            </a:r>
          </a:p>
          <a:p>
            <a:r>
              <a:rPr lang="en-GB" sz="2400" dirty="0"/>
              <a:t>2024/25 focus on all tax credit cases (including those on ESA) , those on IS and JSA(IB) and all HB cases </a:t>
            </a:r>
          </a:p>
          <a:p>
            <a:r>
              <a:rPr lang="en-GB" sz="2400" dirty="0"/>
              <a:t>Assessed for transitional protection at point of moving over</a:t>
            </a:r>
          </a:p>
          <a:p>
            <a:r>
              <a:rPr lang="en-GB" sz="2400" dirty="0"/>
              <a:t>By end of 2024 all legacy benefits (except those on ESA(IR) and ESA(IR) plus HB will have a migration notice </a:t>
            </a:r>
          </a:p>
          <a:p>
            <a:r>
              <a:rPr lang="en-GB" sz="2400" dirty="0"/>
              <a:t>Those on ESA won’t move until 2028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4AD2A8-A40A-47FF-F162-48171071C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632"/>
            <a:ext cx="7620000" cy="1853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337E1B-36FE-A6E3-1575-492732D19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690" y="996462"/>
            <a:ext cx="6861417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24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855F-D752-453A-C16C-099C9E0E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8154"/>
            <a:ext cx="10363200" cy="990600"/>
          </a:xfrm>
        </p:spPr>
        <p:txBody>
          <a:bodyPr/>
          <a:lstStyle/>
          <a:p>
            <a:r>
              <a:rPr lang="en-GB" dirty="0"/>
              <a:t>Expansion of Universal Credit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9C4FB-8121-E3FB-133F-7479ED5CA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58277"/>
            <a:ext cx="10363200" cy="483772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No official role for LAs in the process of identifying and notifying claimants </a:t>
            </a:r>
          </a:p>
          <a:p>
            <a:endParaRPr lang="en-GB" dirty="0"/>
          </a:p>
          <a:p>
            <a:r>
              <a:rPr lang="en-GB" dirty="0"/>
              <a:t>Approximately 470,000 HB customers will move to UC through natural and managed migration by January 2025</a:t>
            </a:r>
          </a:p>
          <a:p>
            <a:endParaRPr lang="en-GB" dirty="0"/>
          </a:p>
          <a:p>
            <a:r>
              <a:rPr lang="en-GB" dirty="0"/>
              <a:t>Remaining caseload will be ESA and HB cases, Pensioners, Specified and Temporary accommodation </a:t>
            </a:r>
          </a:p>
          <a:p>
            <a:endParaRPr lang="en-GB" dirty="0"/>
          </a:p>
          <a:p>
            <a:r>
              <a:rPr lang="en-GB" dirty="0"/>
              <a:t>Managing the contraction </a:t>
            </a:r>
          </a:p>
          <a:p>
            <a:endParaRPr lang="en-GB" dirty="0"/>
          </a:p>
          <a:p>
            <a:r>
              <a:rPr lang="en-GB" dirty="0"/>
              <a:t>DHPs </a:t>
            </a:r>
          </a:p>
          <a:p>
            <a:pPr lvl="1"/>
            <a:r>
              <a:rPr lang="en-GB" dirty="0"/>
              <a:t>DHPs cannot shore up the scheme </a:t>
            </a:r>
          </a:p>
          <a:p>
            <a:r>
              <a:rPr lang="en-GB" altLang="en-US" sz="2800" dirty="0">
                <a:ea typeface="MS PGothic" panose="020B0600070205080204" pitchFamily="34" charset="-128"/>
              </a:rPr>
              <a:t>Large increases from April 13 due to welfare reforms;</a:t>
            </a:r>
          </a:p>
          <a:p>
            <a:pPr lvl="1"/>
            <a:r>
              <a:rPr lang="en-GB" altLang="en-US" sz="2400" dirty="0"/>
              <a:t>2013/14 - £155m </a:t>
            </a:r>
          </a:p>
          <a:p>
            <a:pPr lvl="1"/>
            <a:r>
              <a:rPr lang="en-GB" altLang="en-US" sz="2400" dirty="0"/>
              <a:t>2024/25 – £100m for England and Wales only</a:t>
            </a:r>
            <a:endParaRPr lang="en-GB" altLang="en-US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116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600" b="1" dirty="0"/>
              <a:t>Specified Accommodation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sz="2400" dirty="0"/>
              <a:t>Specified accommodation consist of 4 categories and incorporated the existing “exempt” accommodation: </a:t>
            </a:r>
          </a:p>
          <a:p>
            <a:pPr marL="0" indent="0">
              <a:buNone/>
              <a:defRPr/>
            </a:pPr>
            <a:endParaRPr lang="en-GB" sz="2400" dirty="0"/>
          </a:p>
          <a:p>
            <a:pPr>
              <a:buFont typeface="Arial" charset="0"/>
              <a:buChar char="•"/>
              <a:defRPr/>
            </a:pPr>
            <a:r>
              <a:rPr lang="en-GB" sz="2400" dirty="0"/>
              <a:t>Exempt accommodation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/>
              <a:t>Managed accommodation where the landlord does not provide the care, support or supervision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/>
              <a:t>Domestic violence refuges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/>
              <a:t>Housing authority hostels</a:t>
            </a:r>
          </a:p>
        </p:txBody>
      </p:sp>
    </p:spTree>
    <p:extLst>
      <p:ext uri="{BB962C8B-B14F-4D97-AF65-F5344CB8AC3E}">
        <p14:creationId xmlns:p14="http://schemas.microsoft.com/office/powerpoint/2010/main" val="1109889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223" y="-99499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256" y="998035"/>
            <a:ext cx="11720947" cy="5001419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sz="2400" dirty="0"/>
              <a:t>Specific to the individual tenant </a:t>
            </a:r>
            <a:r>
              <a:rPr lang="en-GB" altLang="en-US" sz="2400" b="1" dirty="0"/>
              <a:t>not</a:t>
            </a:r>
            <a:r>
              <a:rPr lang="en-GB" altLang="en-US" sz="2400" dirty="0"/>
              <a:t> the property</a:t>
            </a:r>
          </a:p>
          <a:p>
            <a:r>
              <a:rPr lang="en-GB" sz="2400" dirty="0"/>
              <a:t>Gathering the evidence</a:t>
            </a:r>
          </a:p>
          <a:p>
            <a:pPr>
              <a:defRPr/>
            </a:pPr>
            <a:r>
              <a:rPr lang="en-GB" altLang="en-US" sz="2400" dirty="0"/>
              <a:t>Is there a de </a:t>
            </a:r>
            <a:r>
              <a:rPr lang="en-GB" altLang="en-US" sz="2400" dirty="0" err="1"/>
              <a:t>minimus</a:t>
            </a:r>
            <a:r>
              <a:rPr lang="en-GB" altLang="en-US" sz="2400" dirty="0"/>
              <a:t> level? No!!! Each case must be decided individually. </a:t>
            </a:r>
          </a:p>
          <a:p>
            <a:pPr>
              <a:defRPr/>
            </a:pPr>
            <a:r>
              <a:rPr lang="en-GB" altLang="en-US" sz="2400" dirty="0"/>
              <a:t>Is care, support and supervision </a:t>
            </a:r>
            <a:r>
              <a:rPr lang="en-GB" altLang="en-US" sz="2400" i="1" dirty="0"/>
              <a:t>actually</a:t>
            </a:r>
            <a:r>
              <a:rPr lang="en-GB" altLang="en-US" sz="2400" dirty="0"/>
              <a:t> provided?</a:t>
            </a:r>
          </a:p>
          <a:p>
            <a:r>
              <a:rPr lang="en-GB" sz="2400" dirty="0"/>
              <a:t>Perception of inflated rents </a:t>
            </a:r>
          </a:p>
          <a:p>
            <a:r>
              <a:rPr lang="en-GB" sz="2400" dirty="0"/>
              <a:t>Re-configured charges</a:t>
            </a:r>
          </a:p>
          <a:p>
            <a:r>
              <a:rPr lang="en-GB" sz="2400" dirty="0"/>
              <a:t>Activities of “consultants” </a:t>
            </a:r>
          </a:p>
          <a:p>
            <a:r>
              <a:rPr lang="en-GB" sz="2400" dirty="0"/>
              <a:t>Increasingly complex arrangements e.g. voluntary organisations, registered charities or Registered HA’s apparently created by private sector landlords </a:t>
            </a:r>
          </a:p>
          <a:p>
            <a:r>
              <a:rPr lang="en-GB" altLang="en-US" sz="2400" dirty="0"/>
              <a:t>Availability of suitable, alternative accommodation  </a:t>
            </a:r>
          </a:p>
          <a:p>
            <a:r>
              <a:rPr lang="en-GB" sz="2400" dirty="0"/>
              <a:t>Differing aims</a:t>
            </a:r>
          </a:p>
          <a:p>
            <a:r>
              <a:rPr lang="en-GB" sz="2400" dirty="0"/>
              <a:t>Lack of initial involvement </a:t>
            </a:r>
          </a:p>
          <a:p>
            <a:r>
              <a:rPr lang="en-GB" altLang="en-US" sz="2400" dirty="0"/>
              <a:t>Interaction with UC</a:t>
            </a:r>
          </a:p>
          <a:p>
            <a:endParaRPr lang="en-GB" sz="2400" dirty="0"/>
          </a:p>
          <a:p>
            <a:r>
              <a:rPr lang="en-GB" sz="2400" dirty="0"/>
              <a:t>Uncertainty for DWP, LAs, claimants (&amp; families) and providers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11215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90A8-2A3D-D37A-9B2F-B1100BAD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Supported Housing (Regulatory Oversight  Act) 2023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3BB4F-8A37-46BF-E94D-608B566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Bob Blackman’s Private Members Bill </a:t>
            </a:r>
          </a:p>
          <a:p>
            <a:r>
              <a:rPr lang="en-GB" dirty="0"/>
              <a:t>Royal Assent 29 June 2023</a:t>
            </a:r>
          </a:p>
          <a:p>
            <a:r>
              <a:rPr lang="en-GB" dirty="0"/>
              <a:t>Act developed in collaboration with Crisis </a:t>
            </a:r>
          </a:p>
          <a:p>
            <a:r>
              <a:rPr lang="en-GB" dirty="0"/>
              <a:t>Seeks to improve the quality of supported housing </a:t>
            </a:r>
          </a:p>
        </p:txBody>
      </p:sp>
    </p:spTree>
    <p:extLst>
      <p:ext uri="{BB962C8B-B14F-4D97-AF65-F5344CB8AC3E}">
        <p14:creationId xmlns:p14="http://schemas.microsoft.com/office/powerpoint/2010/main" val="296295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looking at a crystal ball&#10;&#10;Description automatically generated">
            <a:extLst>
              <a:ext uri="{FF2B5EF4-FFF2-40B4-BE49-F238E27FC236}">
                <a16:creationId xmlns:a16="http://schemas.microsoft.com/office/drawing/2014/main" id="{39B0F030-8A92-C0E9-E05F-4F99E34D2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14" y="0"/>
            <a:ext cx="6025662" cy="6327648"/>
          </a:xfrm>
        </p:spPr>
      </p:pic>
    </p:spTree>
    <p:extLst>
      <p:ext uri="{BB962C8B-B14F-4D97-AF65-F5344CB8AC3E}">
        <p14:creationId xmlns:p14="http://schemas.microsoft.com/office/powerpoint/2010/main" val="3321981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13772-7C5A-73DF-A1CE-2587F1283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51692"/>
            <a:ext cx="10363200" cy="990600"/>
          </a:xfrm>
        </p:spPr>
        <p:txBody>
          <a:bodyPr/>
          <a:lstStyle/>
          <a:p>
            <a:r>
              <a:rPr lang="en-GB" dirty="0"/>
              <a:t>Council Tax Reduction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FEAFA-E4E7-122B-8BB6-E1F87D161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0092"/>
            <a:ext cx="10363200" cy="41148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Still have a complex means tested scheme </a:t>
            </a:r>
          </a:p>
          <a:p>
            <a:endParaRPr lang="en-GB" dirty="0"/>
          </a:p>
          <a:p>
            <a:r>
              <a:rPr lang="en-GB" dirty="0"/>
              <a:t>Banded schemes</a:t>
            </a:r>
          </a:p>
          <a:p>
            <a:pPr lvl="1"/>
            <a:r>
              <a:rPr lang="en-GB" dirty="0"/>
              <a:t>True simplicity?</a:t>
            </a:r>
          </a:p>
          <a:p>
            <a:endParaRPr lang="en-GB" dirty="0"/>
          </a:p>
          <a:p>
            <a:r>
              <a:rPr lang="en-GB" dirty="0"/>
              <a:t>S13a(1)(c) interaction </a:t>
            </a:r>
          </a:p>
          <a:p>
            <a:endParaRPr lang="en-GB" dirty="0"/>
          </a:p>
          <a:p>
            <a:r>
              <a:rPr lang="en-GB" dirty="0"/>
              <a:t>Time to take a long hard look………</a:t>
            </a:r>
          </a:p>
        </p:txBody>
      </p:sp>
    </p:spTree>
    <p:extLst>
      <p:ext uri="{BB962C8B-B14F-4D97-AF65-F5344CB8AC3E}">
        <p14:creationId xmlns:p14="http://schemas.microsoft.com/office/powerpoint/2010/main" val="293365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BA051-B325-BEA5-A2F3-CDED5AF34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54370"/>
            <a:ext cx="10363200" cy="4114800"/>
          </a:xfrm>
        </p:spPr>
        <p:txBody>
          <a:bodyPr/>
          <a:lstStyle/>
          <a:p>
            <a:r>
              <a:rPr lang="en-GB" dirty="0"/>
              <a:t>Welfare Reform </a:t>
            </a:r>
          </a:p>
          <a:p>
            <a:r>
              <a:rPr lang="en-GB" dirty="0"/>
              <a:t>Changes specific to HB </a:t>
            </a:r>
          </a:p>
          <a:p>
            <a:r>
              <a:rPr lang="en-GB" dirty="0"/>
              <a:t>Lies, Damned Lies and Statistics </a:t>
            </a:r>
          </a:p>
          <a:p>
            <a:r>
              <a:rPr lang="en-GB" dirty="0"/>
              <a:t>UC expansion </a:t>
            </a:r>
          </a:p>
          <a:p>
            <a:r>
              <a:rPr lang="en-GB" dirty="0"/>
              <a:t>Challenges remaining </a:t>
            </a:r>
          </a:p>
        </p:txBody>
      </p:sp>
    </p:spTree>
    <p:extLst>
      <p:ext uri="{BB962C8B-B14F-4D97-AF65-F5344CB8AC3E}">
        <p14:creationId xmlns:p14="http://schemas.microsoft.com/office/powerpoint/2010/main" val="193328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B86D38-54F5-70CC-6580-918B33F57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31106"/>
            <a:ext cx="10363200" cy="201823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9117C7-E385-D772-1AD4-AB22A5037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77" y="469006"/>
            <a:ext cx="1800225" cy="1562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46D0F0-8A90-0A01-9389-562B99EB2D1B}"/>
              </a:ext>
            </a:extLst>
          </p:cNvPr>
          <p:cNvSpPr txBox="1"/>
          <p:nvPr/>
        </p:nvSpPr>
        <p:spPr>
          <a:xfrm>
            <a:off x="1380931" y="4208106"/>
            <a:ext cx="8948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From 2025 large scale benefit changes for those unable to work saving £4bn from the welfare budget.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Universal Support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Ending the Work Capability Assessment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Those too ill to work has risen from 21% in 2011 to 65% in 2022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Job coaches determine how much “effort” an individual must make to look for 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mix of “carrot and stick”. </a:t>
            </a: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33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24EE-B173-BA91-C800-7EC95227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bleak picture………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0576F1-E76D-0E88-F304-94C8CB0FB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6164" y="1600200"/>
            <a:ext cx="3105150" cy="20764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7EDE45-AE0D-CF50-F551-BDA2AC6A5D8B}"/>
              </a:ext>
            </a:extLst>
          </p:cNvPr>
          <p:cNvSpPr txBox="1"/>
          <p:nvPr/>
        </p:nvSpPr>
        <p:spPr>
          <a:xfrm>
            <a:off x="946882" y="1724085"/>
            <a:ext cx="75406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DWP Secretary, Mel Stride, heralds a new era offering a “brighter future for millions”. 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Unprecedented employment and health support to help over a million people while protecting those in most need from cost of living pressures – including raising pensions and benefits and increasing help with housing costs. 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Around 1.6 million households will benefit from an increase in the LHA 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Will be round £500 a year better off on average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Worth more than £7bn over five years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Commitment shows supporting low income families in the private rented sector with rent costs and help prevent homelessness. </a:t>
            </a:r>
          </a:p>
        </p:txBody>
      </p:sp>
    </p:spTree>
    <p:extLst>
      <p:ext uri="{BB962C8B-B14F-4D97-AF65-F5344CB8AC3E}">
        <p14:creationId xmlns:p14="http://schemas.microsoft.com/office/powerpoint/2010/main" val="396698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9229-09D2-D90C-FA7B-1F323E9E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Revolving Door…… Secretary of State for Work and Pensions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7A9D10-4A10-90A6-3F10-536F681BF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74" y="4619625"/>
            <a:ext cx="1228725" cy="16287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E7287A-DF7A-4190-E8FF-5BF57CF8313B}"/>
              </a:ext>
            </a:extLst>
          </p:cNvPr>
          <p:cNvSpPr txBox="1"/>
          <p:nvPr/>
        </p:nvSpPr>
        <p:spPr>
          <a:xfrm>
            <a:off x="2348524" y="5045637"/>
            <a:ext cx="5310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Mel Stride MP for Central Devon </a:t>
            </a:r>
          </a:p>
          <a:p>
            <a:r>
              <a:rPr lang="en-GB" dirty="0">
                <a:solidFill>
                  <a:srgbClr val="7030A0"/>
                </a:solidFill>
              </a:rPr>
              <a:t>25 October 2022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5AB025-2939-4019-2A85-8AD828050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366477"/>
            <a:ext cx="914400" cy="1257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6CB45E-D24C-5115-99A2-0A7947A1EC4B}"/>
              </a:ext>
            </a:extLst>
          </p:cNvPr>
          <p:cNvSpPr txBox="1"/>
          <p:nvPr/>
        </p:nvSpPr>
        <p:spPr>
          <a:xfrm>
            <a:off x="2348524" y="3529854"/>
            <a:ext cx="5310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Chloe Smith MP for Norwich North  </a:t>
            </a:r>
          </a:p>
          <a:p>
            <a:r>
              <a:rPr lang="en-GB" dirty="0">
                <a:solidFill>
                  <a:srgbClr val="7030A0"/>
                </a:solidFill>
              </a:rPr>
              <a:t>06 September 2022 – 25 October 2022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B8ADB4-A646-DD65-2169-2F2D58C367B8}"/>
              </a:ext>
            </a:extLst>
          </p:cNvPr>
          <p:cNvSpPr txBox="1"/>
          <p:nvPr/>
        </p:nvSpPr>
        <p:spPr>
          <a:xfrm>
            <a:off x="2348524" y="2091421"/>
            <a:ext cx="5310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Therese Coffey MP for Suffolk Coastal </a:t>
            </a:r>
          </a:p>
          <a:p>
            <a:r>
              <a:rPr lang="en-GB" dirty="0">
                <a:solidFill>
                  <a:srgbClr val="7030A0"/>
                </a:solidFill>
              </a:rPr>
              <a:t>08 September 2019 – 06 September 2022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B0338A-511C-5D69-F7F9-011B6FB53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824037"/>
            <a:ext cx="904875" cy="1181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2F4DF6-E493-47D8-3EF0-834AACD2E1F5}"/>
              </a:ext>
            </a:extLst>
          </p:cNvPr>
          <p:cNvSpPr txBox="1"/>
          <p:nvPr/>
        </p:nvSpPr>
        <p:spPr>
          <a:xfrm>
            <a:off x="7276122" y="2791190"/>
            <a:ext cx="4353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 people of working 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Oversight of employers and pensions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Fiscal consolidation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Providing support for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 for families and children </a:t>
            </a:r>
          </a:p>
        </p:txBody>
      </p:sp>
    </p:spTree>
    <p:extLst>
      <p:ext uri="{BB962C8B-B14F-4D97-AF65-F5344CB8AC3E}">
        <p14:creationId xmlns:p14="http://schemas.microsoft.com/office/powerpoint/2010/main" val="226627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F5254-55AD-6B4D-766E-E6616143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7285"/>
            <a:ext cx="10363200" cy="990600"/>
          </a:xfrm>
        </p:spPr>
        <p:txBody>
          <a:bodyPr>
            <a:normAutofit/>
          </a:bodyPr>
          <a:lstStyle/>
          <a:p>
            <a:r>
              <a:rPr lang="en-GB" dirty="0"/>
              <a:t>HB :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23ECA-469B-C201-7050-4525A1855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246" y="1318847"/>
            <a:ext cx="10363200" cy="488656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Impact of Covid:</a:t>
            </a:r>
          </a:p>
          <a:p>
            <a:pPr lvl="1"/>
            <a:r>
              <a:rPr lang="en-GB" dirty="0"/>
              <a:t>Still recovering</a:t>
            </a:r>
          </a:p>
          <a:p>
            <a:pPr lvl="2"/>
            <a:r>
              <a:rPr lang="en-GB" dirty="0"/>
              <a:t>NNDR Grants </a:t>
            </a:r>
          </a:p>
          <a:p>
            <a:pPr lvl="2"/>
            <a:r>
              <a:rPr lang="en-GB" dirty="0"/>
              <a:t>Test and Trace </a:t>
            </a:r>
          </a:p>
          <a:p>
            <a:pPr lvl="2"/>
            <a:r>
              <a:rPr lang="en-GB" dirty="0"/>
              <a:t>Energy Rebates </a:t>
            </a:r>
          </a:p>
          <a:p>
            <a:pPr lvl="2"/>
            <a:r>
              <a:rPr lang="en-GB" dirty="0"/>
              <a:t>CTR Hardship </a:t>
            </a:r>
          </a:p>
          <a:p>
            <a:pPr lvl="2"/>
            <a:r>
              <a:rPr lang="en-GB" dirty="0"/>
              <a:t>Winter Support Grant / covid Local Support Grant / Household Support Grant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Vacancies </a:t>
            </a:r>
          </a:p>
          <a:p>
            <a:pPr lvl="2"/>
            <a:r>
              <a:rPr lang="en-GB" dirty="0"/>
              <a:t>Staff relocated 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Changed the face of HB and service delivery</a:t>
            </a:r>
          </a:p>
          <a:p>
            <a:pPr lvl="2"/>
            <a:r>
              <a:rPr lang="en-GB" dirty="0"/>
              <a:t>Limited face to face support  </a:t>
            </a:r>
          </a:p>
          <a:p>
            <a:pPr lvl="2"/>
            <a:endParaRPr lang="en-GB" dirty="0"/>
          </a:p>
          <a:p>
            <a:endParaRPr lang="en-GB" dirty="0"/>
          </a:p>
          <a:p>
            <a:r>
              <a:rPr lang="en-GB" dirty="0"/>
              <a:t>Ageing workforce in both DWP and LA </a:t>
            </a:r>
          </a:p>
        </p:txBody>
      </p:sp>
    </p:spTree>
    <p:extLst>
      <p:ext uri="{BB962C8B-B14F-4D97-AF65-F5344CB8AC3E}">
        <p14:creationId xmlns:p14="http://schemas.microsoft.com/office/powerpoint/2010/main" val="402391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EB54E-3825-053D-2CDC-4092C2938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2615" y="154354"/>
            <a:ext cx="10363200" cy="990600"/>
          </a:xfrm>
        </p:spPr>
        <p:txBody>
          <a:bodyPr/>
          <a:lstStyle/>
          <a:p>
            <a:r>
              <a:rPr lang="en-GB" dirty="0"/>
              <a:t>LHA rates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88737-2306-0179-ADF1-405881633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91" y="1490566"/>
            <a:ext cx="10363200" cy="4535096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New vs interim</a:t>
            </a:r>
          </a:p>
          <a:p>
            <a:pPr lvl="1"/>
            <a:r>
              <a:rPr lang="en-GB" dirty="0"/>
              <a:t>4 BRMAs </a:t>
            </a:r>
          </a:p>
          <a:p>
            <a:pPr lvl="1"/>
            <a:r>
              <a:rPr lang="en-GB" dirty="0"/>
              <a:t>Smallest increase 35p shared accommodation rate Reading </a:t>
            </a:r>
          </a:p>
          <a:p>
            <a:pPr lvl="1"/>
            <a:r>
              <a:rPr lang="en-GB" dirty="0"/>
              <a:t>Largest increase £46.03 three bed rate Chilterns </a:t>
            </a:r>
          </a:p>
          <a:p>
            <a:pPr lvl="1"/>
            <a:endParaRPr lang="en-GB" dirty="0"/>
          </a:p>
          <a:p>
            <a:r>
              <a:rPr lang="en-GB" dirty="0"/>
              <a:t>Resolution Foundation report</a:t>
            </a:r>
          </a:p>
          <a:p>
            <a:pPr lvl="1"/>
            <a:r>
              <a:rPr lang="en-GB" dirty="0"/>
              <a:t>LHA maybe increasing but the Benefit Cap isn’t !</a:t>
            </a:r>
          </a:p>
          <a:p>
            <a:pPr lvl="1"/>
            <a:r>
              <a:rPr lang="en-GB" dirty="0"/>
              <a:t>Pre April 2012 link between LHA and the rental market not re-established </a:t>
            </a:r>
          </a:p>
          <a:p>
            <a:pPr lvl="1"/>
            <a:r>
              <a:rPr lang="en-GB" dirty="0"/>
              <a:t>Current expectation that rates will be frozen again post April 2024</a:t>
            </a:r>
          </a:p>
          <a:p>
            <a:pPr lvl="1"/>
            <a:r>
              <a:rPr lang="en-GB" dirty="0"/>
              <a:t>A temporary thaw 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Temporary Accommodation – still January 2011 rates</a:t>
            </a:r>
          </a:p>
          <a:p>
            <a:endParaRPr lang="en-GB" dirty="0"/>
          </a:p>
          <a:p>
            <a:r>
              <a:rPr lang="en-GB" dirty="0"/>
              <a:t>LA Financial position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609F3A-BDD9-025D-D175-38CF64B37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107" y="0"/>
            <a:ext cx="4112893" cy="228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5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014B4-7800-EEB3-E0E6-E2E14FA7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7231"/>
            <a:ext cx="10363200" cy="990600"/>
          </a:xfrm>
        </p:spPr>
        <p:txBody>
          <a:bodyPr>
            <a:normAutofit/>
          </a:bodyPr>
          <a:lstStyle/>
          <a:p>
            <a:r>
              <a:rPr lang="en-GB" dirty="0"/>
              <a:t>New Claims Statistics.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8DD2C-B4F9-0E01-BB23-DCC23ABC5612}"/>
              </a:ext>
            </a:extLst>
          </p:cNvPr>
          <p:cNvSpPr txBox="1"/>
          <p:nvPr/>
        </p:nvSpPr>
        <p:spPr>
          <a:xfrm>
            <a:off x="703385" y="1305169"/>
            <a:ext cx="94800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Q1 2023-24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98,000 HB claims processed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Down 1,300 (1%) since last quarter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Up 8,300 (9%) compared to same time last year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Rolling average year end figures show decreasing trend from Q1 2021/13 until Q3 2019/20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Low point Q4 2021/22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Increasing trend since then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Claims processed not the same as HB caseload </a:t>
            </a:r>
          </a:p>
          <a:p>
            <a:r>
              <a:rPr lang="en-GB" b="1" dirty="0">
                <a:solidFill>
                  <a:srgbClr val="7030A0"/>
                </a:solidFill>
              </a:rPr>
              <a:t>Nationally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August ’22 	2,533,633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August ‘23 	2,369,902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RBWM August’22	3,203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RBWM August ’23	2,944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7249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6E4479DE5BB143A114E2E677663922" ma:contentTypeVersion="10" ma:contentTypeDescription="Create a new document." ma:contentTypeScope="" ma:versionID="8ce610b23ee8f4d201bdc23cd286db44">
  <xsd:schema xmlns:xsd="http://www.w3.org/2001/XMLSchema" xmlns:xs="http://www.w3.org/2001/XMLSchema" xmlns:p="http://schemas.microsoft.com/office/2006/metadata/properties" xmlns:ns3="23e595c7-aafe-4f51-baa9-55ada73fe1e6" targetNamespace="http://schemas.microsoft.com/office/2006/metadata/properties" ma:root="true" ma:fieldsID="8c91647ef76081c3cbb1f1d115161ee6" ns3:_="">
    <xsd:import namespace="23e595c7-aafe-4f51-baa9-55ada73fe1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595c7-aafe-4f51-baa9-55ada73fe1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9CA87F-5C09-48E7-B501-9167DF0843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e595c7-aafe-4f51-baa9-55ada73fe1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931BED-29D9-4D60-871B-4759E943D843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23e595c7-aafe-4f51-baa9-55ada73fe1e6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DD006F2-4C51-4180-AD98-54332B810E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1104</Words>
  <Application>Microsoft Office PowerPoint</Application>
  <PresentationFormat>Widescreen</PresentationFormat>
  <Paragraphs>207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MS PGothic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A bleak picture………</vt:lpstr>
      <vt:lpstr>A Revolving Door…… Secretary of State for Work and Pensions </vt:lpstr>
      <vt:lpstr>HB : Challenges </vt:lpstr>
      <vt:lpstr>LHA rates </vt:lpstr>
      <vt:lpstr>New Claims Statistics.</vt:lpstr>
      <vt:lpstr>Change of Circs stats</vt:lpstr>
      <vt:lpstr>Issues </vt:lpstr>
      <vt:lpstr>Focus on Minimising Fraud and Error </vt:lpstr>
      <vt:lpstr>HB Overpayment – Debt Recovery </vt:lpstr>
      <vt:lpstr>HB Subsidy Audits </vt:lpstr>
      <vt:lpstr>Move to UC Update 28.03.23</vt:lpstr>
      <vt:lpstr>Expansion of Universal Credit </vt:lpstr>
      <vt:lpstr>Specified Accommodation</vt:lpstr>
      <vt:lpstr>Challenges</vt:lpstr>
      <vt:lpstr>Supported Housing (Regulatory Oversight  Act) 2023 </vt:lpstr>
      <vt:lpstr>Council Tax Reduction </vt:lpstr>
    </vt:vector>
  </TitlesOfParts>
  <Company>RBWM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Freeth</dc:creator>
  <cp:lastModifiedBy>Andrew Murphy</cp:lastModifiedBy>
  <cp:revision>14</cp:revision>
  <dcterms:created xsi:type="dcterms:W3CDTF">2018-11-01T11:20:54Z</dcterms:created>
  <dcterms:modified xsi:type="dcterms:W3CDTF">2024-05-07T16:06:01Z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0x010100D86E4479DE5BB143A114E2E677663922</vt:lpwstr>
  </property>
</Properties>
</file>